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embeddedFontLst>
    <p:embeddedFont>
      <p:font typeface="Proxima Nova"/>
      <p:regular r:id="rId51"/>
      <p:bold r:id="rId52"/>
      <p:italic r:id="rId53"/>
      <p:boldItalic r:id="rId54"/>
    </p:embeddedFont>
    <p:embeddedFont>
      <p:font typeface="Roboto"/>
      <p:regular r:id="rId55"/>
      <p:bold r:id="rId56"/>
      <p:italic r:id="rId57"/>
      <p:boldItalic r:id="rId58"/>
    </p:embeddedFont>
    <p:embeddedFont>
      <p:font typeface="Source Code Pro"/>
      <p:regular r:id="rId59"/>
      <p:bold r:id="rId60"/>
      <p:italic r:id="rId61"/>
      <p:boldItalic r:id="rId62"/>
    </p:embeddedFont>
    <p:embeddedFont>
      <p:font typeface="Roboto Condense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634B4C-C297-45DE-A25D-61C6FC517289}">
  <a:tblStyle styleId="{B6634B4C-C297-45DE-A25D-61C6FC5172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CodePro-boldItalic.fntdata"/><Relationship Id="rId61" Type="http://schemas.openxmlformats.org/officeDocument/2006/relationships/font" Target="fonts/SourceCodePro-italic.fntdata"/><Relationship Id="rId20" Type="http://schemas.openxmlformats.org/officeDocument/2006/relationships/slide" Target="slides/slide14.xml"/><Relationship Id="rId64" Type="http://schemas.openxmlformats.org/officeDocument/2006/relationships/font" Target="fonts/RobotoCondensed-bold.fntdata"/><Relationship Id="rId63" Type="http://schemas.openxmlformats.org/officeDocument/2006/relationships/font" Target="fonts/RobotoCondensed-regular.fntdata"/><Relationship Id="rId22" Type="http://schemas.openxmlformats.org/officeDocument/2006/relationships/slide" Target="slides/slide16.xml"/><Relationship Id="rId66" Type="http://schemas.openxmlformats.org/officeDocument/2006/relationships/font" Target="fonts/RobotoCondensed-boldItalic.fntdata"/><Relationship Id="rId21" Type="http://schemas.openxmlformats.org/officeDocument/2006/relationships/slide" Target="slides/slide15.xml"/><Relationship Id="rId65" Type="http://schemas.openxmlformats.org/officeDocument/2006/relationships/font" Target="fonts/RobotoCondense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ourceCodePr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regular.fntdata"/><Relationship Id="rId50" Type="http://schemas.openxmlformats.org/officeDocument/2006/relationships/slide" Target="slides/slide44.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ProximaNova-boldItalic.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SourceCodePro-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XQhu6qfTVU"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48a20ddd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48a20d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48a20ddd_0_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48a20dd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48a20ddd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c48a20dd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c48a20ddd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c48a20d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48a20ddd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48a20dd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c48a20ddd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c48a20dd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7937f98bc_0_1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937f98b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7937f98bc_0_1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937f98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highlight>
                <a:srgbClr val="FFFFFF"/>
              </a:highlight>
              <a:latin typeface="Consolas"/>
              <a:ea typeface="Consolas"/>
              <a:cs typeface="Consolas"/>
              <a:sym typeface="Consola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50f9f0748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50f9f07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50f9f0748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50f9f074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3a18818b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a1881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50f9f0748_0_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50f9f074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850f9f0748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50f9f074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c48a20ddd_0_1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c48a20dd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c48a20ddd_0_1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c48a20dd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c48a20ddd_0_1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c48a20d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50f9f0748_0_1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50f9f074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c48a20ddd_0_1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2c48a20dd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c48a20ddd_0_1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c48a20dd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c48a20ddd_0_1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c48a20ddd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c48a20ddd_0_1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c48a20dd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3a18818b9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a18818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c48a20ddd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c48a20dd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c48a20ddd_0_2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c48a20dd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c48a20ddd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c48a20dd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c48a20ddd_0_2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c48a20dd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c48a20ddd_0_2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c48a20dd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c48a20ddd_0_2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c48a20dd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c48a20ddd_0_2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c48a20dd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c48a20ddd_0_2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c48a20dd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c48a20ddd_0_2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2c48a20dd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c48a20ddd_0_28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c48a20dd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3a18818b9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3a18818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Video recomendado: </a:t>
            </a:r>
            <a:r>
              <a:rPr lang="es-419" u="sng">
                <a:solidFill>
                  <a:schemeClr val="hlink"/>
                </a:solidFill>
                <a:hlinkClick r:id="rId2"/>
              </a:rPr>
              <a:t>https://www.youtube.com/watch?v=HXQhu6qfTVU</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c48a20ddd_0_2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c48a20dd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2c48a20ddd_0_3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2c48a20dd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2c48a20ddd_0_3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2c48a20dd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f3b5e95e3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f3b5e95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1bb10648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1bb106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3a18818b9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3a18818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3a18818b9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a18818b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48a20ddd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48a20d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1a387b6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1a387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c48a20ddd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c48a20d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321967"/>
            <a:ext cx="8520600" cy="25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4095067"/>
            <a:ext cx="8520600" cy="1202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7975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607767"/>
            <a:ext cx="4045200" cy="2012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6920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9100"/>
            <a:ext cx="5998800" cy="798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android.com/guide/background/asynchronous/java-threads#configure-threa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eveloper.android.com/guide/background/persistent/getting-starte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676400"/>
            <a:ext cx="8123100" cy="211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Background jobs</a:t>
            </a:r>
            <a:endParaRPr/>
          </a:p>
        </p:txBody>
      </p:sp>
      <p:sp>
        <p:nvSpPr>
          <p:cNvPr id="60" name="Google Shape;60;p13"/>
          <p:cNvSpPr txBox="1"/>
          <p:nvPr>
            <p:ph idx="1" type="subTitle"/>
          </p:nvPr>
        </p:nvSpPr>
        <p:spPr>
          <a:xfrm>
            <a:off x="510450" y="4243083"/>
            <a:ext cx="8123100" cy="8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1TEL05 - Servicios y Aplicaciones para IoT</a:t>
            </a:r>
            <a:endParaRPr/>
          </a:p>
        </p:txBody>
      </p:sp>
      <p:sp>
        <p:nvSpPr>
          <p:cNvPr id="61" name="Google Shape;61;p13"/>
          <p:cNvSpPr txBox="1"/>
          <p:nvPr/>
        </p:nvSpPr>
        <p:spPr>
          <a:xfrm>
            <a:off x="5765725"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Prof. Stuardo Lucho</a:t>
            </a:r>
            <a:endParaRPr>
              <a:latin typeface="Proxima Nova"/>
              <a:ea typeface="Proxima Nova"/>
              <a:cs typeface="Proxima Nova"/>
              <a:sym typeface="Proxima Nova"/>
            </a:endParaRPr>
          </a:p>
        </p:txBody>
      </p:sp>
      <p:sp>
        <p:nvSpPr>
          <p:cNvPr id="62" name="Google Shape;62;p13"/>
          <p:cNvSpPr txBox="1"/>
          <p:nvPr/>
        </p:nvSpPr>
        <p:spPr>
          <a:xfrm>
            <a:off x="510450" y="6159675"/>
            <a:ext cx="3151500" cy="55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419" sz="2400">
                <a:solidFill>
                  <a:schemeClr val="lt1"/>
                </a:solidFill>
                <a:latin typeface="Proxima Nova"/>
                <a:ea typeface="Proxima Nova"/>
                <a:cs typeface="Proxima Nova"/>
                <a:sym typeface="Proxima Nova"/>
              </a:rPr>
              <a:t>Clase 4.1</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Thread pool</a:t>
            </a:r>
            <a:endParaRPr/>
          </a:p>
        </p:txBody>
      </p:sp>
      <p:sp>
        <p:nvSpPr>
          <p:cNvPr id="133" name="Google Shape;133;p22"/>
          <p:cNvSpPr txBox="1"/>
          <p:nvPr>
            <p:ph idx="1" type="body"/>
          </p:nvPr>
        </p:nvSpPr>
        <p:spPr>
          <a:xfrm>
            <a:off x="311700" y="1536625"/>
            <a:ext cx="8709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Un Thread pool es una colección de hilos que corren en background y a solicitud de la aplicación. </a:t>
            </a:r>
            <a:endParaRPr/>
          </a:p>
          <a:p>
            <a:pPr indent="-342900" lvl="0" marL="457200" rtl="0" algn="l">
              <a:spcBef>
                <a:spcPts val="0"/>
              </a:spcBef>
              <a:spcAft>
                <a:spcPts val="0"/>
              </a:spcAft>
              <a:buSzPts val="1800"/>
              <a:buChar char="●"/>
            </a:pPr>
            <a:r>
              <a:rPr lang="es-419"/>
              <a:t>Por defecto una aplicación en Android solo </a:t>
            </a:r>
            <a:r>
              <a:rPr lang="es-419"/>
              <a:t>crea</a:t>
            </a:r>
            <a:r>
              <a:rPr lang="es-419"/>
              <a:t> el Thread UI.</a:t>
            </a:r>
            <a:endParaRPr/>
          </a:p>
          <a:p>
            <a:pPr indent="-342900" lvl="0" marL="457200" rtl="0" algn="l">
              <a:spcBef>
                <a:spcPts val="0"/>
              </a:spcBef>
              <a:spcAft>
                <a:spcPts val="0"/>
              </a:spcAft>
              <a:buSzPts val="1800"/>
              <a:buChar char="●"/>
            </a:pPr>
            <a:r>
              <a:rPr lang="es-419"/>
              <a:t>Crear hilos es una tarea costosa computacionalmente, por tal motivo, se debe realizar una única vez al iniciar su aplicación.</a:t>
            </a:r>
            <a:endParaRPr/>
          </a:p>
          <a:p>
            <a:pPr indent="-342900" lvl="0" marL="457200" rtl="0" algn="l">
              <a:spcBef>
                <a:spcPts val="0"/>
              </a:spcBef>
              <a:spcAft>
                <a:spcPts val="0"/>
              </a:spcAft>
              <a:buSzPts val="1800"/>
              <a:buChar char="●"/>
            </a:pPr>
            <a:r>
              <a:rPr lang="es-419"/>
              <a:t>Para crear hilos y mandar un tarea a background, se utiliza </a:t>
            </a:r>
            <a:r>
              <a:rPr lang="es-419">
                <a:solidFill>
                  <a:schemeClr val="lt1"/>
                </a:solidFill>
                <a:highlight>
                  <a:schemeClr val="dk1"/>
                </a:highlight>
                <a:latin typeface="Courier New"/>
                <a:ea typeface="Courier New"/>
                <a:cs typeface="Courier New"/>
                <a:sym typeface="Courier New"/>
              </a:rPr>
              <a:t>ExecutorService</a:t>
            </a:r>
            <a:endParaRPr/>
          </a:p>
          <a:p>
            <a:pPr indent="-342900" lvl="0" marL="457200" rtl="0" algn="l">
              <a:spcBef>
                <a:spcPts val="0"/>
              </a:spcBef>
              <a:spcAft>
                <a:spcPts val="0"/>
              </a:spcAft>
              <a:buSzPts val="1800"/>
              <a:buChar char="●"/>
            </a:pPr>
            <a:r>
              <a:rPr lang="es-419"/>
              <a:t>Puede aplicar más configuraciones al ExecutorService </a:t>
            </a:r>
            <a:r>
              <a:rPr lang="es-419" u="sng">
                <a:solidFill>
                  <a:schemeClr val="hlink"/>
                </a:solidFill>
                <a:hlinkClick r:id="rId3"/>
              </a:rPr>
              <a:t>aquí</a:t>
            </a:r>
            <a:r>
              <a:rPr lang="es-419"/>
              <a:t>.</a:t>
            </a:r>
            <a:endParaRPr/>
          </a:p>
        </p:txBody>
      </p:sp>
      <p:sp>
        <p:nvSpPr>
          <p:cNvPr id="134" name="Google Shape;134;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Clase Application</a:t>
            </a:r>
            <a:endParaRPr/>
          </a:p>
        </p:txBody>
      </p:sp>
      <p:sp>
        <p:nvSpPr>
          <p:cNvPr id="140" name="Google Shape;140;p23"/>
          <p:cNvSpPr txBox="1"/>
          <p:nvPr>
            <p:ph idx="1" type="body"/>
          </p:nvPr>
        </p:nvSpPr>
        <p:spPr>
          <a:xfrm>
            <a:off x="311700" y="1536630"/>
            <a:ext cx="8520600" cy="161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Permite definir variables globales que persisten a lo largo de toda la aplicación. Se ejecutan antes de los Activities.</a:t>
            </a:r>
            <a:endParaRPr/>
          </a:p>
          <a:p>
            <a:pPr indent="-342900" lvl="0" marL="457200" rtl="0" algn="l">
              <a:spcBef>
                <a:spcPts val="1600"/>
              </a:spcBef>
              <a:spcAft>
                <a:spcPts val="0"/>
              </a:spcAft>
              <a:buSzPts val="1800"/>
              <a:buChar char="●"/>
            </a:pPr>
            <a:r>
              <a:rPr lang="es-419"/>
              <a:t>Cree una clase y herede de Application.</a:t>
            </a:r>
            <a:endParaRPr/>
          </a:p>
          <a:p>
            <a:pPr indent="-342900" lvl="0" marL="457200" rtl="0" algn="l">
              <a:spcBef>
                <a:spcPts val="0"/>
              </a:spcBef>
              <a:spcAft>
                <a:spcPts val="0"/>
              </a:spcAft>
              <a:buSzPts val="1800"/>
              <a:buChar char="●"/>
            </a:pPr>
            <a:r>
              <a:rPr lang="es-419"/>
              <a:t>Cree 4 hilos con el ExecutorService.</a:t>
            </a:r>
            <a:endParaRPr/>
          </a:p>
        </p:txBody>
      </p:sp>
      <p:sp>
        <p:nvSpPr>
          <p:cNvPr id="141" name="Google Shape;141;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42" name="Google Shape;142;p23"/>
          <p:cNvSpPr txBox="1"/>
          <p:nvPr/>
        </p:nvSpPr>
        <p:spPr>
          <a:xfrm>
            <a:off x="341400" y="3487600"/>
            <a:ext cx="8461200" cy="1262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public class </a:t>
            </a:r>
            <a:r>
              <a:rPr lang="es-419">
                <a:solidFill>
                  <a:srgbClr val="A9B7C6"/>
                </a:solidFill>
                <a:highlight>
                  <a:srgbClr val="2B2B2B"/>
                </a:highlight>
                <a:latin typeface="Courier New"/>
                <a:ea typeface="Courier New"/>
                <a:cs typeface="Courier New"/>
                <a:sym typeface="Courier New"/>
              </a:rPr>
              <a:t>ApplicationThreads </a:t>
            </a:r>
            <a:r>
              <a:rPr lang="es-419">
                <a:solidFill>
                  <a:srgbClr val="CC7832"/>
                </a:solidFill>
                <a:highlight>
                  <a:srgbClr val="2B2B2B"/>
                </a:highlight>
                <a:latin typeface="Courier New"/>
                <a:ea typeface="Courier New"/>
                <a:cs typeface="Courier New"/>
                <a:sym typeface="Courier New"/>
              </a:rPr>
              <a:t>extends </a:t>
            </a:r>
            <a:r>
              <a:rPr lang="es-419">
                <a:solidFill>
                  <a:srgbClr val="A9B7C6"/>
                </a:solidFill>
                <a:highlight>
                  <a:srgbClr val="2B2B2B"/>
                </a:highlight>
                <a:latin typeface="Courier New"/>
                <a:ea typeface="Courier New"/>
                <a:cs typeface="Courier New"/>
                <a:sym typeface="Courier New"/>
              </a:rPr>
              <a:t>Application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a:t>
            </a:r>
            <a:endParaRPr>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   </a:t>
            </a:r>
            <a:r>
              <a:rPr lang="es-419">
                <a:solidFill>
                  <a:srgbClr val="CC7832"/>
                </a:solidFill>
                <a:highlight>
                  <a:srgbClr val="2B2B2B"/>
                </a:highlight>
                <a:latin typeface="Courier New"/>
                <a:ea typeface="Courier New"/>
                <a:cs typeface="Courier New"/>
                <a:sym typeface="Courier New"/>
              </a:rPr>
              <a:t>public </a:t>
            </a:r>
            <a:r>
              <a:rPr lang="es-419">
                <a:solidFill>
                  <a:srgbClr val="A9B7C6"/>
                </a:solidFill>
                <a:highlight>
                  <a:srgbClr val="2B2B2B"/>
                </a:highlight>
                <a:latin typeface="Courier New"/>
                <a:ea typeface="Courier New"/>
                <a:cs typeface="Courier New"/>
                <a:sym typeface="Courier New"/>
              </a:rPr>
              <a:t>ExecutorService </a:t>
            </a:r>
            <a:r>
              <a:rPr lang="es-419">
                <a:solidFill>
                  <a:srgbClr val="9876AA"/>
                </a:solidFill>
                <a:highlight>
                  <a:srgbClr val="2B2B2B"/>
                </a:highlight>
                <a:latin typeface="Courier New"/>
                <a:ea typeface="Courier New"/>
                <a:cs typeface="Courier New"/>
                <a:sym typeface="Courier New"/>
              </a:rPr>
              <a:t>executorService </a:t>
            </a:r>
            <a:r>
              <a:rPr lang="es-419">
                <a:solidFill>
                  <a:srgbClr val="A9B7C6"/>
                </a:solidFill>
                <a:highlight>
                  <a:srgbClr val="2B2B2B"/>
                </a:highlight>
                <a:latin typeface="Courier New"/>
                <a:ea typeface="Courier New"/>
                <a:cs typeface="Courier New"/>
                <a:sym typeface="Courier New"/>
              </a:rPr>
              <a:t>= Executors.</a:t>
            </a:r>
            <a:r>
              <a:rPr i="1" lang="es-419">
                <a:solidFill>
                  <a:srgbClr val="A9B7C6"/>
                </a:solidFill>
                <a:highlight>
                  <a:srgbClr val="2B2B2B"/>
                </a:highlight>
                <a:latin typeface="Courier New"/>
                <a:ea typeface="Courier New"/>
                <a:cs typeface="Courier New"/>
                <a:sym typeface="Courier New"/>
              </a:rPr>
              <a:t>newFixedThreadPool</a:t>
            </a:r>
            <a:r>
              <a:rPr lang="es-419">
                <a:solidFill>
                  <a:srgbClr val="A9B7C6"/>
                </a:solidFill>
                <a:highlight>
                  <a:srgbClr val="2B2B2B"/>
                </a:highlight>
                <a:latin typeface="Courier New"/>
                <a:ea typeface="Courier New"/>
                <a:cs typeface="Courier New"/>
                <a:sym typeface="Courier New"/>
              </a:rPr>
              <a:t>(</a:t>
            </a:r>
            <a:r>
              <a:rPr lang="es-419">
                <a:solidFill>
                  <a:srgbClr val="6897BB"/>
                </a:solidFill>
                <a:highlight>
                  <a:srgbClr val="2B2B2B"/>
                </a:highlight>
                <a:latin typeface="Courier New"/>
                <a:ea typeface="Courier New"/>
                <a:cs typeface="Courier New"/>
                <a:sym typeface="Courier New"/>
              </a:rPr>
              <a:t>4</a:t>
            </a:r>
            <a:r>
              <a:rPr lang="es-419">
                <a:solidFill>
                  <a:srgbClr val="A9B7C6"/>
                </a:solidFill>
                <a:highlight>
                  <a:srgbClr val="2B2B2B"/>
                </a:highlight>
                <a:latin typeface="Courier New"/>
                <a:ea typeface="Courier New"/>
                <a:cs typeface="Courier New"/>
                <a:sym typeface="Courier New"/>
              </a:rPr>
              <a:t>)</a:t>
            </a:r>
            <a:r>
              <a:rPr lang="es-419">
                <a:solidFill>
                  <a:srgbClr val="CC7832"/>
                </a:solidFill>
                <a:highlight>
                  <a:srgbClr val="2B2B2B"/>
                </a:highlight>
                <a:latin typeface="Courier New"/>
                <a:ea typeface="Courier New"/>
                <a:cs typeface="Courier New"/>
                <a:sym typeface="Courier New"/>
              </a:rPr>
              <a:t>;</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CC7832"/>
                </a:solidFill>
                <a:highlight>
                  <a:srgbClr val="2B2B2B"/>
                </a:highlight>
                <a:latin typeface="Courier New"/>
                <a:ea typeface="Courier New"/>
                <a:cs typeface="Courier New"/>
                <a:sym typeface="Courier New"/>
              </a:rPr>
              <a:t>  </a:t>
            </a:r>
            <a:endParaRPr>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a:t>
            </a:r>
            <a:endParaRPr>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Registrar la clase</a:t>
            </a:r>
            <a:endParaRPr/>
          </a:p>
        </p:txBody>
      </p:sp>
      <p:sp>
        <p:nvSpPr>
          <p:cNvPr id="148" name="Google Shape;148;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Luego de crear su clase que hereda de Application, debe registrarla en el </a:t>
            </a:r>
            <a:r>
              <a:rPr b="1" lang="es-419"/>
              <a:t>Manifest</a:t>
            </a:r>
            <a:r>
              <a:rPr lang="es-419"/>
              <a:t>. </a:t>
            </a:r>
            <a:endParaRPr/>
          </a:p>
        </p:txBody>
      </p:sp>
      <p:sp>
        <p:nvSpPr>
          <p:cNvPr id="149" name="Google Shape;149;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50" name="Google Shape;150;p24"/>
          <p:cNvPicPr preferRelativeResize="0"/>
          <p:nvPr/>
        </p:nvPicPr>
        <p:blipFill>
          <a:blip r:embed="rId3">
            <a:alphaModFix/>
          </a:blip>
          <a:stretch>
            <a:fillRect/>
          </a:stretch>
        </p:blipFill>
        <p:spPr>
          <a:xfrm>
            <a:off x="2105025" y="2586025"/>
            <a:ext cx="4933950" cy="1685925"/>
          </a:xfrm>
          <a:prstGeom prst="rect">
            <a:avLst/>
          </a:prstGeom>
          <a:noFill/>
          <a:ln>
            <a:noFill/>
          </a:ln>
        </p:spPr>
      </p:pic>
      <p:sp>
        <p:nvSpPr>
          <p:cNvPr id="151" name="Google Shape;151;p24"/>
          <p:cNvSpPr/>
          <p:nvPr/>
        </p:nvSpPr>
        <p:spPr>
          <a:xfrm>
            <a:off x="5304700" y="2852625"/>
            <a:ext cx="742500" cy="293100"/>
          </a:xfrm>
          <a:prstGeom prst="lef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Ejercicio</a:t>
            </a:r>
            <a:endParaRPr/>
          </a:p>
        </p:txBody>
      </p:sp>
      <p:sp>
        <p:nvSpPr>
          <p:cNvPr id="157" name="Google Shape;157;p25"/>
          <p:cNvSpPr txBox="1"/>
          <p:nvPr>
            <p:ph idx="1" type="body"/>
          </p:nvPr>
        </p:nvSpPr>
        <p:spPr>
          <a:xfrm>
            <a:off x="311700" y="1536623"/>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Cree un contador desde 1 a 10 (con descansos de 1 segundo) que no se detenga aún si gira la pantalla.</a:t>
            </a:r>
            <a:endParaRPr/>
          </a:p>
        </p:txBody>
      </p:sp>
      <p:sp>
        <p:nvSpPr>
          <p:cNvPr id="158" name="Google Shape;158;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59" name="Google Shape;159;p25"/>
          <p:cNvPicPr preferRelativeResize="0"/>
          <p:nvPr/>
        </p:nvPicPr>
        <p:blipFill>
          <a:blip r:embed="rId3">
            <a:alphaModFix/>
          </a:blip>
          <a:stretch>
            <a:fillRect/>
          </a:stretch>
        </p:blipFill>
        <p:spPr>
          <a:xfrm>
            <a:off x="5353550" y="3312325"/>
            <a:ext cx="3790450" cy="1405450"/>
          </a:xfrm>
          <a:prstGeom prst="rect">
            <a:avLst/>
          </a:prstGeom>
          <a:noFill/>
          <a:ln>
            <a:noFill/>
          </a:ln>
        </p:spPr>
      </p:pic>
      <p:sp>
        <p:nvSpPr>
          <p:cNvPr id="160" name="Google Shape;160;p25"/>
          <p:cNvSpPr txBox="1"/>
          <p:nvPr/>
        </p:nvSpPr>
        <p:spPr>
          <a:xfrm>
            <a:off x="311700" y="2388050"/>
            <a:ext cx="4992000" cy="4063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&lt;Button</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:id</a:t>
            </a:r>
            <a:r>
              <a:rPr lang="es-419" sz="1200">
                <a:solidFill>
                  <a:srgbClr val="6A8759"/>
                </a:solidFill>
                <a:highlight>
                  <a:srgbClr val="2B2B2B"/>
                </a:highlight>
                <a:latin typeface="Courier New"/>
                <a:ea typeface="Courier New"/>
                <a:cs typeface="Courier New"/>
                <a:sym typeface="Courier New"/>
              </a:rPr>
              <a:t>="@+id/button"</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:layout_width</a:t>
            </a:r>
            <a:r>
              <a:rPr lang="es-419" sz="1200">
                <a:solidFill>
                  <a:srgbClr val="6A8759"/>
                </a:solidFill>
                <a:highlight>
                  <a:srgbClr val="2B2B2B"/>
                </a:highlight>
                <a:latin typeface="Courier New"/>
                <a:ea typeface="Courier New"/>
                <a:cs typeface="Courier New"/>
                <a:sym typeface="Courier New"/>
              </a:rPr>
              <a:t>="wrap_content"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:layout_height</a:t>
            </a:r>
            <a:r>
              <a:rPr lang="es-419" sz="1200">
                <a:solidFill>
                  <a:srgbClr val="6A8759"/>
                </a:solidFill>
                <a:highlight>
                  <a:srgbClr val="2B2B2B"/>
                </a:highlight>
                <a:latin typeface="Courier New"/>
                <a:ea typeface="Courier New"/>
                <a:cs typeface="Courier New"/>
                <a:sym typeface="Courier New"/>
              </a:rPr>
              <a:t>="wrap_content"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:layout_marginTop</a:t>
            </a:r>
            <a:r>
              <a:rPr lang="es-419" sz="1200">
                <a:solidFill>
                  <a:srgbClr val="6A8759"/>
                </a:solidFill>
                <a:highlight>
                  <a:srgbClr val="2B2B2B"/>
                </a:highlight>
                <a:latin typeface="Courier New"/>
                <a:ea typeface="Courier New"/>
                <a:cs typeface="Courier New"/>
                <a:sym typeface="Courier New"/>
              </a:rPr>
              <a:t>="188dp"</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:text</a:t>
            </a:r>
            <a:r>
              <a:rPr lang="es-419" sz="1200">
                <a:solidFill>
                  <a:srgbClr val="6A8759"/>
                </a:solidFill>
                <a:highlight>
                  <a:srgbClr val="2B2B2B"/>
                </a:highlight>
                <a:latin typeface="Courier New"/>
                <a:ea typeface="Courier New"/>
                <a:cs typeface="Courier New"/>
                <a:sym typeface="Courier New"/>
              </a:rPr>
              <a:t>="INICIAR CONTADOR"</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:layout_constraintEnd_toEndOf</a:t>
            </a:r>
            <a:r>
              <a:rPr lang="es-419" sz="1200">
                <a:solidFill>
                  <a:srgbClr val="6A8759"/>
                </a:solidFill>
                <a:highlight>
                  <a:srgbClr val="2B2B2B"/>
                </a:highlight>
                <a:latin typeface="Courier New"/>
                <a:ea typeface="Courier New"/>
                <a:cs typeface="Courier New"/>
                <a:sym typeface="Courier New"/>
              </a:rPr>
              <a:t>="parent"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:layout_constraintHorizontal_bias</a:t>
            </a:r>
            <a:r>
              <a:rPr lang="es-419" sz="1200">
                <a:solidFill>
                  <a:srgbClr val="6A8759"/>
                </a:solidFill>
                <a:highlight>
                  <a:srgbClr val="2B2B2B"/>
                </a:highlight>
                <a:latin typeface="Courier New"/>
                <a:ea typeface="Courier New"/>
                <a:cs typeface="Courier New"/>
                <a:sym typeface="Courier New"/>
              </a:rPr>
              <a:t>="0.497"</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:layout_constraintStart_toStartOf</a:t>
            </a:r>
            <a:r>
              <a:rPr lang="es-419" sz="1200">
                <a:solidFill>
                  <a:srgbClr val="6A8759"/>
                </a:solidFill>
                <a:highlight>
                  <a:srgbClr val="2B2B2B"/>
                </a:highlight>
                <a:latin typeface="Courier New"/>
                <a:ea typeface="Courier New"/>
                <a:cs typeface="Courier New"/>
                <a:sym typeface="Courier New"/>
              </a:rPr>
              <a:t>="parent"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:layout_constraintTop_toTopOf</a:t>
            </a:r>
            <a:r>
              <a:rPr lang="es-419" sz="1200">
                <a:solidFill>
                  <a:srgbClr val="6A8759"/>
                </a:solidFill>
                <a:highlight>
                  <a:srgbClr val="2B2B2B"/>
                </a:highlight>
                <a:latin typeface="Courier New"/>
                <a:ea typeface="Courier New"/>
                <a:cs typeface="Courier New"/>
                <a:sym typeface="Courier New"/>
              </a:rPr>
              <a:t>="parent" </a:t>
            </a:r>
            <a:r>
              <a:rPr lang="es-419"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&lt;TextView</a:t>
            </a:r>
            <a:endParaRPr sz="1200">
              <a:solidFill>
                <a:srgbClr val="E8BF6A"/>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E8BF6A"/>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:id</a:t>
            </a:r>
            <a:r>
              <a:rPr lang="es-419" sz="1200">
                <a:solidFill>
                  <a:srgbClr val="6A8759"/>
                </a:solidFill>
                <a:highlight>
                  <a:srgbClr val="2B2B2B"/>
                </a:highlight>
                <a:latin typeface="Courier New"/>
                <a:ea typeface="Courier New"/>
                <a:cs typeface="Courier New"/>
                <a:sym typeface="Courier New"/>
              </a:rPr>
              <a:t>="@+id/contadorVal"</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:layout_width</a:t>
            </a:r>
            <a:r>
              <a:rPr lang="es-419" sz="1200">
                <a:solidFill>
                  <a:srgbClr val="6A8759"/>
                </a:solidFill>
                <a:highlight>
                  <a:srgbClr val="2B2B2B"/>
                </a:highlight>
                <a:latin typeface="Courier New"/>
                <a:ea typeface="Courier New"/>
                <a:cs typeface="Courier New"/>
                <a:sym typeface="Courier New"/>
              </a:rPr>
              <a:t>="100dp"</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:layout_height</a:t>
            </a:r>
            <a:r>
              <a:rPr lang="es-419" sz="1200">
                <a:solidFill>
                  <a:srgbClr val="6A8759"/>
                </a:solidFill>
                <a:highlight>
                  <a:srgbClr val="2B2B2B"/>
                </a:highlight>
                <a:latin typeface="Courier New"/>
                <a:ea typeface="Courier New"/>
                <a:cs typeface="Courier New"/>
                <a:sym typeface="Courier New"/>
              </a:rPr>
              <a:t>="wrap_content"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android</a:t>
            </a:r>
            <a:r>
              <a:rPr lang="es-419" sz="1200">
                <a:solidFill>
                  <a:srgbClr val="BABABA"/>
                </a:solidFill>
                <a:highlight>
                  <a:srgbClr val="2B2B2B"/>
                </a:highlight>
                <a:latin typeface="Courier New"/>
                <a:ea typeface="Courier New"/>
                <a:cs typeface="Courier New"/>
                <a:sym typeface="Courier New"/>
              </a:rPr>
              <a:t>:textSize</a:t>
            </a:r>
            <a:r>
              <a:rPr lang="es-419" sz="1200">
                <a:solidFill>
                  <a:srgbClr val="6A8759"/>
                </a:solidFill>
                <a:highlight>
                  <a:srgbClr val="2B2B2B"/>
                </a:highlight>
                <a:latin typeface="Courier New"/>
                <a:ea typeface="Courier New"/>
                <a:cs typeface="Courier New"/>
                <a:sym typeface="Courier New"/>
              </a:rPr>
              <a:t>="24sp"</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:layout_constraintBottom_toBottomOf</a:t>
            </a:r>
            <a:r>
              <a:rPr lang="es-419" sz="1200">
                <a:solidFill>
                  <a:srgbClr val="6A8759"/>
                </a:solidFill>
                <a:highlight>
                  <a:srgbClr val="2B2B2B"/>
                </a:highlight>
                <a:latin typeface="Courier New"/>
                <a:ea typeface="Courier New"/>
                <a:cs typeface="Courier New"/>
                <a:sym typeface="Courier New"/>
              </a:rPr>
              <a:t>="parent"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:layout_constraintEnd_toEndOf</a:t>
            </a:r>
            <a:r>
              <a:rPr lang="es-419" sz="1200">
                <a:solidFill>
                  <a:srgbClr val="6A8759"/>
                </a:solidFill>
                <a:highlight>
                  <a:srgbClr val="2B2B2B"/>
                </a:highlight>
                <a:latin typeface="Courier New"/>
                <a:ea typeface="Courier New"/>
                <a:cs typeface="Courier New"/>
                <a:sym typeface="Courier New"/>
              </a:rPr>
              <a:t>="parent"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:layout_constraintStart_toStartOf</a:t>
            </a:r>
            <a:r>
              <a:rPr lang="es-419" sz="1200">
                <a:solidFill>
                  <a:srgbClr val="6A8759"/>
                </a:solidFill>
                <a:highlight>
                  <a:srgbClr val="2B2B2B"/>
                </a:highlight>
                <a:latin typeface="Courier New"/>
                <a:ea typeface="Courier New"/>
                <a:cs typeface="Courier New"/>
                <a:sym typeface="Courier New"/>
              </a:rPr>
              <a:t>="parent"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:layout_constraintTop_toTopOf</a:t>
            </a:r>
            <a:r>
              <a:rPr lang="es-419" sz="1200">
                <a:solidFill>
                  <a:srgbClr val="6A8759"/>
                </a:solidFill>
                <a:highlight>
                  <a:srgbClr val="2B2B2B"/>
                </a:highlight>
                <a:latin typeface="Courier New"/>
                <a:ea typeface="Courier New"/>
                <a:cs typeface="Courier New"/>
                <a:sym typeface="Courier New"/>
              </a:rPr>
              <a:t>="parent"</a:t>
            </a:r>
            <a:endParaRPr sz="12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6A8759"/>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app</a:t>
            </a:r>
            <a:r>
              <a:rPr lang="es-419" sz="1200">
                <a:solidFill>
                  <a:srgbClr val="BABABA"/>
                </a:solidFill>
                <a:highlight>
                  <a:srgbClr val="2B2B2B"/>
                </a:highlight>
                <a:latin typeface="Courier New"/>
                <a:ea typeface="Courier New"/>
                <a:cs typeface="Courier New"/>
                <a:sym typeface="Courier New"/>
              </a:rPr>
              <a:t>:layout_constraintVertical_bias</a:t>
            </a:r>
            <a:r>
              <a:rPr lang="es-419" sz="1200">
                <a:solidFill>
                  <a:srgbClr val="6A8759"/>
                </a:solidFill>
                <a:highlight>
                  <a:srgbClr val="2B2B2B"/>
                </a:highlight>
                <a:latin typeface="Courier New"/>
                <a:ea typeface="Courier New"/>
                <a:cs typeface="Courier New"/>
                <a:sym typeface="Courier New"/>
              </a:rPr>
              <a:t>="0.398" </a:t>
            </a:r>
            <a:r>
              <a:rPr lang="es-419" sz="1200">
                <a:solidFill>
                  <a:srgbClr val="E8BF6A"/>
                </a:solidFill>
                <a:highlight>
                  <a:srgbClr val="2B2B2B"/>
                </a:highlight>
                <a:latin typeface="Courier New"/>
                <a:ea typeface="Courier New"/>
                <a:cs typeface="Courier New"/>
                <a:sym typeface="Courier New"/>
              </a:rPr>
              <a:t>/&gt;</a:t>
            </a:r>
            <a:endParaRPr sz="1200">
              <a:solidFill>
                <a:srgbClr val="E8BF6A"/>
              </a:solidFill>
              <a:highlight>
                <a:srgbClr val="2B2B2B"/>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Prueba 1</a:t>
            </a:r>
            <a:endParaRPr/>
          </a:p>
        </p:txBody>
      </p:sp>
      <p:sp>
        <p:nvSpPr>
          <p:cNvPr id="166" name="Google Shape;166;p26"/>
          <p:cNvSpPr txBox="1"/>
          <p:nvPr>
            <p:ph idx="1" type="body"/>
          </p:nvPr>
        </p:nvSpPr>
        <p:spPr>
          <a:xfrm>
            <a:off x="311700" y="1536555"/>
            <a:ext cx="8520600" cy="49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Correr todo en </a:t>
            </a:r>
            <a:r>
              <a:rPr lang="es-419"/>
              <a:t>UI thread.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2600"/>
          </a:p>
          <a:p>
            <a:pPr indent="0" lvl="0" marL="0" rtl="0" algn="l">
              <a:spcBef>
                <a:spcPts val="1600"/>
              </a:spcBef>
              <a:spcAft>
                <a:spcPts val="0"/>
              </a:spcAft>
              <a:buNone/>
            </a:pPr>
            <a:r>
              <a:rPr lang="es-419"/>
              <a:t>Vea los logs….</a:t>
            </a:r>
            <a:endParaRPr/>
          </a:p>
          <a:p>
            <a:pPr indent="0" lvl="0" marL="0" rtl="0" algn="l">
              <a:spcBef>
                <a:spcPts val="1600"/>
              </a:spcBef>
              <a:spcAft>
                <a:spcPts val="1600"/>
              </a:spcAft>
              <a:buNone/>
            </a:pPr>
            <a:r>
              <a:rPr lang="es-419"/>
              <a:t> </a:t>
            </a:r>
            <a:endParaRPr/>
          </a:p>
        </p:txBody>
      </p:sp>
      <p:sp>
        <p:nvSpPr>
          <p:cNvPr id="167" name="Google Shape;167;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68" name="Google Shape;168;p26"/>
          <p:cNvSpPr txBox="1"/>
          <p:nvPr/>
        </p:nvSpPr>
        <p:spPr>
          <a:xfrm>
            <a:off x="3067550" y="1631475"/>
            <a:ext cx="6076500" cy="4248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public class </a:t>
            </a:r>
            <a:r>
              <a:rPr lang="es-419" sz="1100">
                <a:solidFill>
                  <a:srgbClr val="A9B7C6"/>
                </a:solidFill>
                <a:highlight>
                  <a:srgbClr val="2B2B2B"/>
                </a:highlight>
                <a:latin typeface="Courier New"/>
                <a:ea typeface="Courier New"/>
                <a:cs typeface="Courier New"/>
                <a:sym typeface="Courier New"/>
              </a:rPr>
              <a:t>MainActivity </a:t>
            </a:r>
            <a:r>
              <a:rPr lang="es-419" sz="1100">
                <a:solidFill>
                  <a:srgbClr val="CC7832"/>
                </a:solidFill>
                <a:highlight>
                  <a:srgbClr val="2B2B2B"/>
                </a:highlight>
                <a:latin typeface="Courier New"/>
                <a:ea typeface="Courier New"/>
                <a:cs typeface="Courier New"/>
                <a:sym typeface="Courier New"/>
              </a:rPr>
              <a:t>extends </a:t>
            </a:r>
            <a:r>
              <a:rPr lang="es-419" sz="1100">
                <a:solidFill>
                  <a:srgbClr val="A9B7C6"/>
                </a:solidFill>
                <a:highlight>
                  <a:srgbClr val="2B2B2B"/>
                </a:highlight>
                <a:latin typeface="Courier New"/>
                <a:ea typeface="Courier New"/>
                <a:cs typeface="Courier New"/>
                <a:sym typeface="Courier New"/>
              </a:rPr>
              <a:t>AppCompatActivity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ActivityMainBinding </a:t>
            </a:r>
            <a:r>
              <a:rPr lang="es-419" sz="1100">
                <a:solidFill>
                  <a:srgbClr val="9876AA"/>
                </a:solidFill>
                <a:highlight>
                  <a:srgbClr val="2B2B2B"/>
                </a:highlight>
                <a:latin typeface="Courier New"/>
                <a:ea typeface="Courier New"/>
                <a:cs typeface="Courier New"/>
                <a:sym typeface="Courier New"/>
              </a:rPr>
              <a:t>binding</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int </a:t>
            </a:r>
            <a:r>
              <a:rPr lang="es-419" sz="1100">
                <a:solidFill>
                  <a:srgbClr val="9876AA"/>
                </a:solidFill>
                <a:highlight>
                  <a:srgbClr val="2B2B2B"/>
                </a:highlight>
                <a:latin typeface="Courier New"/>
                <a:ea typeface="Courier New"/>
                <a:cs typeface="Courier New"/>
                <a:sym typeface="Courier New"/>
              </a:rPr>
              <a:t>contador </a:t>
            </a:r>
            <a:r>
              <a:rPr lang="es-419" sz="1100">
                <a:solidFill>
                  <a:srgbClr val="A9B7C6"/>
                </a:solidFill>
                <a:highlight>
                  <a:srgbClr val="2B2B2B"/>
                </a:highlight>
                <a:latin typeface="Courier New"/>
                <a:ea typeface="Courier New"/>
                <a:cs typeface="Courier New"/>
                <a:sym typeface="Courier New"/>
              </a:rPr>
              <a:t>= </a:t>
            </a:r>
            <a:r>
              <a:rPr lang="es-419" sz="1100">
                <a:solidFill>
                  <a:srgbClr val="6897BB"/>
                </a:solidFill>
                <a:highlight>
                  <a:srgbClr val="2B2B2B"/>
                </a:highlight>
                <a:latin typeface="Courier New"/>
                <a:ea typeface="Courier New"/>
                <a:cs typeface="Courier New"/>
                <a:sym typeface="Courier New"/>
              </a:rPr>
              <a:t>1</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BBB529"/>
                </a:solidFill>
                <a:highlight>
                  <a:srgbClr val="2B2B2B"/>
                </a:highlight>
                <a:latin typeface="Courier New"/>
                <a:ea typeface="Courier New"/>
                <a:cs typeface="Courier New"/>
                <a:sym typeface="Courier New"/>
              </a:rPr>
              <a:t>@Override</a:t>
            </a:r>
            <a:endParaRPr sz="11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BBB529"/>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protected void </a:t>
            </a:r>
            <a:r>
              <a:rPr lang="es-419" sz="1100">
                <a:solidFill>
                  <a:srgbClr val="FFC66D"/>
                </a:solidFill>
                <a:highlight>
                  <a:srgbClr val="2B2B2B"/>
                </a:highlight>
                <a:latin typeface="Courier New"/>
                <a:ea typeface="Courier New"/>
                <a:cs typeface="Courier New"/>
                <a:sym typeface="Courier New"/>
              </a:rPr>
              <a:t>onCreate</a:t>
            </a:r>
            <a:r>
              <a:rPr lang="es-419" sz="1100">
                <a:solidFill>
                  <a:srgbClr val="A9B7C6"/>
                </a:solidFill>
                <a:highlight>
                  <a:srgbClr val="2B2B2B"/>
                </a:highlight>
                <a:latin typeface="Courier New"/>
                <a:ea typeface="Courier New"/>
                <a:cs typeface="Courier New"/>
                <a:sym typeface="Courier New"/>
              </a:rPr>
              <a:t>(Bundle savedInstanceState)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super</a:t>
            </a:r>
            <a:r>
              <a:rPr lang="es-419" sz="1100">
                <a:solidFill>
                  <a:srgbClr val="A9B7C6"/>
                </a:solidFill>
                <a:highlight>
                  <a:srgbClr val="2B2B2B"/>
                </a:highlight>
                <a:latin typeface="Courier New"/>
                <a:ea typeface="Courier New"/>
                <a:cs typeface="Courier New"/>
                <a:sym typeface="Courier New"/>
              </a:rPr>
              <a:t>.onCreate(savedInstanceState)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9876AA"/>
                </a:solidFill>
                <a:highlight>
                  <a:srgbClr val="2B2B2B"/>
                </a:highlight>
                <a:latin typeface="Courier New"/>
                <a:ea typeface="Courier New"/>
                <a:cs typeface="Courier New"/>
                <a:sym typeface="Courier New"/>
              </a:rPr>
              <a:t>binding </a:t>
            </a:r>
            <a:r>
              <a:rPr lang="es-419" sz="1100">
                <a:solidFill>
                  <a:srgbClr val="A9B7C6"/>
                </a:solidFill>
                <a:highlight>
                  <a:srgbClr val="2B2B2B"/>
                </a:highlight>
                <a:latin typeface="Courier New"/>
                <a:ea typeface="Courier New"/>
                <a:cs typeface="Courier New"/>
                <a:sym typeface="Courier New"/>
              </a:rPr>
              <a:t>= ActivityMainBinding.</a:t>
            </a:r>
            <a:r>
              <a:rPr i="1" lang="es-419" sz="1100">
                <a:solidFill>
                  <a:srgbClr val="A9B7C6"/>
                </a:solidFill>
                <a:highlight>
                  <a:srgbClr val="2B2B2B"/>
                </a:highlight>
                <a:latin typeface="Courier New"/>
                <a:ea typeface="Courier New"/>
                <a:cs typeface="Courier New"/>
                <a:sym typeface="Courier New"/>
              </a:rPr>
              <a:t>inflate</a:t>
            </a:r>
            <a:r>
              <a:rPr lang="es-419" sz="1100">
                <a:solidFill>
                  <a:srgbClr val="A9B7C6"/>
                </a:solidFill>
                <a:highlight>
                  <a:srgbClr val="2B2B2B"/>
                </a:highlight>
                <a:latin typeface="Courier New"/>
                <a:ea typeface="Courier New"/>
                <a:cs typeface="Courier New"/>
                <a:sym typeface="Courier New"/>
              </a:rPr>
              <a:t>(getLayoutInflater())</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setContentView(</a:t>
            </a:r>
            <a:r>
              <a:rPr lang="es-419" sz="1100">
                <a:solidFill>
                  <a:srgbClr val="9876AA"/>
                </a:solidFill>
                <a:highlight>
                  <a:srgbClr val="2B2B2B"/>
                </a:highlight>
                <a:latin typeface="Courier New"/>
                <a:ea typeface="Courier New"/>
                <a:cs typeface="Courier New"/>
                <a:sym typeface="Courier New"/>
              </a:rPr>
              <a:t>binding</a:t>
            </a:r>
            <a:r>
              <a:rPr lang="es-419" sz="1100">
                <a:solidFill>
                  <a:srgbClr val="A9B7C6"/>
                </a:solidFill>
                <a:highlight>
                  <a:srgbClr val="2B2B2B"/>
                </a:highlight>
                <a:latin typeface="Courier New"/>
                <a:ea typeface="Courier New"/>
                <a:cs typeface="Courier New"/>
                <a:sym typeface="Courier New"/>
              </a:rPr>
              <a:t>.getRoot())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9876AA"/>
                </a:solidFill>
                <a:highlight>
                  <a:srgbClr val="2B2B2B"/>
                </a:highlight>
                <a:latin typeface="Courier New"/>
                <a:ea typeface="Courier New"/>
                <a:cs typeface="Courier New"/>
                <a:sym typeface="Courier New"/>
              </a:rPr>
              <a:t>binding</a:t>
            </a:r>
            <a:r>
              <a:rPr lang="es-419" sz="1100">
                <a:solidFill>
                  <a:srgbClr val="A9B7C6"/>
                </a:solidFill>
                <a:highlight>
                  <a:srgbClr val="2B2B2B"/>
                </a:highlight>
                <a:latin typeface="Courier New"/>
                <a:ea typeface="Courier New"/>
                <a:cs typeface="Courier New"/>
                <a:sym typeface="Courier New"/>
              </a:rPr>
              <a:t>.</a:t>
            </a:r>
            <a:r>
              <a:rPr lang="es-419" sz="1100">
                <a:solidFill>
                  <a:srgbClr val="9876AA"/>
                </a:solidFill>
                <a:highlight>
                  <a:srgbClr val="2B2B2B"/>
                </a:highlight>
                <a:latin typeface="Courier New"/>
                <a:ea typeface="Courier New"/>
                <a:cs typeface="Courier New"/>
                <a:sym typeface="Courier New"/>
              </a:rPr>
              <a:t>button</a:t>
            </a:r>
            <a:r>
              <a:rPr lang="es-419" sz="1100">
                <a:solidFill>
                  <a:srgbClr val="A9B7C6"/>
                </a:solidFill>
                <a:highlight>
                  <a:srgbClr val="2B2B2B"/>
                </a:highlight>
                <a:latin typeface="Courier New"/>
                <a:ea typeface="Courier New"/>
                <a:cs typeface="Courier New"/>
                <a:sym typeface="Courier New"/>
              </a:rPr>
              <a:t>.setOnClickListener(view -&gt;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while</a:t>
            </a:r>
            <a:r>
              <a:rPr lang="es-419" sz="1100">
                <a:solidFill>
                  <a:srgbClr val="A9B7C6"/>
                </a:solidFill>
                <a:highlight>
                  <a:srgbClr val="2B2B2B"/>
                </a:highlight>
                <a:latin typeface="Courier New"/>
                <a:ea typeface="Courier New"/>
                <a:cs typeface="Courier New"/>
                <a:sym typeface="Courier New"/>
              </a:rPr>
              <a:t>(</a:t>
            </a:r>
            <a:r>
              <a:rPr lang="es-419" sz="1100">
                <a:solidFill>
                  <a:srgbClr val="9876AA"/>
                </a:solidFill>
                <a:highlight>
                  <a:srgbClr val="2B2B2B"/>
                </a:highlight>
                <a:latin typeface="Courier New"/>
                <a:ea typeface="Courier New"/>
                <a:cs typeface="Courier New"/>
                <a:sym typeface="Courier New"/>
              </a:rPr>
              <a:t>contador </a:t>
            </a:r>
            <a:r>
              <a:rPr lang="es-419" sz="1100">
                <a:solidFill>
                  <a:srgbClr val="A9B7C6"/>
                </a:solidFill>
                <a:highlight>
                  <a:srgbClr val="2B2B2B"/>
                </a:highlight>
                <a:latin typeface="Courier New"/>
                <a:ea typeface="Courier New"/>
                <a:cs typeface="Courier New"/>
                <a:sym typeface="Courier New"/>
              </a:rPr>
              <a:t>&lt;= </a:t>
            </a:r>
            <a:r>
              <a:rPr lang="es-419" sz="1100">
                <a:solidFill>
                  <a:srgbClr val="6897BB"/>
                </a:solidFill>
                <a:highlight>
                  <a:srgbClr val="2B2B2B"/>
                </a:highlight>
                <a:latin typeface="Courier New"/>
                <a:ea typeface="Courier New"/>
                <a:cs typeface="Courier New"/>
                <a:sym typeface="Courier New"/>
              </a:rPr>
              <a:t>10</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9876AA"/>
                </a:solidFill>
                <a:highlight>
                  <a:srgbClr val="2B2B2B"/>
                </a:highlight>
                <a:latin typeface="Courier New"/>
                <a:ea typeface="Courier New"/>
                <a:cs typeface="Courier New"/>
                <a:sym typeface="Courier New"/>
              </a:rPr>
              <a:t>binding</a:t>
            </a:r>
            <a:r>
              <a:rPr lang="es-419" sz="1100">
                <a:solidFill>
                  <a:srgbClr val="A9B7C6"/>
                </a:solidFill>
                <a:highlight>
                  <a:srgbClr val="2B2B2B"/>
                </a:highlight>
                <a:latin typeface="Courier New"/>
                <a:ea typeface="Courier New"/>
                <a:cs typeface="Courier New"/>
                <a:sym typeface="Courier New"/>
              </a:rPr>
              <a:t>.</a:t>
            </a:r>
            <a:r>
              <a:rPr lang="es-419" sz="1100">
                <a:solidFill>
                  <a:srgbClr val="9876AA"/>
                </a:solidFill>
                <a:highlight>
                  <a:srgbClr val="2B2B2B"/>
                </a:highlight>
                <a:latin typeface="Courier New"/>
                <a:ea typeface="Courier New"/>
                <a:cs typeface="Courier New"/>
                <a:sym typeface="Courier New"/>
              </a:rPr>
              <a:t>contadorVal</a:t>
            </a:r>
            <a:r>
              <a:rPr lang="es-419" sz="1100">
                <a:solidFill>
                  <a:srgbClr val="A9B7C6"/>
                </a:solidFill>
                <a:highlight>
                  <a:srgbClr val="2B2B2B"/>
                </a:highlight>
                <a:latin typeface="Courier New"/>
                <a:ea typeface="Courier New"/>
                <a:cs typeface="Courier New"/>
                <a:sym typeface="Courier New"/>
              </a:rPr>
              <a:t>.setText(String.</a:t>
            </a:r>
            <a:r>
              <a:rPr i="1" lang="es-419" sz="1100">
                <a:solidFill>
                  <a:srgbClr val="A9B7C6"/>
                </a:solidFill>
                <a:highlight>
                  <a:srgbClr val="2B2B2B"/>
                </a:highlight>
                <a:latin typeface="Courier New"/>
                <a:ea typeface="Courier New"/>
                <a:cs typeface="Courier New"/>
                <a:sym typeface="Courier New"/>
              </a:rPr>
              <a:t>valueOf</a:t>
            </a:r>
            <a:r>
              <a:rPr lang="es-419" sz="1100">
                <a:solidFill>
                  <a:srgbClr val="A9B7C6"/>
                </a:solidFill>
                <a:highlight>
                  <a:srgbClr val="2B2B2B"/>
                </a:highlight>
                <a:latin typeface="Courier New"/>
                <a:ea typeface="Courier New"/>
                <a:cs typeface="Courier New"/>
                <a:sym typeface="Courier New"/>
              </a:rPr>
              <a:t>(</a:t>
            </a:r>
            <a:r>
              <a:rPr lang="es-419" sz="1100">
                <a:solidFill>
                  <a:srgbClr val="9876AA"/>
                </a:solidFill>
                <a:highlight>
                  <a:srgbClr val="2B2B2B"/>
                </a:highlight>
                <a:latin typeface="Courier New"/>
                <a:ea typeface="Courier New"/>
                <a:cs typeface="Courier New"/>
                <a:sym typeface="Courier New"/>
              </a:rPr>
              <a:t>contador</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9876AA"/>
                </a:solidFill>
                <a:highlight>
                  <a:srgbClr val="2B2B2B"/>
                </a:highlight>
                <a:latin typeface="Courier New"/>
                <a:ea typeface="Courier New"/>
                <a:cs typeface="Courier New"/>
                <a:sym typeface="Courier New"/>
              </a:rPr>
              <a:t>contador</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try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Thread.</a:t>
            </a:r>
            <a:r>
              <a:rPr i="1" lang="es-419" sz="1100">
                <a:solidFill>
                  <a:srgbClr val="A9B7C6"/>
                </a:solidFill>
                <a:highlight>
                  <a:srgbClr val="2B2B2B"/>
                </a:highlight>
                <a:latin typeface="Courier New"/>
                <a:ea typeface="Courier New"/>
                <a:cs typeface="Courier New"/>
                <a:sym typeface="Courier New"/>
              </a:rPr>
              <a:t>sleep</a:t>
            </a:r>
            <a:r>
              <a:rPr lang="es-419" sz="1100">
                <a:solidFill>
                  <a:srgbClr val="A9B7C6"/>
                </a:solidFill>
                <a:highlight>
                  <a:srgbClr val="2B2B2B"/>
                </a:highlight>
                <a:latin typeface="Courier New"/>
                <a:ea typeface="Courier New"/>
                <a:cs typeface="Courier New"/>
                <a:sym typeface="Courier New"/>
              </a:rPr>
              <a:t>(</a:t>
            </a:r>
            <a:r>
              <a:rPr lang="es-419" sz="1100">
                <a:solidFill>
                  <a:srgbClr val="6897BB"/>
                </a:solidFill>
                <a:highlight>
                  <a:srgbClr val="2B2B2B"/>
                </a:highlight>
                <a:latin typeface="Courier New"/>
                <a:ea typeface="Courier New"/>
                <a:cs typeface="Courier New"/>
                <a:sym typeface="Courier New"/>
              </a:rPr>
              <a:t>1000</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catch </a:t>
            </a:r>
            <a:r>
              <a:rPr lang="es-419" sz="1100">
                <a:solidFill>
                  <a:srgbClr val="A9B7C6"/>
                </a:solidFill>
                <a:highlight>
                  <a:srgbClr val="2B2B2B"/>
                </a:highlight>
                <a:latin typeface="Courier New"/>
                <a:ea typeface="Courier New"/>
                <a:cs typeface="Courier New"/>
                <a:sym typeface="Courier New"/>
              </a:rPr>
              <a:t>(InterruptedException e)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throw new </a:t>
            </a:r>
            <a:r>
              <a:rPr lang="es-419" sz="1100">
                <a:solidFill>
                  <a:srgbClr val="A9B7C6"/>
                </a:solidFill>
                <a:highlight>
                  <a:srgbClr val="2B2B2B"/>
                </a:highlight>
                <a:latin typeface="Courier New"/>
                <a:ea typeface="Courier New"/>
                <a:cs typeface="Courier New"/>
                <a:sym typeface="Courier New"/>
              </a:rPr>
              <a:t>RuntimeException(e)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p:txBody>
      </p:sp>
      <p:pic>
        <p:nvPicPr>
          <p:cNvPr id="169" name="Google Shape;169;p26"/>
          <p:cNvPicPr preferRelativeResize="0"/>
          <p:nvPr/>
        </p:nvPicPr>
        <p:blipFill>
          <a:blip r:embed="rId3">
            <a:alphaModFix/>
          </a:blip>
          <a:stretch>
            <a:fillRect/>
          </a:stretch>
        </p:blipFill>
        <p:spPr>
          <a:xfrm>
            <a:off x="449388" y="6257938"/>
            <a:ext cx="8245225" cy="44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Usando ExecutorService </a:t>
            </a:r>
            <a:endParaRPr/>
          </a:p>
        </p:txBody>
      </p:sp>
      <p:sp>
        <p:nvSpPr>
          <p:cNvPr id="175" name="Google Shape;175;p27"/>
          <p:cNvSpPr txBox="1"/>
          <p:nvPr>
            <p:ph idx="1" type="body"/>
          </p:nvPr>
        </p:nvSpPr>
        <p:spPr>
          <a:xfrm>
            <a:off x="311700" y="153663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utilizar hilos en background, debe llamar a ExecutorService (el que creó en su Application).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600"/>
          </a:p>
          <a:p>
            <a:pPr indent="0" lvl="0" marL="0" rtl="0" algn="l">
              <a:spcBef>
                <a:spcPts val="1600"/>
              </a:spcBef>
              <a:spcAft>
                <a:spcPts val="0"/>
              </a:spcAft>
              <a:buNone/>
            </a:pPr>
            <a:r>
              <a:rPr lang="es-419"/>
              <a:t>Todo se ve bien… sin embargo:</a:t>
            </a:r>
            <a:endParaRPr/>
          </a:p>
          <a:p>
            <a:pPr indent="-342900" lvl="0" marL="457200" rtl="0" algn="l">
              <a:spcBef>
                <a:spcPts val="0"/>
              </a:spcBef>
              <a:spcAft>
                <a:spcPts val="0"/>
              </a:spcAft>
              <a:buSzPts val="1800"/>
              <a:buChar char="●"/>
            </a:pPr>
            <a:r>
              <a:rPr lang="es-419"/>
              <a:t>Está manipulando UI fuera del UI Thread</a:t>
            </a:r>
            <a:endParaRPr/>
          </a:p>
          <a:p>
            <a:pPr indent="-342900" lvl="0" marL="457200" rtl="0" algn="l">
              <a:spcBef>
                <a:spcPts val="0"/>
              </a:spcBef>
              <a:spcAft>
                <a:spcPts val="0"/>
              </a:spcAft>
              <a:buSzPts val="1800"/>
              <a:buChar char="●"/>
            </a:pPr>
            <a:r>
              <a:rPr lang="es-419"/>
              <a:t>Gire la pantalla…</a:t>
            </a:r>
            <a:endParaRPr/>
          </a:p>
        </p:txBody>
      </p:sp>
      <p:sp>
        <p:nvSpPr>
          <p:cNvPr id="176" name="Google Shape;176;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177" name="Google Shape;177;p27"/>
          <p:cNvSpPr txBox="1"/>
          <p:nvPr/>
        </p:nvSpPr>
        <p:spPr>
          <a:xfrm>
            <a:off x="1963500" y="1973400"/>
            <a:ext cx="6868800" cy="3740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ApplicationThreads application = (ApplicationThreads) getApplication()</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ExecutorService executorService = application.</a:t>
            </a:r>
            <a:r>
              <a:rPr lang="es-419" sz="1100">
                <a:solidFill>
                  <a:srgbClr val="9876AA"/>
                </a:solidFill>
                <a:highlight>
                  <a:srgbClr val="2B2B2B"/>
                </a:highlight>
                <a:latin typeface="Courier New"/>
                <a:ea typeface="Courier New"/>
                <a:cs typeface="Courier New"/>
                <a:sym typeface="Courier New"/>
              </a:rPr>
              <a:t>executorService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9876AA"/>
                </a:solidFill>
                <a:highlight>
                  <a:srgbClr val="2B2B2B"/>
                </a:highlight>
                <a:latin typeface="Courier New"/>
                <a:ea typeface="Courier New"/>
                <a:cs typeface="Courier New"/>
                <a:sym typeface="Courier New"/>
              </a:rPr>
              <a:t>binding</a:t>
            </a:r>
            <a:r>
              <a:rPr lang="es-419" sz="1100">
                <a:solidFill>
                  <a:srgbClr val="A9B7C6"/>
                </a:solidFill>
                <a:highlight>
                  <a:srgbClr val="2B2B2B"/>
                </a:highlight>
                <a:latin typeface="Courier New"/>
                <a:ea typeface="Courier New"/>
                <a:cs typeface="Courier New"/>
                <a:sym typeface="Courier New"/>
              </a:rPr>
              <a:t>.</a:t>
            </a:r>
            <a:r>
              <a:rPr lang="es-419" sz="1100">
                <a:solidFill>
                  <a:srgbClr val="9876AA"/>
                </a:solidFill>
                <a:highlight>
                  <a:srgbClr val="2B2B2B"/>
                </a:highlight>
                <a:latin typeface="Courier New"/>
                <a:ea typeface="Courier New"/>
                <a:cs typeface="Courier New"/>
                <a:sym typeface="Courier New"/>
              </a:rPr>
              <a:t>button</a:t>
            </a:r>
            <a:r>
              <a:rPr lang="es-419" sz="1100">
                <a:solidFill>
                  <a:srgbClr val="A9B7C6"/>
                </a:solidFill>
                <a:highlight>
                  <a:srgbClr val="2B2B2B"/>
                </a:highlight>
                <a:latin typeface="Courier New"/>
                <a:ea typeface="Courier New"/>
                <a:cs typeface="Courier New"/>
                <a:sym typeface="Courier New"/>
              </a:rPr>
              <a:t>.setOnClickListener(view -&gt;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B389C5"/>
                </a:solidFill>
                <a:highlight>
                  <a:srgbClr val="2B2B2B"/>
                </a:highlight>
                <a:latin typeface="Courier New"/>
                <a:ea typeface="Courier New"/>
                <a:cs typeface="Courier New"/>
                <a:sym typeface="Courier New"/>
              </a:rPr>
              <a:t>executorService</a:t>
            </a:r>
            <a:r>
              <a:rPr lang="es-419" sz="1100">
                <a:solidFill>
                  <a:srgbClr val="A9B7C6"/>
                </a:solidFill>
                <a:highlight>
                  <a:srgbClr val="2B2B2B"/>
                </a:highlight>
                <a:latin typeface="Courier New"/>
                <a:ea typeface="Courier New"/>
                <a:cs typeface="Courier New"/>
                <a:sym typeface="Courier New"/>
              </a:rPr>
              <a:t>.execute(</a:t>
            </a:r>
            <a:r>
              <a:rPr lang="es-419" sz="1100">
                <a:solidFill>
                  <a:srgbClr val="CC7832"/>
                </a:solidFill>
                <a:highlight>
                  <a:srgbClr val="2B2B2B"/>
                </a:highlight>
                <a:latin typeface="Courier New"/>
                <a:ea typeface="Courier New"/>
                <a:cs typeface="Courier New"/>
                <a:sym typeface="Courier New"/>
              </a:rPr>
              <a:t>new </a:t>
            </a:r>
            <a:r>
              <a:rPr lang="es-419" sz="1100">
                <a:solidFill>
                  <a:srgbClr val="A9B7C6"/>
                </a:solidFill>
                <a:highlight>
                  <a:srgbClr val="2B2B2B"/>
                </a:highlight>
                <a:latin typeface="Courier New"/>
                <a:ea typeface="Courier New"/>
                <a:cs typeface="Courier New"/>
                <a:sym typeface="Courier New"/>
              </a:rPr>
              <a:t>Runnable()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BBB529"/>
                </a:solidFill>
                <a:highlight>
                  <a:srgbClr val="2B2B2B"/>
                </a:highlight>
                <a:latin typeface="Courier New"/>
                <a:ea typeface="Courier New"/>
                <a:cs typeface="Courier New"/>
                <a:sym typeface="Courier New"/>
              </a:rPr>
              <a:t>@Override</a:t>
            </a:r>
            <a:endParaRPr sz="11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BBB529"/>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public void </a:t>
            </a:r>
            <a:r>
              <a:rPr lang="es-419" sz="1100">
                <a:solidFill>
                  <a:srgbClr val="FFC66D"/>
                </a:solidFill>
                <a:highlight>
                  <a:srgbClr val="2B2B2B"/>
                </a:highlight>
                <a:latin typeface="Courier New"/>
                <a:ea typeface="Courier New"/>
                <a:cs typeface="Courier New"/>
                <a:sym typeface="Courier New"/>
              </a:rPr>
              <a:t>run</a:t>
            </a: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int </a:t>
            </a:r>
            <a:r>
              <a:rPr lang="es-419" sz="1100">
                <a:solidFill>
                  <a:srgbClr val="A9B7C6"/>
                </a:solidFill>
                <a:highlight>
                  <a:srgbClr val="2B2B2B"/>
                </a:highlight>
                <a:latin typeface="Courier New"/>
                <a:ea typeface="Courier New"/>
                <a:cs typeface="Courier New"/>
                <a:sym typeface="Courier New"/>
              </a:rPr>
              <a:t>contador = </a:t>
            </a:r>
            <a:r>
              <a:rPr lang="es-419" sz="1100">
                <a:solidFill>
                  <a:srgbClr val="6897BB"/>
                </a:solidFill>
                <a:highlight>
                  <a:srgbClr val="2B2B2B"/>
                </a:highlight>
                <a:latin typeface="Courier New"/>
                <a:ea typeface="Courier New"/>
                <a:cs typeface="Courier New"/>
                <a:sym typeface="Courier New"/>
              </a:rPr>
              <a:t>1</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while </a:t>
            </a:r>
            <a:r>
              <a:rPr lang="es-419" sz="1100">
                <a:solidFill>
                  <a:srgbClr val="A9B7C6"/>
                </a:solidFill>
                <a:highlight>
                  <a:srgbClr val="2B2B2B"/>
                </a:highlight>
                <a:latin typeface="Courier New"/>
                <a:ea typeface="Courier New"/>
                <a:cs typeface="Courier New"/>
                <a:sym typeface="Courier New"/>
              </a:rPr>
              <a:t>(contador &lt;= </a:t>
            </a:r>
            <a:r>
              <a:rPr lang="es-419" sz="1100">
                <a:solidFill>
                  <a:srgbClr val="6897BB"/>
                </a:solidFill>
                <a:highlight>
                  <a:srgbClr val="2B2B2B"/>
                </a:highlight>
                <a:latin typeface="Courier New"/>
                <a:ea typeface="Courier New"/>
                <a:cs typeface="Courier New"/>
                <a:sym typeface="Courier New"/>
              </a:rPr>
              <a:t>10</a:t>
            </a: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9876AA"/>
                </a:solidFill>
                <a:highlight>
                  <a:srgbClr val="2B2B2B"/>
                </a:highlight>
                <a:latin typeface="Courier New"/>
                <a:ea typeface="Courier New"/>
                <a:cs typeface="Courier New"/>
                <a:sym typeface="Courier New"/>
              </a:rPr>
              <a:t>binding</a:t>
            </a:r>
            <a:r>
              <a:rPr lang="es-419" sz="1100">
                <a:solidFill>
                  <a:srgbClr val="A9B7C6"/>
                </a:solidFill>
                <a:highlight>
                  <a:srgbClr val="2B2B2B"/>
                </a:highlight>
                <a:latin typeface="Courier New"/>
                <a:ea typeface="Courier New"/>
                <a:cs typeface="Courier New"/>
                <a:sym typeface="Courier New"/>
              </a:rPr>
              <a:t>.</a:t>
            </a:r>
            <a:r>
              <a:rPr lang="es-419" sz="1100">
                <a:solidFill>
                  <a:srgbClr val="9876AA"/>
                </a:solidFill>
                <a:highlight>
                  <a:srgbClr val="2B2B2B"/>
                </a:highlight>
                <a:latin typeface="Courier New"/>
                <a:ea typeface="Courier New"/>
                <a:cs typeface="Courier New"/>
                <a:sym typeface="Courier New"/>
              </a:rPr>
              <a:t>contadorVal</a:t>
            </a:r>
            <a:r>
              <a:rPr lang="es-419" sz="1100">
                <a:solidFill>
                  <a:srgbClr val="A9B7C6"/>
                </a:solidFill>
                <a:highlight>
                  <a:srgbClr val="2B2B2B"/>
                </a:highlight>
                <a:latin typeface="Courier New"/>
                <a:ea typeface="Courier New"/>
                <a:cs typeface="Courier New"/>
                <a:sym typeface="Courier New"/>
              </a:rPr>
              <a:t>.setText(String.</a:t>
            </a:r>
            <a:r>
              <a:rPr i="1" lang="es-419" sz="1100">
                <a:solidFill>
                  <a:srgbClr val="A9B7C6"/>
                </a:solidFill>
                <a:highlight>
                  <a:srgbClr val="2B2B2B"/>
                </a:highlight>
                <a:latin typeface="Courier New"/>
                <a:ea typeface="Courier New"/>
                <a:cs typeface="Courier New"/>
                <a:sym typeface="Courier New"/>
              </a:rPr>
              <a:t>valueOf</a:t>
            </a:r>
            <a:r>
              <a:rPr lang="es-419" sz="1100">
                <a:solidFill>
                  <a:srgbClr val="A9B7C6"/>
                </a:solidFill>
                <a:highlight>
                  <a:srgbClr val="2B2B2B"/>
                </a:highlight>
                <a:latin typeface="Courier New"/>
                <a:ea typeface="Courier New"/>
                <a:cs typeface="Courier New"/>
                <a:sym typeface="Courier New"/>
              </a:rPr>
              <a:t>(contador))</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contador++</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try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Thread.</a:t>
            </a:r>
            <a:r>
              <a:rPr i="1" lang="es-419" sz="1100">
                <a:solidFill>
                  <a:srgbClr val="A9B7C6"/>
                </a:solidFill>
                <a:highlight>
                  <a:srgbClr val="2B2B2B"/>
                </a:highlight>
                <a:latin typeface="Courier New"/>
                <a:ea typeface="Courier New"/>
                <a:cs typeface="Courier New"/>
                <a:sym typeface="Courier New"/>
              </a:rPr>
              <a:t>sleep</a:t>
            </a:r>
            <a:r>
              <a:rPr lang="es-419" sz="1100">
                <a:solidFill>
                  <a:srgbClr val="A9B7C6"/>
                </a:solidFill>
                <a:highlight>
                  <a:srgbClr val="2B2B2B"/>
                </a:highlight>
                <a:latin typeface="Courier New"/>
                <a:ea typeface="Courier New"/>
                <a:cs typeface="Courier New"/>
                <a:sym typeface="Courier New"/>
              </a:rPr>
              <a:t>(</a:t>
            </a:r>
            <a:r>
              <a:rPr lang="es-419" sz="1100">
                <a:solidFill>
                  <a:srgbClr val="6897BB"/>
                </a:solidFill>
                <a:highlight>
                  <a:srgbClr val="2B2B2B"/>
                </a:highlight>
                <a:latin typeface="Courier New"/>
                <a:ea typeface="Courier New"/>
                <a:cs typeface="Courier New"/>
                <a:sym typeface="Courier New"/>
              </a:rPr>
              <a:t>1000</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catch </a:t>
            </a:r>
            <a:r>
              <a:rPr lang="es-419" sz="1100">
                <a:solidFill>
                  <a:srgbClr val="A9B7C6"/>
                </a:solidFill>
                <a:highlight>
                  <a:srgbClr val="2B2B2B"/>
                </a:highlight>
                <a:latin typeface="Courier New"/>
                <a:ea typeface="Courier New"/>
                <a:cs typeface="Courier New"/>
                <a:sym typeface="Courier New"/>
              </a:rPr>
              <a:t>(InterruptedException e)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throw new </a:t>
            </a:r>
            <a:r>
              <a:rPr lang="es-419" sz="1100">
                <a:solidFill>
                  <a:srgbClr val="A9B7C6"/>
                </a:solidFill>
                <a:highlight>
                  <a:srgbClr val="2B2B2B"/>
                </a:highlight>
                <a:latin typeface="Courier New"/>
                <a:ea typeface="Courier New"/>
                <a:cs typeface="Courier New"/>
                <a:sym typeface="Courier New"/>
              </a:rPr>
              <a:t>RuntimeException(e)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View Model + Java concurrent</a:t>
            </a:r>
            <a:endParaRPr/>
          </a:p>
        </p:txBody>
      </p:sp>
      <p:sp>
        <p:nvSpPr>
          <p:cNvPr id="183" name="Google Shape;183;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View Model</a:t>
            </a:r>
            <a:endParaRPr/>
          </a:p>
        </p:txBody>
      </p:sp>
      <p:sp>
        <p:nvSpPr>
          <p:cNvPr id="189" name="Google Shape;189;p29"/>
          <p:cNvSpPr txBox="1"/>
          <p:nvPr>
            <p:ph idx="1" type="body"/>
          </p:nvPr>
        </p:nvSpPr>
        <p:spPr>
          <a:xfrm>
            <a:off x="311700" y="1536625"/>
            <a:ext cx="4574700" cy="40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 clase View Model permite mantener un estado de las variables independiente del ciclo de vida de la actividad (por ejemplo, si esta se volvió a crear al girar la pantalla). </a:t>
            </a:r>
            <a:endParaRPr/>
          </a:p>
          <a:p>
            <a:pPr indent="0" lvl="0" marL="0" rtl="0" algn="l">
              <a:spcBef>
                <a:spcPts val="1600"/>
              </a:spcBef>
              <a:spcAft>
                <a:spcPts val="1600"/>
              </a:spcAft>
              <a:buNone/>
            </a:pPr>
            <a:r>
              <a:rPr lang="es-419"/>
              <a:t>Para usar View Model es necesario adicionar la siguiente dependencias en build.gradle:</a:t>
            </a:r>
            <a:endParaRPr/>
          </a:p>
        </p:txBody>
      </p:sp>
      <p:sp>
        <p:nvSpPr>
          <p:cNvPr id="190" name="Google Shape;190;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191" name="Google Shape;191;p29"/>
          <p:cNvPicPr preferRelativeResize="0"/>
          <p:nvPr/>
        </p:nvPicPr>
        <p:blipFill>
          <a:blip r:embed="rId3">
            <a:alphaModFix/>
          </a:blip>
          <a:stretch>
            <a:fillRect/>
          </a:stretch>
        </p:blipFill>
        <p:spPr>
          <a:xfrm>
            <a:off x="4925400" y="960100"/>
            <a:ext cx="4095750" cy="4248150"/>
          </a:xfrm>
          <a:prstGeom prst="rect">
            <a:avLst/>
          </a:prstGeom>
          <a:noFill/>
          <a:ln>
            <a:noFill/>
          </a:ln>
        </p:spPr>
      </p:pic>
      <p:sp>
        <p:nvSpPr>
          <p:cNvPr id="192" name="Google Shape;192;p29"/>
          <p:cNvSpPr txBox="1"/>
          <p:nvPr/>
        </p:nvSpPr>
        <p:spPr>
          <a:xfrm>
            <a:off x="537300" y="5490325"/>
            <a:ext cx="8069400" cy="6156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implementation </a:t>
            </a:r>
            <a:r>
              <a:rPr lang="es-419">
                <a:solidFill>
                  <a:srgbClr val="6A8759"/>
                </a:solidFill>
                <a:highlight>
                  <a:srgbClr val="2B2B2B"/>
                </a:highlight>
                <a:latin typeface="Courier New"/>
                <a:ea typeface="Courier New"/>
                <a:cs typeface="Courier New"/>
                <a:sym typeface="Courier New"/>
              </a:rPr>
              <a:t>'androidx.lifecycle:lifecycle-viewmodel:2.6.1'</a:t>
            </a:r>
            <a:endParaRPr>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implementation </a:t>
            </a:r>
            <a:r>
              <a:rPr lang="es-419">
                <a:solidFill>
                  <a:srgbClr val="6A8759"/>
                </a:solidFill>
                <a:highlight>
                  <a:srgbClr val="2B2B2B"/>
                </a:highlight>
                <a:latin typeface="Courier New"/>
                <a:ea typeface="Courier New"/>
                <a:cs typeface="Courier New"/>
                <a:sym typeface="Courier New"/>
              </a:rPr>
              <a:t>'androidx.lifecycle:lifecycle-viewmodel-savedstate:2.6.1'</a:t>
            </a:r>
            <a:endParaRPr>
              <a:solidFill>
                <a:srgbClr val="6A8759"/>
              </a:solidFill>
              <a:highlight>
                <a:srgbClr val="2B2B2B"/>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View Model</a:t>
            </a:r>
            <a:endParaRPr/>
          </a:p>
        </p:txBody>
      </p:sp>
      <p:sp>
        <p:nvSpPr>
          <p:cNvPr id="198" name="Google Shape;198;p30"/>
          <p:cNvSpPr txBox="1"/>
          <p:nvPr>
            <p:ph idx="1" type="body"/>
          </p:nvPr>
        </p:nvSpPr>
        <p:spPr>
          <a:xfrm>
            <a:off x="311700" y="1536625"/>
            <a:ext cx="44160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ViewModel es parte de los llamados “</a:t>
            </a:r>
            <a:r>
              <a:rPr lang="es-419"/>
              <a:t>Componentes de arquitectura de Android”, los cuales en conjunto, facilitan el trabajo en background entre vistas y fragmentos.</a:t>
            </a:r>
            <a:endParaRPr/>
          </a:p>
          <a:p>
            <a:pPr indent="0" lvl="0" marL="0" rtl="0" algn="l">
              <a:spcBef>
                <a:spcPts val="1600"/>
              </a:spcBef>
              <a:spcAft>
                <a:spcPts val="0"/>
              </a:spcAft>
              <a:buNone/>
            </a:pPr>
            <a:r>
              <a:rPr lang="es-419"/>
              <a:t>En este curso se verán dos componentes:</a:t>
            </a:r>
            <a:endParaRPr/>
          </a:p>
          <a:p>
            <a:pPr indent="-342900" lvl="0" marL="457200" rtl="0" algn="l">
              <a:spcBef>
                <a:spcPts val="1600"/>
              </a:spcBef>
              <a:spcAft>
                <a:spcPts val="0"/>
              </a:spcAft>
              <a:buSzPts val="1800"/>
              <a:buChar char="●"/>
            </a:pPr>
            <a:r>
              <a:rPr lang="es-419"/>
              <a:t>View models</a:t>
            </a:r>
            <a:endParaRPr/>
          </a:p>
          <a:p>
            <a:pPr indent="-342900" lvl="0" marL="457200" rtl="0" algn="l">
              <a:spcBef>
                <a:spcPts val="0"/>
              </a:spcBef>
              <a:spcAft>
                <a:spcPts val="0"/>
              </a:spcAft>
              <a:buSzPts val="1800"/>
              <a:buChar char="●"/>
            </a:pPr>
            <a:r>
              <a:rPr lang="es-419"/>
              <a:t>Live Data</a:t>
            </a:r>
            <a:endParaRPr/>
          </a:p>
        </p:txBody>
      </p:sp>
      <p:sp>
        <p:nvSpPr>
          <p:cNvPr id="199" name="Google Shape;199;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00" name="Google Shape;200;p30"/>
          <p:cNvPicPr preferRelativeResize="0"/>
          <p:nvPr/>
        </p:nvPicPr>
        <p:blipFill rotWithShape="1">
          <a:blip r:embed="rId3">
            <a:alphaModFix/>
          </a:blip>
          <a:srcRect b="0" l="47968" r="8909" t="4306"/>
          <a:stretch/>
        </p:blipFill>
        <p:spPr>
          <a:xfrm>
            <a:off x="4889175" y="1308400"/>
            <a:ext cx="3943126" cy="4909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ViewModel</a:t>
            </a:r>
            <a:endParaRPr/>
          </a:p>
        </p:txBody>
      </p:sp>
      <p:sp>
        <p:nvSpPr>
          <p:cNvPr id="206" name="Google Shape;206;p31"/>
          <p:cNvSpPr txBox="1"/>
          <p:nvPr>
            <p:ph idx="1" type="body"/>
          </p:nvPr>
        </p:nvSpPr>
        <p:spPr>
          <a:xfrm>
            <a:off x="311700" y="1536624"/>
            <a:ext cx="8520600" cy="5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 necesario crear una clase que herede de ViewModel, pues esta clase contendrá los objetos cuyo valor debe persistir aún si la actividad se recrea como resultado de girar la pantalla. Así mismo, aquí se colocará la lógica del contador.</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s-419"/>
              <a:t>Atributos</a:t>
            </a:r>
            <a:r>
              <a:rPr lang="es-419"/>
              <a:t>: Los atributos de la clase creada deben permitir almacenar la información que debe permanecer “viva” aún si se gira la pantalla, en este caso, sería el contador.</a:t>
            </a:r>
            <a:endParaRPr/>
          </a:p>
          <a:p>
            <a:pPr indent="0" lvl="0" marL="0" rtl="0" algn="l">
              <a:spcBef>
                <a:spcPts val="1600"/>
              </a:spcBef>
              <a:spcAft>
                <a:spcPts val="1600"/>
              </a:spcAft>
              <a:buNone/>
            </a:pPr>
            <a:r>
              <a:rPr lang="es-419"/>
              <a:t>→ Para que un atributo se “vivo” este debe definirse como </a:t>
            </a:r>
            <a:r>
              <a:rPr b="1" i="1" lang="es-419"/>
              <a:t>MutableLiveData</a:t>
            </a:r>
            <a:r>
              <a:rPr lang="es-419"/>
              <a:t>.</a:t>
            </a:r>
            <a:endParaRPr/>
          </a:p>
        </p:txBody>
      </p:sp>
      <p:sp>
        <p:nvSpPr>
          <p:cNvPr id="207" name="Google Shape;207;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08" name="Google Shape;208;p31"/>
          <p:cNvSpPr txBox="1"/>
          <p:nvPr/>
        </p:nvSpPr>
        <p:spPr>
          <a:xfrm>
            <a:off x="1616700" y="2725625"/>
            <a:ext cx="5910600" cy="400200"/>
          </a:xfrm>
          <a:prstGeom prst="rect">
            <a:avLst/>
          </a:prstGeom>
          <a:solidFill>
            <a:srgbClr val="2B2B2B"/>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a:solidFill>
                  <a:srgbClr val="CC7832"/>
                </a:solidFill>
                <a:highlight>
                  <a:srgbClr val="2B2B2B"/>
                </a:highlight>
                <a:latin typeface="Courier New"/>
                <a:ea typeface="Courier New"/>
                <a:cs typeface="Courier New"/>
                <a:sym typeface="Courier New"/>
              </a:rPr>
              <a:t>public class </a:t>
            </a:r>
            <a:r>
              <a:rPr lang="es-419">
                <a:solidFill>
                  <a:srgbClr val="A9B7C6"/>
                </a:solidFill>
                <a:highlight>
                  <a:srgbClr val="2B2B2B"/>
                </a:highlight>
                <a:latin typeface="Courier New"/>
                <a:ea typeface="Courier New"/>
                <a:cs typeface="Courier New"/>
                <a:sym typeface="Courier New"/>
              </a:rPr>
              <a:t>ContadorViewModel </a:t>
            </a:r>
            <a:r>
              <a:rPr lang="es-419">
                <a:solidFill>
                  <a:srgbClr val="CC7832"/>
                </a:solidFill>
                <a:highlight>
                  <a:srgbClr val="2B2B2B"/>
                </a:highlight>
                <a:latin typeface="Courier New"/>
                <a:ea typeface="Courier New"/>
                <a:cs typeface="Courier New"/>
                <a:sym typeface="Courier New"/>
              </a:rPr>
              <a:t>extends </a:t>
            </a:r>
            <a:r>
              <a:rPr lang="es-419">
                <a:solidFill>
                  <a:srgbClr val="A9B7C6"/>
                </a:solidFill>
                <a:highlight>
                  <a:srgbClr val="2B2B2B"/>
                </a:highlight>
                <a:latin typeface="Courier New"/>
                <a:ea typeface="Courier New"/>
                <a:cs typeface="Courier New"/>
                <a:sym typeface="Courier New"/>
              </a:rPr>
              <a:t>ViewModel {</a:t>
            </a:r>
            <a:endParaRPr>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Hilos (thread)</a:t>
            </a:r>
            <a:endParaRPr/>
          </a:p>
        </p:txBody>
      </p:sp>
      <p:sp>
        <p:nvSpPr>
          <p:cNvPr id="68" name="Google Shape;68;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MutableLiveData y Observers</a:t>
            </a:r>
            <a:endParaRPr/>
          </a:p>
        </p:txBody>
      </p:sp>
      <p:sp>
        <p:nvSpPr>
          <p:cNvPr id="214" name="Google Shape;214;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t>MutableLiveData</a:t>
            </a:r>
            <a:r>
              <a:rPr lang="es-419"/>
              <a:t>: Clase que hereda de LiveData y permite contener objetos que pueden ser “observables” desde la UI Thread.</a:t>
            </a:r>
            <a:endParaRPr/>
          </a:p>
          <a:p>
            <a:pPr indent="-342900" lvl="0" marL="457200" rtl="0" algn="l">
              <a:spcBef>
                <a:spcPts val="0"/>
              </a:spcBef>
              <a:spcAft>
                <a:spcPts val="0"/>
              </a:spcAft>
              <a:buSzPts val="1800"/>
              <a:buChar char="●"/>
            </a:pPr>
            <a:r>
              <a:rPr b="1" lang="es-419"/>
              <a:t>Observers</a:t>
            </a:r>
            <a:r>
              <a:rPr lang="es-419"/>
              <a:t>: Interfaz que permite escuchar por cambios en objetos del tipo MutableLiveData</a:t>
            </a:r>
            <a:endParaRPr/>
          </a:p>
        </p:txBody>
      </p:sp>
      <p:sp>
        <p:nvSpPr>
          <p:cNvPr id="215" name="Google Shape;215;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16" name="Google Shape;216;p32"/>
          <p:cNvPicPr preferRelativeResize="0"/>
          <p:nvPr/>
        </p:nvPicPr>
        <p:blipFill>
          <a:blip r:embed="rId3">
            <a:alphaModFix/>
          </a:blip>
          <a:stretch>
            <a:fillRect/>
          </a:stretch>
        </p:blipFill>
        <p:spPr>
          <a:xfrm>
            <a:off x="4572000" y="3028675"/>
            <a:ext cx="4115324" cy="351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MutableLiveData</a:t>
            </a:r>
            <a:endParaRPr/>
          </a:p>
        </p:txBody>
      </p:sp>
      <p:sp>
        <p:nvSpPr>
          <p:cNvPr id="222" name="Google Shape;222;p33"/>
          <p:cNvSpPr txBox="1"/>
          <p:nvPr>
            <p:ph idx="1" type="body"/>
          </p:nvPr>
        </p:nvSpPr>
        <p:spPr>
          <a:xfrm>
            <a:off x="311700" y="1536624"/>
            <a:ext cx="8520600" cy="48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Entonces, se define la variable “contador” del tipo </a:t>
            </a:r>
            <a:r>
              <a:rPr b="1" lang="es-419">
                <a:latin typeface="Source Code Pro"/>
                <a:ea typeface="Source Code Pro"/>
                <a:cs typeface="Source Code Pro"/>
                <a:sym typeface="Source Code Pro"/>
              </a:rPr>
              <a:t>MutableLiveData </a:t>
            </a:r>
            <a:r>
              <a:rPr lang="es-419"/>
              <a:t>para que pueda ser observada desde el hilo principal cuando suceda un cambio, con su correspondiente get (no existen los setter mutables).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br>
              <a:rPr lang="es-419"/>
            </a:br>
            <a:endParaRPr/>
          </a:p>
          <a:p>
            <a:pPr indent="0" lvl="0" marL="0" rtl="0" algn="l">
              <a:spcBef>
                <a:spcPts val="1600"/>
              </a:spcBef>
              <a:spcAft>
                <a:spcPts val="1600"/>
              </a:spcAft>
              <a:buNone/>
            </a:pPr>
            <a:r>
              <a:rPr lang="es-419"/>
              <a:t>Lo que se define dentro de &lt;........&gt; es el tipo de dato que servirá para ser enviado entre el hilo en background y la vista.</a:t>
            </a:r>
            <a:endParaRPr/>
          </a:p>
        </p:txBody>
      </p:sp>
      <p:sp>
        <p:nvSpPr>
          <p:cNvPr id="223" name="Google Shape;223;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24" name="Google Shape;224;p33"/>
          <p:cNvSpPr txBox="1"/>
          <p:nvPr/>
        </p:nvSpPr>
        <p:spPr>
          <a:xfrm>
            <a:off x="893850" y="2637700"/>
            <a:ext cx="7356300" cy="1847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class </a:t>
            </a:r>
            <a:r>
              <a:rPr lang="es-419" sz="1200">
                <a:solidFill>
                  <a:srgbClr val="A9B7C6"/>
                </a:solidFill>
                <a:highlight>
                  <a:srgbClr val="2B2B2B"/>
                </a:highlight>
                <a:latin typeface="Courier New"/>
                <a:ea typeface="Courier New"/>
                <a:cs typeface="Courier New"/>
                <a:sym typeface="Courier New"/>
              </a:rPr>
              <a:t>ContadorViewModel </a:t>
            </a:r>
            <a:r>
              <a:rPr lang="es-419" sz="1200">
                <a:solidFill>
                  <a:srgbClr val="CC7832"/>
                </a:solidFill>
                <a:highlight>
                  <a:srgbClr val="2B2B2B"/>
                </a:highlight>
                <a:latin typeface="Courier New"/>
                <a:ea typeface="Courier New"/>
                <a:cs typeface="Courier New"/>
                <a:sym typeface="Courier New"/>
              </a:rPr>
              <a:t>extends </a:t>
            </a:r>
            <a:r>
              <a:rPr lang="es-419" sz="1200">
                <a:solidFill>
                  <a:srgbClr val="A9B7C6"/>
                </a:solidFill>
                <a:highlight>
                  <a:srgbClr val="2B2B2B"/>
                </a:highlight>
                <a:latin typeface="Courier New"/>
                <a:ea typeface="Courier New"/>
                <a:cs typeface="Courier New"/>
                <a:sym typeface="Courier New"/>
              </a:rPr>
              <a:t>ViewModel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private final </a:t>
            </a:r>
            <a:r>
              <a:rPr lang="es-419" sz="1200">
                <a:solidFill>
                  <a:srgbClr val="A9B7C6"/>
                </a:solidFill>
                <a:highlight>
                  <a:srgbClr val="2B2B2B"/>
                </a:highlight>
                <a:latin typeface="Courier New"/>
                <a:ea typeface="Courier New"/>
                <a:cs typeface="Courier New"/>
                <a:sym typeface="Courier New"/>
              </a:rPr>
              <a:t>MutableLiveData&lt;Integer&gt; </a:t>
            </a:r>
            <a:r>
              <a:rPr lang="es-419" sz="1200">
                <a:solidFill>
                  <a:srgbClr val="9876AA"/>
                </a:solidFill>
                <a:highlight>
                  <a:srgbClr val="2B2B2B"/>
                </a:highlight>
                <a:latin typeface="Courier New"/>
                <a:ea typeface="Courier New"/>
                <a:cs typeface="Courier New"/>
                <a:sym typeface="Courier New"/>
              </a:rPr>
              <a:t>contador </a:t>
            </a: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MutableLiveData&lt;&gt;()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public </a:t>
            </a:r>
            <a:r>
              <a:rPr lang="es-419" sz="1200">
                <a:solidFill>
                  <a:srgbClr val="A9B7C6"/>
                </a:solidFill>
                <a:highlight>
                  <a:srgbClr val="2B2B2B"/>
                </a:highlight>
                <a:latin typeface="Courier New"/>
                <a:ea typeface="Courier New"/>
                <a:cs typeface="Courier New"/>
                <a:sym typeface="Courier New"/>
              </a:rPr>
              <a:t>MutableLiveData&lt;Integer&gt; </a:t>
            </a:r>
            <a:r>
              <a:rPr lang="es-419" sz="1200">
                <a:solidFill>
                  <a:srgbClr val="FFC66D"/>
                </a:solidFill>
                <a:highlight>
                  <a:srgbClr val="2B2B2B"/>
                </a:highlight>
                <a:latin typeface="Courier New"/>
                <a:ea typeface="Courier New"/>
                <a:cs typeface="Courier New"/>
                <a:sym typeface="Courier New"/>
              </a:rPr>
              <a:t>getContador</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return </a:t>
            </a:r>
            <a:r>
              <a:rPr lang="es-419" sz="1200">
                <a:solidFill>
                  <a:srgbClr val="9876AA"/>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Obtener una instancia del View Model</a:t>
            </a:r>
            <a:endParaRPr/>
          </a:p>
        </p:txBody>
      </p:sp>
      <p:sp>
        <p:nvSpPr>
          <p:cNvPr id="230" name="Google Shape;230;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obtener una instancia del ViewModel, se utiliza el ViewModelProvider, usando como </a:t>
            </a:r>
            <a:r>
              <a:rPr lang="es-419"/>
              <a:t>referencia</a:t>
            </a:r>
            <a:r>
              <a:rPr lang="es-419"/>
              <a:t> la Actividad actual y  el ViewModel deseado.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419"/>
              <a:t>Al usar el método </a:t>
            </a:r>
            <a:r>
              <a:rPr b="1" lang="es-419">
                <a:latin typeface="Source Code Pro"/>
                <a:ea typeface="Source Code Pro"/>
                <a:cs typeface="Source Code Pro"/>
                <a:sym typeface="Source Code Pro"/>
              </a:rPr>
              <a:t>get()</a:t>
            </a:r>
            <a:r>
              <a:rPr lang="es-419"/>
              <a:t>, ViewModelProvider obtendrá la instancia de su ContadorViewModel bajo la siguiente condición:</a:t>
            </a:r>
            <a:endParaRPr/>
          </a:p>
          <a:p>
            <a:pPr indent="-342900" lvl="0" marL="457200" rtl="0" algn="l">
              <a:spcBef>
                <a:spcPts val="1600"/>
              </a:spcBef>
              <a:spcAft>
                <a:spcPts val="0"/>
              </a:spcAft>
              <a:buSzPts val="1800"/>
              <a:buChar char="●"/>
            </a:pPr>
            <a:r>
              <a:rPr lang="es-419"/>
              <a:t>Si se había creado previamente, obtiene el estado de la clase (con todo el valor de sus atributos previos) y se la devuelve.</a:t>
            </a:r>
            <a:endParaRPr/>
          </a:p>
          <a:p>
            <a:pPr indent="-342900" lvl="0" marL="457200" rtl="0" algn="l">
              <a:spcBef>
                <a:spcPts val="0"/>
              </a:spcBef>
              <a:spcAft>
                <a:spcPts val="0"/>
              </a:spcAft>
              <a:buSzPts val="1800"/>
              <a:buChar char="●"/>
            </a:pPr>
            <a:r>
              <a:rPr lang="es-419"/>
              <a:t>Si es la primera vez que se crea, instancia una nueva clase ViewModel lista para mantener sus datos.</a:t>
            </a:r>
            <a:endParaRPr/>
          </a:p>
          <a:p>
            <a:pPr indent="0" lvl="0" marL="0" rtl="0" algn="l">
              <a:spcBef>
                <a:spcPts val="1600"/>
              </a:spcBef>
              <a:spcAft>
                <a:spcPts val="1600"/>
              </a:spcAft>
              <a:buNone/>
            </a:pPr>
            <a:r>
              <a:t/>
            </a:r>
            <a:endParaRPr/>
          </a:p>
        </p:txBody>
      </p:sp>
      <p:sp>
        <p:nvSpPr>
          <p:cNvPr id="231" name="Google Shape;231;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32" name="Google Shape;232;p34"/>
          <p:cNvSpPr txBox="1"/>
          <p:nvPr/>
        </p:nvSpPr>
        <p:spPr>
          <a:xfrm>
            <a:off x="913350" y="2286000"/>
            <a:ext cx="7317300" cy="554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ContadorViewModel contadorViewModel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ViewModelProvider(MainActivity.</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).get(ContadorViewModel.</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Setear valores → </a:t>
            </a:r>
            <a:r>
              <a:rPr b="1" lang="es-419">
                <a:latin typeface="Courier New"/>
                <a:ea typeface="Courier New"/>
                <a:cs typeface="Courier New"/>
                <a:sym typeface="Courier New"/>
              </a:rPr>
              <a:t>setValue()</a:t>
            </a:r>
            <a:r>
              <a:rPr lang="es-419"/>
              <a:t> &amp; </a:t>
            </a:r>
            <a:r>
              <a:rPr b="1" lang="es-419">
                <a:latin typeface="Courier New"/>
                <a:ea typeface="Courier New"/>
                <a:cs typeface="Courier New"/>
                <a:sym typeface="Courier New"/>
              </a:rPr>
              <a:t>postValue()</a:t>
            </a:r>
            <a:endParaRPr b="1">
              <a:latin typeface="Courier New"/>
              <a:ea typeface="Courier New"/>
              <a:cs typeface="Courier New"/>
              <a:sym typeface="Courier New"/>
            </a:endParaRPr>
          </a:p>
        </p:txBody>
      </p:sp>
      <p:sp>
        <p:nvSpPr>
          <p:cNvPr id="238" name="Google Shape;238;p3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Para ponerle un valor a un </a:t>
            </a:r>
            <a:r>
              <a:rPr b="1" lang="es-419">
                <a:latin typeface="Source Code Pro"/>
                <a:ea typeface="Source Code Pro"/>
                <a:cs typeface="Source Code Pro"/>
                <a:sym typeface="Source Code Pro"/>
              </a:rPr>
              <a:t>MutableLiveData</a:t>
            </a:r>
            <a:r>
              <a:rPr lang="es-419"/>
              <a:t> y notificar a los observadores:</a:t>
            </a:r>
            <a:endParaRPr/>
          </a:p>
          <a:p>
            <a:pPr indent="-342900" lvl="0" marL="457200" rtl="0" algn="l">
              <a:spcBef>
                <a:spcPts val="0"/>
              </a:spcBef>
              <a:spcAft>
                <a:spcPts val="0"/>
              </a:spcAft>
              <a:buSzPts val="1800"/>
              <a:buChar char="●"/>
            </a:pPr>
            <a:r>
              <a:rPr lang="es-419"/>
              <a:t>Si está en el hilo principal (UI Thread) → </a:t>
            </a:r>
            <a:r>
              <a:rPr b="1" lang="es-419">
                <a:latin typeface="Source Code Pro"/>
                <a:ea typeface="Source Code Pro"/>
                <a:cs typeface="Source Code Pro"/>
                <a:sym typeface="Source Code Pro"/>
              </a:rPr>
              <a:t>setValue()</a:t>
            </a:r>
            <a:endParaRPr b="1">
              <a:latin typeface="Source Code Pro"/>
              <a:ea typeface="Source Code Pro"/>
              <a:cs typeface="Source Code Pro"/>
              <a:sym typeface="Source Code Pro"/>
            </a:endParaRPr>
          </a:p>
          <a:p>
            <a:pPr indent="-342900" lvl="0" marL="457200" rtl="0" algn="l">
              <a:spcBef>
                <a:spcPts val="0"/>
              </a:spcBef>
              <a:spcAft>
                <a:spcPts val="0"/>
              </a:spcAft>
              <a:buSzPts val="1800"/>
              <a:buChar char="●"/>
            </a:pPr>
            <a:r>
              <a:rPr lang="es-419"/>
              <a:t>Si está en un hilo fuera del UI Thread → </a:t>
            </a:r>
            <a:r>
              <a:rPr b="1" lang="es-419">
                <a:latin typeface="Source Code Pro"/>
                <a:ea typeface="Source Code Pro"/>
                <a:cs typeface="Source Code Pro"/>
                <a:sym typeface="Source Code Pro"/>
              </a:rPr>
              <a:t>postValue()</a:t>
            </a:r>
            <a:endParaRPr/>
          </a:p>
          <a:p>
            <a:pPr indent="0" lvl="0" marL="0" rtl="0" algn="l">
              <a:spcBef>
                <a:spcPts val="1600"/>
              </a:spcBef>
              <a:spcAft>
                <a:spcPts val="1600"/>
              </a:spcAft>
              <a:buNone/>
            </a:pPr>
            <a:r>
              <a:rPr lang="es-419"/>
              <a:t>Considere que tanto </a:t>
            </a:r>
            <a:r>
              <a:rPr b="1" lang="es-419">
                <a:latin typeface="Source Code Pro"/>
                <a:ea typeface="Source Code Pro"/>
                <a:cs typeface="Source Code Pro"/>
                <a:sym typeface="Source Code Pro"/>
              </a:rPr>
              <a:t>setValue()</a:t>
            </a:r>
            <a:r>
              <a:rPr lang="es-419"/>
              <a:t> como </a:t>
            </a:r>
            <a:r>
              <a:rPr b="1" lang="es-419">
                <a:latin typeface="Source Code Pro"/>
                <a:ea typeface="Source Code Pro"/>
                <a:cs typeface="Source Code Pro"/>
                <a:sym typeface="Source Code Pro"/>
              </a:rPr>
              <a:t>postValue()</a:t>
            </a:r>
            <a:r>
              <a:rPr lang="es-419"/>
              <a:t> notificarán a todos los “observadores” de esta variable, que el valor ha cambiado.</a:t>
            </a:r>
            <a:endParaRPr/>
          </a:p>
        </p:txBody>
      </p:sp>
      <p:sp>
        <p:nvSpPr>
          <p:cNvPr id="239" name="Google Shape;239;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Actualizando el código - notificando observers</a:t>
            </a:r>
            <a:endParaRPr/>
          </a:p>
        </p:txBody>
      </p:sp>
      <p:sp>
        <p:nvSpPr>
          <p:cNvPr id="245" name="Google Shape;245;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46" name="Google Shape;246;p36"/>
          <p:cNvSpPr txBox="1"/>
          <p:nvPr/>
        </p:nvSpPr>
        <p:spPr>
          <a:xfrm>
            <a:off x="335700" y="1847750"/>
            <a:ext cx="8472600" cy="3879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button</a:t>
            </a:r>
            <a:r>
              <a:rPr lang="es-419" sz="1200">
                <a:solidFill>
                  <a:srgbClr val="A9B7C6"/>
                </a:solidFill>
                <a:highlight>
                  <a:srgbClr val="2B2B2B"/>
                </a:highlight>
                <a:latin typeface="Courier New"/>
                <a:ea typeface="Courier New"/>
                <a:cs typeface="Courier New"/>
                <a:sym typeface="Courier New"/>
              </a:rPr>
              <a:t>.setOnClickListener(view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B389C5"/>
                </a:solidFill>
                <a:highlight>
                  <a:srgbClr val="2B2B2B"/>
                </a:highlight>
                <a:latin typeface="Courier New"/>
                <a:ea typeface="Courier New"/>
                <a:cs typeface="Courier New"/>
                <a:sym typeface="Courier New"/>
              </a:rPr>
              <a:t>executorService</a:t>
            </a:r>
            <a:r>
              <a:rPr lang="es-419" sz="1200">
                <a:solidFill>
                  <a:srgbClr val="A9B7C6"/>
                </a:solidFill>
                <a:highlight>
                  <a:srgbClr val="2B2B2B"/>
                </a:highlight>
                <a:latin typeface="Courier New"/>
                <a:ea typeface="Courier New"/>
                <a:cs typeface="Courier New"/>
                <a:sym typeface="Courier New"/>
              </a:rPr>
              <a:t>.execute(()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ContadorViewModel contadorViewModel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ViewModelProvider(MainActivity.</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).get(ContadorViewModel.</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contador = </a:t>
            </a:r>
            <a:r>
              <a:rPr lang="es-419" sz="1200">
                <a:solidFill>
                  <a:srgbClr val="6897BB"/>
                </a:solidFill>
                <a:highlight>
                  <a:srgbClr val="2B2B2B"/>
                </a:highlight>
                <a:latin typeface="Courier New"/>
                <a:ea typeface="Courier New"/>
                <a:cs typeface="Courier New"/>
                <a:sym typeface="Courier New"/>
              </a:rPr>
              <a:t>1</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while </a:t>
            </a:r>
            <a:r>
              <a:rPr lang="es-419" sz="1200">
                <a:solidFill>
                  <a:srgbClr val="A9B7C6"/>
                </a:solidFill>
                <a:highlight>
                  <a:srgbClr val="2B2B2B"/>
                </a:highlight>
                <a:latin typeface="Courier New"/>
                <a:ea typeface="Courier New"/>
                <a:cs typeface="Courier New"/>
                <a:sym typeface="Courier New"/>
              </a:rPr>
              <a:t>(contador &lt;= </a:t>
            </a:r>
            <a:r>
              <a:rPr lang="es-419" sz="1200">
                <a:solidFill>
                  <a:srgbClr val="6897BB"/>
                </a:solidFill>
                <a:highlight>
                  <a:srgbClr val="2B2B2B"/>
                </a:highlight>
                <a:latin typeface="Courier New"/>
                <a:ea typeface="Courier New"/>
                <a:cs typeface="Courier New"/>
                <a:sym typeface="Courier New"/>
              </a:rPr>
              <a:t>10</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contadorViewModel.getContador().postValue(contador)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try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Thread.</a:t>
            </a:r>
            <a:r>
              <a:rPr i="1" lang="es-419" sz="1200">
                <a:solidFill>
                  <a:srgbClr val="A9B7C6"/>
                </a:solidFill>
                <a:highlight>
                  <a:srgbClr val="2B2B2B"/>
                </a:highlight>
                <a:latin typeface="Courier New"/>
                <a:ea typeface="Courier New"/>
                <a:cs typeface="Courier New"/>
                <a:sym typeface="Courier New"/>
              </a:rPr>
              <a:t>sleep</a:t>
            </a:r>
            <a:r>
              <a:rPr lang="es-419" sz="1200">
                <a:solidFill>
                  <a:srgbClr val="A9B7C6"/>
                </a:solidFill>
                <a:highlight>
                  <a:srgbClr val="2B2B2B"/>
                </a:highlight>
                <a:latin typeface="Courier New"/>
                <a:ea typeface="Courier New"/>
                <a:cs typeface="Courier New"/>
                <a:sym typeface="Courier New"/>
              </a:rPr>
              <a:t>(</a:t>
            </a:r>
            <a:r>
              <a:rPr lang="es-419" sz="1200">
                <a:solidFill>
                  <a:srgbClr val="6897BB"/>
                </a:solidFill>
                <a:highlight>
                  <a:srgbClr val="2B2B2B"/>
                </a:highlight>
                <a:latin typeface="Courier New"/>
                <a:ea typeface="Courier New"/>
                <a:cs typeface="Courier New"/>
                <a:sym typeface="Courier New"/>
              </a:rPr>
              <a:t>1000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catch </a:t>
            </a:r>
            <a:r>
              <a:rPr lang="es-419" sz="1200">
                <a:solidFill>
                  <a:srgbClr val="A9B7C6"/>
                </a:solidFill>
                <a:highlight>
                  <a:srgbClr val="2B2B2B"/>
                </a:highlight>
                <a:latin typeface="Courier New"/>
                <a:ea typeface="Courier New"/>
                <a:cs typeface="Courier New"/>
                <a:sym typeface="Courier New"/>
              </a:rPr>
              <a:t>(InterruptedException 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throw new </a:t>
            </a:r>
            <a:r>
              <a:rPr lang="es-419" sz="1200">
                <a:solidFill>
                  <a:srgbClr val="A9B7C6"/>
                </a:solidFill>
                <a:highlight>
                  <a:srgbClr val="2B2B2B"/>
                </a:highlight>
                <a:latin typeface="Courier New"/>
                <a:ea typeface="Courier New"/>
                <a:cs typeface="Courier New"/>
                <a:sym typeface="Courier New"/>
              </a:rPr>
              <a:t>RuntimeException(e)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
        <p:nvSpPr>
          <p:cNvPr id="247" name="Google Shape;247;p36"/>
          <p:cNvSpPr/>
          <p:nvPr/>
        </p:nvSpPr>
        <p:spPr>
          <a:xfrm>
            <a:off x="6330450" y="4132400"/>
            <a:ext cx="2031900" cy="63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t>Se actualiza el valor del contador.</a:t>
            </a:r>
            <a:endParaRPr/>
          </a:p>
        </p:txBody>
      </p:sp>
      <p:cxnSp>
        <p:nvCxnSpPr>
          <p:cNvPr id="248" name="Google Shape;248;p36"/>
          <p:cNvCxnSpPr>
            <a:stCxn id="247" idx="1"/>
          </p:cNvCxnSpPr>
          <p:nvPr/>
        </p:nvCxnSpPr>
        <p:spPr>
          <a:xfrm rot="10800000">
            <a:off x="4953150" y="3663350"/>
            <a:ext cx="1377300" cy="78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Capturar en valor en el UI Thread → Observers</a:t>
            </a:r>
            <a:endParaRPr/>
          </a:p>
        </p:txBody>
      </p:sp>
      <p:sp>
        <p:nvSpPr>
          <p:cNvPr id="254" name="Google Shape;254;p3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contador está cambiando su valor y a la vez notificando a todos con el método postValue(). Para que esta nueva actualización de su valor pueda ser capturada en la UI Thread, es necesario crear un </a:t>
            </a:r>
            <a:r>
              <a:rPr lang="es-419"/>
              <a:t>observador</a:t>
            </a:r>
            <a:r>
              <a:rPr lang="es-419"/>
              <a:t>. </a:t>
            </a:r>
            <a:endParaRPr/>
          </a:p>
          <a:p>
            <a:pPr indent="0" lvl="0" marL="0" rtl="0" algn="l">
              <a:spcBef>
                <a:spcPts val="1600"/>
              </a:spcBef>
              <a:spcAft>
                <a:spcPts val="0"/>
              </a:spcAft>
              <a:buNone/>
            </a:pPr>
            <a:r>
              <a:rPr lang="es-419"/>
              <a:t>Esta funcionalidad debe ser </a:t>
            </a:r>
            <a:r>
              <a:rPr lang="es-419"/>
              <a:t>implementada</a:t>
            </a:r>
            <a:r>
              <a:rPr lang="es-419"/>
              <a:t> en el método </a:t>
            </a:r>
            <a:r>
              <a:rPr b="1" lang="es-419">
                <a:latin typeface="Source Code Pro"/>
                <a:ea typeface="Source Code Pro"/>
                <a:cs typeface="Source Code Pro"/>
                <a:sym typeface="Source Code Pro"/>
              </a:rPr>
              <a:t>onCreate()</a:t>
            </a:r>
            <a:r>
              <a:rPr lang="es-419"/>
              <a:t>.</a:t>
            </a:r>
            <a:endParaRPr/>
          </a:p>
          <a:p>
            <a:pPr indent="0" lvl="0" marL="0" rtl="0" algn="l">
              <a:spcBef>
                <a:spcPts val="1600"/>
              </a:spcBef>
              <a:spcAft>
                <a:spcPts val="1600"/>
              </a:spcAft>
              <a:buNone/>
            </a:pPr>
            <a:r>
              <a:t/>
            </a:r>
            <a:endParaRPr/>
          </a:p>
        </p:txBody>
      </p:sp>
      <p:sp>
        <p:nvSpPr>
          <p:cNvPr id="255" name="Google Shape;255;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56" name="Google Shape;256;p37"/>
          <p:cNvSpPr txBox="1"/>
          <p:nvPr/>
        </p:nvSpPr>
        <p:spPr>
          <a:xfrm>
            <a:off x="786450" y="3477850"/>
            <a:ext cx="7571100" cy="2216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ContadorViewModel contadorViewModel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ViewModelProvider(MainActivity.</a:t>
            </a:r>
            <a:r>
              <a:rPr lang="es-419" sz="1200">
                <a:solidFill>
                  <a:srgbClr val="CC7832"/>
                </a:solidFill>
                <a:highlight>
                  <a:srgbClr val="2B2B2B"/>
                </a:highlight>
                <a:latin typeface="Courier New"/>
                <a:ea typeface="Courier New"/>
                <a:cs typeface="Courier New"/>
                <a:sym typeface="Courier New"/>
              </a:rPr>
              <a:t>this</a:t>
            </a:r>
            <a:r>
              <a:rPr lang="es-419" sz="1200">
                <a:solidFill>
                  <a:srgbClr val="A9B7C6"/>
                </a:solidFill>
                <a:highlight>
                  <a:srgbClr val="2B2B2B"/>
                </a:highlight>
                <a:latin typeface="Courier New"/>
                <a:ea typeface="Courier New"/>
                <a:cs typeface="Courier New"/>
                <a:sym typeface="Courier New"/>
              </a:rPr>
              <a:t>).get(ContadorViewModel.</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contadorViewModel.getContador().observe(</a:t>
            </a:r>
            <a:r>
              <a:rPr lang="es-419" sz="1200">
                <a:solidFill>
                  <a:srgbClr val="CC7832"/>
                </a:solidFill>
                <a:highlight>
                  <a:srgbClr val="2B2B2B"/>
                </a:highlight>
                <a:latin typeface="Courier New"/>
                <a:ea typeface="Courier New"/>
                <a:cs typeface="Courier New"/>
                <a:sym typeface="Courier New"/>
              </a:rPr>
              <a:t>this, </a:t>
            </a:r>
            <a:r>
              <a:rPr lang="es-419" sz="1200">
                <a:solidFill>
                  <a:srgbClr val="A9B7C6"/>
                </a:solidFill>
                <a:highlight>
                  <a:srgbClr val="2B2B2B"/>
                </a:highlight>
                <a:latin typeface="Courier New"/>
                <a:ea typeface="Courier New"/>
                <a:cs typeface="Courier New"/>
                <a:sym typeface="Courier New"/>
              </a:rPr>
              <a:t>contador -&gt; {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contadorVal</a:t>
            </a:r>
            <a:r>
              <a:rPr lang="es-419" sz="1200">
                <a:solidFill>
                  <a:srgbClr val="A9B7C6"/>
                </a:solidFill>
                <a:highlight>
                  <a:srgbClr val="2B2B2B"/>
                </a:highlight>
                <a:latin typeface="Courier New"/>
                <a:ea typeface="Courier New"/>
                <a:cs typeface="Courier New"/>
                <a:sym typeface="Courier New"/>
              </a:rPr>
              <a:t>.setText(String.</a:t>
            </a:r>
            <a:r>
              <a:rPr i="1" lang="es-419" sz="1200">
                <a:solidFill>
                  <a:srgbClr val="A9B7C6"/>
                </a:solidFill>
                <a:highlight>
                  <a:srgbClr val="2B2B2B"/>
                </a:highlight>
                <a:latin typeface="Courier New"/>
                <a:ea typeface="Courier New"/>
                <a:cs typeface="Courier New"/>
                <a:sym typeface="Courier New"/>
              </a:rPr>
              <a:t>valueOf</a:t>
            </a:r>
            <a:r>
              <a:rPr lang="es-419" sz="1200">
                <a:solidFill>
                  <a:srgbClr val="A9B7C6"/>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
        <p:nvSpPr>
          <p:cNvPr id="257" name="Google Shape;257;p37"/>
          <p:cNvSpPr/>
          <p:nvPr/>
        </p:nvSpPr>
        <p:spPr>
          <a:xfrm>
            <a:off x="174275" y="4195675"/>
            <a:ext cx="4103400" cy="52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solidFill>
                  <a:srgbClr val="434343"/>
                </a:solidFill>
              </a:rPr>
              <a:t>Del ViewModel se obtiene la variable MutableLiveData, en este caso, contador (con </a:t>
            </a:r>
            <a:r>
              <a:rPr b="1" lang="es-419" sz="1200">
                <a:solidFill>
                  <a:srgbClr val="434343"/>
                </a:solidFill>
                <a:latin typeface="Source Code Pro"/>
                <a:ea typeface="Source Code Pro"/>
                <a:cs typeface="Source Code Pro"/>
                <a:sym typeface="Source Code Pro"/>
              </a:rPr>
              <a:t>getContador()</a:t>
            </a:r>
            <a:r>
              <a:rPr lang="es-419" sz="1200">
                <a:solidFill>
                  <a:srgbClr val="434343"/>
                </a:solidFill>
              </a:rPr>
              <a:t>)</a:t>
            </a:r>
            <a:endParaRPr sz="1200">
              <a:solidFill>
                <a:srgbClr val="434343"/>
              </a:solidFill>
            </a:endParaRPr>
          </a:p>
        </p:txBody>
      </p:sp>
      <p:cxnSp>
        <p:nvCxnSpPr>
          <p:cNvPr id="258" name="Google Shape;258;p37"/>
          <p:cNvCxnSpPr>
            <a:stCxn id="257" idx="2"/>
          </p:cNvCxnSpPr>
          <p:nvPr/>
        </p:nvCxnSpPr>
        <p:spPr>
          <a:xfrm>
            <a:off x="2225975" y="4720375"/>
            <a:ext cx="734100" cy="3204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37"/>
          <p:cNvSpPr/>
          <p:nvPr/>
        </p:nvSpPr>
        <p:spPr>
          <a:xfrm>
            <a:off x="4725725" y="4125325"/>
            <a:ext cx="4418400" cy="66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solidFill>
                  <a:srgbClr val="434343"/>
                </a:solidFill>
              </a:rPr>
              <a:t>Con el método observe se indica que se estará supervisando cualquier cambio que suceda en la variable MutableLiveData, en este caso: contador.</a:t>
            </a:r>
            <a:endParaRPr sz="1200">
              <a:solidFill>
                <a:srgbClr val="434343"/>
              </a:solidFill>
            </a:endParaRPr>
          </a:p>
        </p:txBody>
      </p:sp>
      <p:cxnSp>
        <p:nvCxnSpPr>
          <p:cNvPr id="260" name="Google Shape;260;p37"/>
          <p:cNvCxnSpPr>
            <a:stCxn id="259" idx="1"/>
          </p:cNvCxnSpPr>
          <p:nvPr/>
        </p:nvCxnSpPr>
        <p:spPr>
          <a:xfrm flipH="1">
            <a:off x="4171325" y="4458025"/>
            <a:ext cx="554400" cy="5829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7"/>
          <p:cNvSpPr/>
          <p:nvPr/>
        </p:nvSpPr>
        <p:spPr>
          <a:xfrm>
            <a:off x="6652850" y="4790725"/>
            <a:ext cx="2561700" cy="1344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solidFill>
                  <a:srgbClr val="434343"/>
                </a:solidFill>
              </a:rPr>
              <a:t>Este método recibe dos parámetros: la actividad donde se supervisará la variable, y una instancia de Observer, donde se obtendrá la información en caso de cambio.</a:t>
            </a:r>
            <a:endParaRPr sz="12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OJO</a:t>
            </a:r>
            <a:endParaRPr/>
          </a:p>
        </p:txBody>
      </p:sp>
      <p:sp>
        <p:nvSpPr>
          <p:cNvPr id="267" name="Google Shape;267;p38"/>
          <p:cNvSpPr txBox="1"/>
          <p:nvPr>
            <p:ph idx="1" type="body"/>
          </p:nvPr>
        </p:nvSpPr>
        <p:spPr>
          <a:xfrm>
            <a:off x="311700" y="1536632"/>
            <a:ext cx="85206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al correr el proyecto tiene problema de clases duplicadas:</a:t>
            </a:r>
            <a:endParaRPr/>
          </a:p>
          <a:p>
            <a:pPr indent="0" lvl="0" marL="0" rtl="0" algn="l">
              <a:spcBef>
                <a:spcPts val="1600"/>
              </a:spcBef>
              <a:spcAft>
                <a:spcPts val="1600"/>
              </a:spcAft>
              <a:buNone/>
            </a:pPr>
            <a:r>
              <a:t/>
            </a:r>
            <a:endParaRPr/>
          </a:p>
        </p:txBody>
      </p:sp>
      <p:sp>
        <p:nvSpPr>
          <p:cNvPr id="268" name="Google Shape;268;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69" name="Google Shape;269;p38"/>
          <p:cNvSpPr txBox="1"/>
          <p:nvPr/>
        </p:nvSpPr>
        <p:spPr>
          <a:xfrm>
            <a:off x="1323750" y="2149225"/>
            <a:ext cx="6496500" cy="369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s-419" sz="1200">
                <a:solidFill>
                  <a:srgbClr val="A9B7C6"/>
                </a:solidFill>
                <a:highlight>
                  <a:srgbClr val="2B2B2B"/>
                </a:highlight>
                <a:latin typeface="Courier New"/>
                <a:ea typeface="Courier New"/>
                <a:cs typeface="Courier New"/>
                <a:sym typeface="Courier New"/>
              </a:rPr>
              <a:t>implementation(platform(</a:t>
            </a:r>
            <a:r>
              <a:rPr lang="es-419" sz="1200">
                <a:solidFill>
                  <a:srgbClr val="6A8759"/>
                </a:solidFill>
                <a:highlight>
                  <a:srgbClr val="2B2B2B"/>
                </a:highlight>
                <a:latin typeface="Courier New"/>
                <a:ea typeface="Courier New"/>
                <a:cs typeface="Courier New"/>
                <a:sym typeface="Courier New"/>
              </a:rPr>
              <a:t>"org.jetbrains.kotlin:kotlin-bom:1.8.0"</a:t>
            </a:r>
            <a:r>
              <a:rPr lang="es-419" sz="1200">
                <a:solidFill>
                  <a:srgbClr val="A9B7C6"/>
                </a:solidFill>
                <a:highlight>
                  <a:srgbClr val="2B2B2B"/>
                </a:highlight>
                <a:latin typeface="Courier New"/>
                <a:ea typeface="Courier New"/>
                <a:cs typeface="Courier New"/>
                <a:sym typeface="Courier New"/>
              </a:rPr>
              <a:t>))</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419"/>
              <a:t>Trabajo persistente</a:t>
            </a:r>
            <a:endParaRPr/>
          </a:p>
          <a:p>
            <a:pPr indent="-457200" lvl="0" marL="457200" rtl="0" algn="l">
              <a:spcBef>
                <a:spcPts val="0"/>
              </a:spcBef>
              <a:spcAft>
                <a:spcPts val="0"/>
              </a:spcAft>
              <a:buSzPts val="3600"/>
              <a:buChar char="-"/>
            </a:pPr>
            <a:r>
              <a:rPr lang="es-419"/>
              <a:t>Work Manager</a:t>
            </a:r>
            <a:endParaRPr/>
          </a:p>
        </p:txBody>
      </p:sp>
      <p:sp>
        <p:nvSpPr>
          <p:cNvPr id="275" name="Google Shape;275;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Trabajo persistente</a:t>
            </a:r>
            <a:endParaRPr/>
          </a:p>
        </p:txBody>
      </p:sp>
      <p:sp>
        <p:nvSpPr>
          <p:cNvPr id="281" name="Google Shape;281;p40"/>
          <p:cNvSpPr txBox="1"/>
          <p:nvPr>
            <p:ph idx="1" type="body"/>
          </p:nvPr>
        </p:nvSpPr>
        <p:spPr>
          <a:xfrm>
            <a:off x="311700" y="1536624"/>
            <a:ext cx="8520600" cy="5067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El trabajo es persistente cuando permanece programado mediante reinicios de la aplicación o incluso, reinicios del sistema. </a:t>
            </a:r>
            <a:r>
              <a:rPr b="1" lang="es-419"/>
              <a:t>WorkManager </a:t>
            </a:r>
            <a:r>
              <a:rPr lang="es-419"/>
              <a:t>es la solución recomendada para el trabajo persistente. </a:t>
            </a:r>
            <a:endParaRPr/>
          </a:p>
          <a:p>
            <a:pPr indent="-342900" lvl="0" marL="457200" rtl="0" algn="l">
              <a:spcBef>
                <a:spcPts val="0"/>
              </a:spcBef>
              <a:spcAft>
                <a:spcPts val="0"/>
              </a:spcAft>
              <a:buSzPts val="1800"/>
              <a:buChar char="●"/>
            </a:pPr>
            <a:r>
              <a:rPr lang="es-419"/>
              <a:t>Debido a que la mayor parte del procesamiento en segundo plano se logra mejor a través del trabajo persistente, WorkManager es también la API principal recomendada para el procesamiento en segundo plano en general.</a:t>
            </a:r>
            <a:endParaRPr/>
          </a:p>
          <a:p>
            <a:pPr indent="0" lvl="0" marL="0" rtl="0" algn="l">
              <a:spcBef>
                <a:spcPts val="1600"/>
              </a:spcBef>
              <a:spcAft>
                <a:spcPts val="0"/>
              </a:spcAft>
              <a:buNone/>
            </a:pPr>
            <a:r>
              <a:rPr lang="es-419"/>
              <a:t>Tipos de trabajo persistente:</a:t>
            </a:r>
            <a:endParaRPr/>
          </a:p>
          <a:p>
            <a:pPr indent="-342900" lvl="0" marL="457200" rtl="0" algn="l">
              <a:spcBef>
                <a:spcPts val="0"/>
              </a:spcBef>
              <a:spcAft>
                <a:spcPts val="0"/>
              </a:spcAft>
              <a:buSzPts val="1800"/>
              <a:buChar char="●"/>
            </a:pPr>
            <a:r>
              <a:rPr lang="es-419" u="sng"/>
              <a:t>Inmediato</a:t>
            </a:r>
            <a:r>
              <a:rPr lang="es-419"/>
              <a:t>: tareas que deben comenzar de inmediato y completarse pronto.</a:t>
            </a:r>
            <a:endParaRPr/>
          </a:p>
          <a:p>
            <a:pPr indent="-342900" lvl="0" marL="457200" rtl="0" algn="l">
              <a:spcBef>
                <a:spcPts val="0"/>
              </a:spcBef>
              <a:spcAft>
                <a:spcPts val="0"/>
              </a:spcAft>
              <a:buSzPts val="1800"/>
              <a:buChar char="●"/>
            </a:pPr>
            <a:r>
              <a:rPr lang="es-419" u="sng"/>
              <a:t>Larga ejecución</a:t>
            </a:r>
            <a:r>
              <a:rPr lang="es-419"/>
              <a:t>: tareas que pueden ejecutarse durante más tiempo, potencialmente más de 10 minutos.</a:t>
            </a:r>
            <a:endParaRPr/>
          </a:p>
          <a:p>
            <a:pPr indent="-342900" lvl="0" marL="457200" rtl="0" algn="l">
              <a:spcBef>
                <a:spcPts val="0"/>
              </a:spcBef>
              <a:spcAft>
                <a:spcPts val="0"/>
              </a:spcAft>
              <a:buSzPts val="1800"/>
              <a:buChar char="●"/>
            </a:pPr>
            <a:r>
              <a:rPr lang="es-419" u="sng"/>
              <a:t>Aplazable</a:t>
            </a:r>
            <a:r>
              <a:rPr lang="es-419"/>
              <a:t>: tareas programadas que comienzan en un momento posterior y pueden ejecutarse periódicamente.</a:t>
            </a:r>
            <a:endParaRPr/>
          </a:p>
          <a:p>
            <a:pPr indent="0" lvl="0" marL="0" rtl="0" algn="l">
              <a:spcBef>
                <a:spcPts val="1600"/>
              </a:spcBef>
              <a:spcAft>
                <a:spcPts val="0"/>
              </a:spcAft>
              <a:buNone/>
            </a:pPr>
            <a:r>
              <a:rPr lang="es-419"/>
              <a:t>Mayor información en:</a:t>
            </a:r>
            <a:endParaRPr/>
          </a:p>
          <a:p>
            <a:pPr indent="0" lvl="0" marL="0" rtl="0" algn="l">
              <a:spcBef>
                <a:spcPts val="0"/>
              </a:spcBef>
              <a:spcAft>
                <a:spcPts val="0"/>
              </a:spcAft>
              <a:buNone/>
            </a:pPr>
            <a:r>
              <a:rPr lang="es-419" u="sng">
                <a:solidFill>
                  <a:schemeClr val="hlink"/>
                </a:solidFill>
                <a:hlinkClick r:id="rId3"/>
              </a:rPr>
              <a:t>https://developer.android.com/guide/background/persistent/getting-started</a:t>
            </a:r>
            <a:endParaRPr/>
          </a:p>
          <a:p>
            <a:pPr indent="0" lvl="0" marL="0" rtl="0" algn="l">
              <a:spcBef>
                <a:spcPts val="1600"/>
              </a:spcBef>
              <a:spcAft>
                <a:spcPts val="1600"/>
              </a:spcAft>
              <a:buNone/>
            </a:pPr>
            <a:r>
              <a:t/>
            </a:r>
            <a:endParaRPr/>
          </a:p>
        </p:txBody>
      </p:sp>
      <p:sp>
        <p:nvSpPr>
          <p:cNvPr id="282" name="Google Shape;282;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Tipos de trabajo persistente</a:t>
            </a:r>
            <a:endParaRPr/>
          </a:p>
        </p:txBody>
      </p:sp>
      <p:sp>
        <p:nvSpPr>
          <p:cNvPr id="288" name="Google Shape;288;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289" name="Google Shape;289;p41"/>
          <p:cNvPicPr preferRelativeResize="0"/>
          <p:nvPr/>
        </p:nvPicPr>
        <p:blipFill>
          <a:blip r:embed="rId3">
            <a:alphaModFix/>
          </a:blip>
          <a:stretch>
            <a:fillRect/>
          </a:stretch>
        </p:blipFill>
        <p:spPr>
          <a:xfrm>
            <a:off x="914400" y="1626575"/>
            <a:ext cx="7315200" cy="459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Hilo principal - UI thread</a:t>
            </a:r>
            <a:endParaRPr/>
          </a:p>
        </p:txBody>
      </p:sp>
      <p:sp>
        <p:nvSpPr>
          <p:cNvPr id="74" name="Google Shape;74;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75" name="Google Shape;75;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La aplicación se ejecuta en un hilo de Java llamado "main" o "UI thread"</a:t>
            </a:r>
            <a:endParaRPr/>
          </a:p>
          <a:p>
            <a:pPr indent="-342900" lvl="0" marL="457200" rtl="0" algn="l">
              <a:spcBef>
                <a:spcPts val="1000"/>
              </a:spcBef>
              <a:spcAft>
                <a:spcPts val="0"/>
              </a:spcAft>
              <a:buSzPts val="1800"/>
              <a:buChar char="●"/>
            </a:pPr>
            <a:r>
              <a:rPr lang="es-419"/>
              <a:t>Es el encargado de dibujar la interfaz de usuario en la pantalla</a:t>
            </a:r>
            <a:endParaRPr/>
          </a:p>
          <a:p>
            <a:pPr indent="-342900" lvl="0" marL="457200" rtl="0" algn="l">
              <a:spcBef>
                <a:spcPts val="1000"/>
              </a:spcBef>
              <a:spcAft>
                <a:spcPts val="0"/>
              </a:spcAft>
              <a:buSzPts val="1800"/>
              <a:buChar char="●"/>
            </a:pPr>
            <a:r>
              <a:rPr lang="es-419"/>
              <a:t>Responde a las acciones del usuario manejando eventos de la interfaz.</a:t>
            </a:r>
            <a:endParaRPr/>
          </a:p>
          <a:p>
            <a:pPr indent="-342900" lvl="0" marL="457200" rtl="0" algn="l">
              <a:spcBef>
                <a:spcPts val="1000"/>
              </a:spcBef>
              <a:spcAft>
                <a:spcPts val="0"/>
              </a:spcAft>
              <a:buSzPts val="1800"/>
              <a:buChar char="●"/>
            </a:pPr>
            <a:r>
              <a:rPr lang="es-419"/>
              <a:t>Se tienen dos reglas para el UI thread</a:t>
            </a:r>
            <a:endParaRPr/>
          </a:p>
          <a:p>
            <a:pPr indent="-317500" lvl="1" marL="914400" rtl="0" algn="l">
              <a:spcBef>
                <a:spcPts val="0"/>
              </a:spcBef>
              <a:spcAft>
                <a:spcPts val="0"/>
              </a:spcAft>
              <a:buSzPts val="1400"/>
              <a:buChar char="○"/>
            </a:pPr>
            <a:r>
              <a:rPr lang="es-419"/>
              <a:t>No bloquear el hilo por con acciones que demoren mucho tiempo</a:t>
            </a:r>
            <a:endParaRPr/>
          </a:p>
          <a:p>
            <a:pPr indent="-317500" lvl="1" marL="914400" rtl="0" algn="l">
              <a:spcBef>
                <a:spcPts val="0"/>
              </a:spcBef>
              <a:spcAft>
                <a:spcPts val="1000"/>
              </a:spcAft>
              <a:buSzPts val="1400"/>
              <a:buChar char="○"/>
            </a:pPr>
            <a:r>
              <a:rPr lang="es-419"/>
              <a:t>Gestionar solo elementos en la UI thread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Dependencias</a:t>
            </a:r>
            <a:endParaRPr/>
          </a:p>
        </p:txBody>
      </p:sp>
      <p:sp>
        <p:nvSpPr>
          <p:cNvPr id="295" name="Google Shape;295;p42"/>
          <p:cNvSpPr txBox="1"/>
          <p:nvPr>
            <p:ph idx="1" type="body"/>
          </p:nvPr>
        </p:nvSpPr>
        <p:spPr>
          <a:xfrm>
            <a:off x="311700" y="1536632"/>
            <a:ext cx="8520600" cy="45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Para java:</a:t>
            </a:r>
            <a:endParaRPr/>
          </a:p>
        </p:txBody>
      </p:sp>
      <p:sp>
        <p:nvSpPr>
          <p:cNvPr id="296" name="Google Shape;296;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297" name="Google Shape;297;p42"/>
          <p:cNvSpPr txBox="1"/>
          <p:nvPr/>
        </p:nvSpPr>
        <p:spPr>
          <a:xfrm>
            <a:off x="1743750" y="2172675"/>
            <a:ext cx="5656500" cy="400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A9B7C6"/>
                </a:solidFill>
                <a:highlight>
                  <a:srgbClr val="2B2B2B"/>
                </a:highlight>
                <a:latin typeface="Courier New"/>
                <a:ea typeface="Courier New"/>
                <a:cs typeface="Courier New"/>
                <a:sym typeface="Courier New"/>
              </a:rPr>
              <a:t>implementation </a:t>
            </a:r>
            <a:r>
              <a:rPr lang="es-419">
                <a:solidFill>
                  <a:srgbClr val="6A8759"/>
                </a:solidFill>
                <a:highlight>
                  <a:srgbClr val="2B2B2B"/>
                </a:highlight>
                <a:latin typeface="Courier New"/>
                <a:ea typeface="Courier New"/>
                <a:cs typeface="Courier New"/>
                <a:sym typeface="Courier New"/>
              </a:rPr>
              <a:t>"androidx.work:work-runtime:2.8.1"</a:t>
            </a:r>
            <a:endParaRPr>
              <a:solidFill>
                <a:srgbClr val="6A8759"/>
              </a:solidFill>
              <a:highlight>
                <a:srgbClr val="2B2B2B"/>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Ejercicio</a:t>
            </a:r>
            <a:endParaRPr/>
          </a:p>
        </p:txBody>
      </p:sp>
      <p:sp>
        <p:nvSpPr>
          <p:cNvPr id="303" name="Google Shape;303;p4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creará un contador que imprima en el Log del 1 al 10 incluso si la app se minimiza/cierra.</a:t>
            </a:r>
            <a:endParaRPr/>
          </a:p>
        </p:txBody>
      </p:sp>
      <p:sp>
        <p:nvSpPr>
          <p:cNvPr id="304" name="Google Shape;304;p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Crear el Worker</a:t>
            </a:r>
            <a:endParaRPr/>
          </a:p>
        </p:txBody>
      </p:sp>
      <p:sp>
        <p:nvSpPr>
          <p:cNvPr id="310" name="Google Shape;310;p44"/>
          <p:cNvSpPr txBox="1"/>
          <p:nvPr>
            <p:ph idx="1" type="body"/>
          </p:nvPr>
        </p:nvSpPr>
        <p:spPr>
          <a:xfrm>
            <a:off x="311700" y="153663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debe crear una clase que herede de Worker y en el método </a:t>
            </a:r>
            <a:r>
              <a:rPr b="1" lang="es-419">
                <a:latin typeface="Courier New"/>
                <a:ea typeface="Courier New"/>
                <a:cs typeface="Courier New"/>
                <a:sym typeface="Courier New"/>
              </a:rPr>
              <a:t>doWork()</a:t>
            </a:r>
            <a:r>
              <a:rPr lang="es-419"/>
              <a:t> se ejecuta el trabajo en background.</a:t>
            </a:r>
            <a:endParaRPr/>
          </a:p>
        </p:txBody>
      </p:sp>
      <p:sp>
        <p:nvSpPr>
          <p:cNvPr id="311" name="Google Shape;311;p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12" name="Google Shape;312;p44"/>
          <p:cNvSpPr txBox="1"/>
          <p:nvPr/>
        </p:nvSpPr>
        <p:spPr>
          <a:xfrm>
            <a:off x="571500" y="2271000"/>
            <a:ext cx="8001000" cy="45870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public class </a:t>
            </a:r>
            <a:r>
              <a:rPr lang="es-419" sz="1100">
                <a:solidFill>
                  <a:srgbClr val="A9B7C6"/>
                </a:solidFill>
                <a:highlight>
                  <a:srgbClr val="2B2B2B"/>
                </a:highlight>
                <a:latin typeface="Courier New"/>
                <a:ea typeface="Courier New"/>
                <a:cs typeface="Courier New"/>
                <a:sym typeface="Courier New"/>
              </a:rPr>
              <a:t>ContadorWorker </a:t>
            </a:r>
            <a:r>
              <a:rPr lang="es-419" sz="1100">
                <a:solidFill>
                  <a:srgbClr val="CC7832"/>
                </a:solidFill>
                <a:highlight>
                  <a:srgbClr val="2B2B2B"/>
                </a:highlight>
                <a:latin typeface="Courier New"/>
                <a:ea typeface="Courier New"/>
                <a:cs typeface="Courier New"/>
                <a:sym typeface="Courier New"/>
              </a:rPr>
              <a:t>extends </a:t>
            </a:r>
            <a:r>
              <a:rPr lang="es-419" sz="1100">
                <a:solidFill>
                  <a:srgbClr val="A9B7C6"/>
                </a:solidFill>
                <a:highlight>
                  <a:srgbClr val="2B2B2B"/>
                </a:highlight>
                <a:latin typeface="Courier New"/>
                <a:ea typeface="Courier New"/>
                <a:cs typeface="Courier New"/>
                <a:sym typeface="Courier New"/>
              </a:rPr>
              <a:t>Worker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public </a:t>
            </a:r>
            <a:r>
              <a:rPr lang="es-419" sz="1100">
                <a:solidFill>
                  <a:srgbClr val="FFC66D"/>
                </a:solidFill>
                <a:highlight>
                  <a:srgbClr val="2B2B2B"/>
                </a:highlight>
                <a:latin typeface="Courier New"/>
                <a:ea typeface="Courier New"/>
                <a:cs typeface="Courier New"/>
                <a:sym typeface="Courier New"/>
              </a:rPr>
              <a:t>ContadorWorker</a:t>
            </a:r>
            <a:r>
              <a:rPr lang="es-419" sz="1100">
                <a:solidFill>
                  <a:srgbClr val="A9B7C6"/>
                </a:solidFill>
                <a:highlight>
                  <a:srgbClr val="2B2B2B"/>
                </a:highlight>
                <a:latin typeface="Courier New"/>
                <a:ea typeface="Courier New"/>
                <a:cs typeface="Courier New"/>
                <a:sym typeface="Courier New"/>
              </a:rPr>
              <a:t>(Context context</a:t>
            </a: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WorkerParameters params)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super</a:t>
            </a:r>
            <a:r>
              <a:rPr lang="es-419" sz="1100">
                <a:solidFill>
                  <a:srgbClr val="A9B7C6"/>
                </a:solidFill>
                <a:highlight>
                  <a:srgbClr val="2B2B2B"/>
                </a:highlight>
                <a:latin typeface="Courier New"/>
                <a:ea typeface="Courier New"/>
                <a:cs typeface="Courier New"/>
                <a:sym typeface="Courier New"/>
              </a:rPr>
              <a:t>(context</a:t>
            </a: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params)</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BBB529"/>
                </a:solidFill>
                <a:highlight>
                  <a:srgbClr val="2B2B2B"/>
                </a:highlight>
                <a:latin typeface="Courier New"/>
                <a:ea typeface="Courier New"/>
                <a:cs typeface="Courier New"/>
                <a:sym typeface="Courier New"/>
              </a:rPr>
              <a:t>@NonNull</a:t>
            </a:r>
            <a:endParaRPr sz="11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BBB529"/>
                </a:solidFill>
                <a:highlight>
                  <a:srgbClr val="2B2B2B"/>
                </a:highlight>
                <a:latin typeface="Courier New"/>
                <a:ea typeface="Courier New"/>
                <a:cs typeface="Courier New"/>
                <a:sym typeface="Courier New"/>
              </a:rPr>
              <a:t>   @Override</a:t>
            </a:r>
            <a:endParaRPr sz="11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BBB529"/>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public </a:t>
            </a:r>
            <a:r>
              <a:rPr lang="es-419" sz="1100">
                <a:solidFill>
                  <a:srgbClr val="A9B7C6"/>
                </a:solidFill>
                <a:highlight>
                  <a:srgbClr val="2B2B2B"/>
                </a:highlight>
                <a:latin typeface="Courier New"/>
                <a:ea typeface="Courier New"/>
                <a:cs typeface="Courier New"/>
                <a:sym typeface="Courier New"/>
              </a:rPr>
              <a:t>Result </a:t>
            </a:r>
            <a:r>
              <a:rPr lang="es-419" sz="1100">
                <a:solidFill>
                  <a:srgbClr val="FFC66D"/>
                </a:solidFill>
                <a:highlight>
                  <a:srgbClr val="2B2B2B"/>
                </a:highlight>
                <a:latin typeface="Courier New"/>
                <a:ea typeface="Courier New"/>
                <a:cs typeface="Courier New"/>
                <a:sym typeface="Courier New"/>
              </a:rPr>
              <a:t>doWork</a:t>
            </a: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int </a:t>
            </a:r>
            <a:r>
              <a:rPr lang="es-419" sz="1100">
                <a:solidFill>
                  <a:srgbClr val="A9B7C6"/>
                </a:solidFill>
                <a:highlight>
                  <a:srgbClr val="2B2B2B"/>
                </a:highlight>
                <a:latin typeface="Courier New"/>
                <a:ea typeface="Courier New"/>
                <a:cs typeface="Courier New"/>
                <a:sym typeface="Courier New"/>
              </a:rPr>
              <a:t>contador = </a:t>
            </a:r>
            <a:r>
              <a:rPr lang="es-419" sz="1100">
                <a:solidFill>
                  <a:srgbClr val="6897BB"/>
                </a:solidFill>
                <a:highlight>
                  <a:srgbClr val="2B2B2B"/>
                </a:highlight>
                <a:latin typeface="Courier New"/>
                <a:ea typeface="Courier New"/>
                <a:cs typeface="Courier New"/>
                <a:sym typeface="Courier New"/>
              </a:rPr>
              <a:t>1</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while </a:t>
            </a:r>
            <a:r>
              <a:rPr lang="es-419" sz="1100">
                <a:solidFill>
                  <a:srgbClr val="A9B7C6"/>
                </a:solidFill>
                <a:highlight>
                  <a:srgbClr val="2B2B2B"/>
                </a:highlight>
                <a:latin typeface="Courier New"/>
                <a:ea typeface="Courier New"/>
                <a:cs typeface="Courier New"/>
                <a:sym typeface="Courier New"/>
              </a:rPr>
              <a:t>(contador &lt;= </a:t>
            </a:r>
            <a:r>
              <a:rPr lang="es-419" sz="1100">
                <a:solidFill>
                  <a:srgbClr val="6897BB"/>
                </a:solidFill>
                <a:highlight>
                  <a:srgbClr val="2B2B2B"/>
                </a:highlight>
                <a:latin typeface="Courier New"/>
                <a:ea typeface="Courier New"/>
                <a:cs typeface="Courier New"/>
                <a:sym typeface="Courier New"/>
              </a:rPr>
              <a:t>10</a:t>
            </a: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Log.</a:t>
            </a:r>
            <a:r>
              <a:rPr i="1" lang="es-419" sz="1100">
                <a:solidFill>
                  <a:srgbClr val="A9B7C6"/>
                </a:solidFill>
                <a:highlight>
                  <a:srgbClr val="2B2B2B"/>
                </a:highlight>
                <a:latin typeface="Courier New"/>
                <a:ea typeface="Courier New"/>
                <a:cs typeface="Courier New"/>
                <a:sym typeface="Courier New"/>
              </a:rPr>
              <a:t>d</a:t>
            </a:r>
            <a:r>
              <a:rPr lang="es-419" sz="1100">
                <a:solidFill>
                  <a:srgbClr val="A9B7C6"/>
                </a:solidFill>
                <a:highlight>
                  <a:srgbClr val="2B2B2B"/>
                </a:highlight>
                <a:latin typeface="Courier New"/>
                <a:ea typeface="Courier New"/>
                <a:cs typeface="Courier New"/>
                <a:sym typeface="Courier New"/>
              </a:rPr>
              <a:t>(</a:t>
            </a:r>
            <a:r>
              <a:rPr lang="es-419" sz="1100">
                <a:solidFill>
                  <a:srgbClr val="6A8759"/>
                </a:solidFill>
                <a:highlight>
                  <a:srgbClr val="2B2B2B"/>
                </a:highlight>
                <a:latin typeface="Courier New"/>
                <a:ea typeface="Courier New"/>
                <a:cs typeface="Courier New"/>
                <a:sym typeface="Courier New"/>
              </a:rPr>
              <a:t>"msg-test"</a:t>
            </a:r>
            <a:r>
              <a:rPr lang="es-419" sz="1100">
                <a:solidFill>
                  <a:srgbClr val="CC7832"/>
                </a:solidFill>
                <a:highlight>
                  <a:srgbClr val="2B2B2B"/>
                </a:highlight>
                <a:latin typeface="Courier New"/>
                <a:ea typeface="Courier New"/>
                <a:cs typeface="Courier New"/>
                <a:sym typeface="Courier New"/>
              </a:rPr>
              <a:t>, </a:t>
            </a:r>
            <a:r>
              <a:rPr lang="es-419" sz="1100">
                <a:solidFill>
                  <a:srgbClr val="6A8759"/>
                </a:solidFill>
                <a:highlight>
                  <a:srgbClr val="2B2B2B"/>
                </a:highlight>
                <a:latin typeface="Courier New"/>
                <a:ea typeface="Courier New"/>
                <a:cs typeface="Courier New"/>
                <a:sym typeface="Courier New"/>
              </a:rPr>
              <a:t>"contador: " </a:t>
            </a:r>
            <a:r>
              <a:rPr lang="es-419" sz="1100">
                <a:solidFill>
                  <a:srgbClr val="A9B7C6"/>
                </a:solidFill>
                <a:highlight>
                  <a:srgbClr val="2B2B2B"/>
                </a:highlight>
                <a:latin typeface="Courier New"/>
                <a:ea typeface="Courier New"/>
                <a:cs typeface="Courier New"/>
                <a:sym typeface="Courier New"/>
              </a:rPr>
              <a:t>+ contador)</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contador++</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try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Thread.</a:t>
            </a:r>
            <a:r>
              <a:rPr i="1" lang="es-419" sz="1100">
                <a:solidFill>
                  <a:srgbClr val="A9B7C6"/>
                </a:solidFill>
                <a:highlight>
                  <a:srgbClr val="2B2B2B"/>
                </a:highlight>
                <a:latin typeface="Courier New"/>
                <a:ea typeface="Courier New"/>
                <a:cs typeface="Courier New"/>
                <a:sym typeface="Courier New"/>
              </a:rPr>
              <a:t>sleep</a:t>
            </a:r>
            <a:r>
              <a:rPr lang="es-419" sz="1100">
                <a:solidFill>
                  <a:srgbClr val="A9B7C6"/>
                </a:solidFill>
                <a:highlight>
                  <a:srgbClr val="2B2B2B"/>
                </a:highlight>
                <a:latin typeface="Courier New"/>
                <a:ea typeface="Courier New"/>
                <a:cs typeface="Courier New"/>
                <a:sym typeface="Courier New"/>
              </a:rPr>
              <a:t>(</a:t>
            </a:r>
            <a:r>
              <a:rPr lang="es-419" sz="1100">
                <a:solidFill>
                  <a:srgbClr val="6897BB"/>
                </a:solidFill>
                <a:highlight>
                  <a:srgbClr val="2B2B2B"/>
                </a:highlight>
                <a:latin typeface="Courier New"/>
                <a:ea typeface="Courier New"/>
                <a:cs typeface="Courier New"/>
                <a:sym typeface="Courier New"/>
              </a:rPr>
              <a:t>1000</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catch </a:t>
            </a:r>
            <a:r>
              <a:rPr lang="es-419" sz="1100">
                <a:solidFill>
                  <a:srgbClr val="A9B7C6"/>
                </a:solidFill>
                <a:highlight>
                  <a:srgbClr val="2B2B2B"/>
                </a:highlight>
                <a:latin typeface="Courier New"/>
                <a:ea typeface="Courier New"/>
                <a:cs typeface="Courier New"/>
                <a:sym typeface="Courier New"/>
              </a:rPr>
              <a:t>(InterruptedException e)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e.printStackTrace()</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return </a:t>
            </a:r>
            <a:r>
              <a:rPr lang="es-419" sz="1100">
                <a:solidFill>
                  <a:srgbClr val="A9B7C6"/>
                </a:solidFill>
                <a:highlight>
                  <a:srgbClr val="2B2B2B"/>
                </a:highlight>
                <a:latin typeface="Courier New"/>
                <a:ea typeface="Courier New"/>
                <a:cs typeface="Courier New"/>
                <a:sym typeface="Courier New"/>
              </a:rPr>
              <a:t>Result.</a:t>
            </a:r>
            <a:r>
              <a:rPr i="1" lang="es-419" sz="1100">
                <a:solidFill>
                  <a:srgbClr val="A9B7C6"/>
                </a:solidFill>
                <a:highlight>
                  <a:srgbClr val="2B2B2B"/>
                </a:highlight>
                <a:latin typeface="Courier New"/>
                <a:ea typeface="Courier New"/>
                <a:cs typeface="Courier New"/>
                <a:sym typeface="Courier New"/>
              </a:rPr>
              <a:t>failure</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       </a:t>
            </a:r>
            <a:r>
              <a:rPr lang="es-419" sz="1100">
                <a:solidFill>
                  <a:srgbClr val="CC7832"/>
                </a:solidFill>
                <a:highlight>
                  <a:srgbClr val="2B2B2B"/>
                </a:highlight>
                <a:latin typeface="Courier New"/>
                <a:ea typeface="Courier New"/>
                <a:cs typeface="Courier New"/>
                <a:sym typeface="Courier New"/>
              </a:rPr>
              <a:t>return </a:t>
            </a:r>
            <a:r>
              <a:rPr lang="es-419" sz="1100">
                <a:solidFill>
                  <a:srgbClr val="A9B7C6"/>
                </a:solidFill>
                <a:highlight>
                  <a:srgbClr val="2B2B2B"/>
                </a:highlight>
                <a:latin typeface="Courier New"/>
                <a:ea typeface="Courier New"/>
                <a:cs typeface="Courier New"/>
                <a:sym typeface="Courier New"/>
              </a:rPr>
              <a:t>Result.</a:t>
            </a:r>
            <a:r>
              <a:rPr i="1" lang="es-419" sz="1100">
                <a:solidFill>
                  <a:srgbClr val="A9B7C6"/>
                </a:solidFill>
                <a:highlight>
                  <a:srgbClr val="2B2B2B"/>
                </a:highlight>
                <a:latin typeface="Courier New"/>
                <a:ea typeface="Courier New"/>
                <a:cs typeface="Courier New"/>
                <a:sym typeface="Courier New"/>
              </a:rPr>
              <a:t>success</a:t>
            </a:r>
            <a:r>
              <a:rPr lang="es-419" sz="1100">
                <a:solidFill>
                  <a:srgbClr val="A9B7C6"/>
                </a:solidFill>
                <a:highlight>
                  <a:srgbClr val="2B2B2B"/>
                </a:highlight>
                <a:latin typeface="Courier New"/>
                <a:ea typeface="Courier New"/>
                <a:cs typeface="Courier New"/>
                <a:sym typeface="Courier New"/>
              </a:rPr>
              <a:t>()</a:t>
            </a:r>
            <a:r>
              <a:rPr lang="es-419" sz="1100">
                <a:solidFill>
                  <a:srgbClr val="CC7832"/>
                </a:solidFill>
                <a:highlight>
                  <a:srgbClr val="2B2B2B"/>
                </a:highlight>
                <a:latin typeface="Courier New"/>
                <a:ea typeface="Courier New"/>
                <a:cs typeface="Courier New"/>
                <a:sym typeface="Courier New"/>
              </a:rPr>
              <a:t>;</a:t>
            </a:r>
            <a:endParaRPr sz="11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CC7832"/>
                </a:solidFill>
                <a:highlight>
                  <a:srgbClr val="2B2B2B"/>
                </a:highlight>
                <a:latin typeface="Courier New"/>
                <a:ea typeface="Courier New"/>
                <a:cs typeface="Courier New"/>
                <a:sym typeface="Courier New"/>
              </a:rPr>
              <a:t>   </a:t>
            </a: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100">
                <a:solidFill>
                  <a:srgbClr val="A9B7C6"/>
                </a:solidFill>
                <a:highlight>
                  <a:srgbClr val="2B2B2B"/>
                </a:highlight>
                <a:latin typeface="Courier New"/>
                <a:ea typeface="Courier New"/>
                <a:cs typeface="Courier New"/>
                <a:sym typeface="Courier New"/>
              </a:rPr>
              <a:t>}</a:t>
            </a:r>
            <a:endParaRPr sz="11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 de un Worker</a:t>
            </a:r>
            <a:endParaRPr/>
          </a:p>
        </p:txBody>
      </p:sp>
      <p:sp>
        <p:nvSpPr>
          <p:cNvPr id="318" name="Google Shape;318;p4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Un worker debe siempre devolver información de lo sucedido:</a:t>
            </a:r>
            <a:endParaRPr/>
          </a:p>
          <a:p>
            <a:pPr indent="-342900" lvl="0" marL="457200" rtl="0" algn="l">
              <a:spcBef>
                <a:spcPts val="1600"/>
              </a:spcBef>
              <a:spcAft>
                <a:spcPts val="0"/>
              </a:spcAft>
              <a:buSzPts val="1800"/>
              <a:buChar char="●"/>
            </a:pPr>
            <a:r>
              <a:rPr b="1" lang="es-419">
                <a:latin typeface="Courier New"/>
                <a:ea typeface="Courier New"/>
                <a:cs typeface="Courier New"/>
                <a:sym typeface="Courier New"/>
              </a:rPr>
              <a:t>Result.success()</a:t>
            </a:r>
            <a:r>
              <a:rPr lang="es-419"/>
              <a:t> → Si fue exitoso</a:t>
            </a:r>
            <a:endParaRPr/>
          </a:p>
          <a:p>
            <a:pPr indent="-342900" lvl="0" marL="457200" rtl="0" algn="l">
              <a:spcBef>
                <a:spcPts val="0"/>
              </a:spcBef>
              <a:spcAft>
                <a:spcPts val="0"/>
              </a:spcAft>
              <a:buSzPts val="1800"/>
              <a:buChar char="●"/>
            </a:pPr>
            <a:r>
              <a:rPr b="1" lang="es-419">
                <a:latin typeface="Courier New"/>
                <a:ea typeface="Courier New"/>
                <a:cs typeface="Courier New"/>
                <a:sym typeface="Courier New"/>
              </a:rPr>
              <a:t>Result.failure()</a:t>
            </a:r>
            <a:r>
              <a:rPr lang="es-419"/>
              <a:t> → Si ocurrió un error</a:t>
            </a:r>
            <a:endParaRPr/>
          </a:p>
        </p:txBody>
      </p:sp>
      <p:sp>
        <p:nvSpPr>
          <p:cNvPr id="319" name="Google Shape;319;p4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Lanzando el worker - OneTimeWorkRequest</a:t>
            </a:r>
            <a:endParaRPr/>
          </a:p>
        </p:txBody>
      </p:sp>
      <p:sp>
        <p:nvSpPr>
          <p:cNvPr id="325" name="Google Shape;325;p46"/>
          <p:cNvSpPr txBox="1"/>
          <p:nvPr>
            <p:ph idx="1" type="body"/>
          </p:nvPr>
        </p:nvSpPr>
        <p:spPr>
          <a:xfrm>
            <a:off x="311700" y="1536631"/>
            <a:ext cx="8520600" cy="14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Según la periodicidad que se desee ejecutar, se tienen diferentes clases, en este ejemplo se lanzará un worker de 1 sola ejecución.</a:t>
            </a:r>
            <a:endParaRPr/>
          </a:p>
          <a:p>
            <a:pPr indent="0" lvl="0" marL="0" rtl="0" algn="l">
              <a:spcBef>
                <a:spcPts val="1600"/>
              </a:spcBef>
              <a:spcAft>
                <a:spcPts val="1600"/>
              </a:spcAft>
              <a:buNone/>
            </a:pPr>
            <a:r>
              <a:rPr lang="es-419"/>
              <a:t>Luego de crear el WorkRequest, este se encola con el WorkManager.</a:t>
            </a:r>
            <a:endParaRPr/>
          </a:p>
        </p:txBody>
      </p:sp>
      <p:sp>
        <p:nvSpPr>
          <p:cNvPr id="326" name="Google Shape;326;p4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27" name="Google Shape;327;p46"/>
          <p:cNvSpPr txBox="1"/>
          <p:nvPr/>
        </p:nvSpPr>
        <p:spPr>
          <a:xfrm>
            <a:off x="311700" y="3048500"/>
            <a:ext cx="8520600" cy="1477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button</a:t>
            </a:r>
            <a:r>
              <a:rPr lang="es-419" sz="1200">
                <a:solidFill>
                  <a:srgbClr val="A9B7C6"/>
                </a:solidFill>
                <a:highlight>
                  <a:srgbClr val="2B2B2B"/>
                </a:highlight>
                <a:latin typeface="Courier New"/>
                <a:ea typeface="Courier New"/>
                <a:cs typeface="Courier New"/>
                <a:sym typeface="Courier New"/>
              </a:rPr>
              <a:t>.setOnClickListener(view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WorkRequest workRequest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OneTimeWorkRequest.Builder(ContadorWorker.</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).build()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WorkManager</a:t>
            </a:r>
            <a:endParaRPr sz="1200">
              <a:solidFill>
                <a:srgbClr val="A9B7C6"/>
              </a:solidFill>
              <a:highlight>
                <a:srgbClr val="2B2B2B"/>
              </a:highlight>
              <a:latin typeface="Courier New"/>
              <a:ea typeface="Courier New"/>
              <a:cs typeface="Courier New"/>
              <a:sym typeface="Courier New"/>
            </a:endParaRPr>
          </a:p>
          <a:p>
            <a:pPr indent="457200" lvl="0" marL="45720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i="1" lang="es-419" sz="1200">
                <a:solidFill>
                  <a:srgbClr val="A9B7C6"/>
                </a:solidFill>
                <a:highlight>
                  <a:srgbClr val="2B2B2B"/>
                </a:highlight>
                <a:latin typeface="Courier New"/>
                <a:ea typeface="Courier New"/>
                <a:cs typeface="Courier New"/>
                <a:sym typeface="Courier New"/>
              </a:rPr>
              <a:t>getInstance</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.getRoot().getContext())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.enqueue(workRequest)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Envío y recepción de datos </a:t>
            </a:r>
            <a:endParaRPr/>
          </a:p>
        </p:txBody>
      </p:sp>
      <p:sp>
        <p:nvSpPr>
          <p:cNvPr id="333" name="Google Shape;333;p4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Se creará un contador que imprima en el Log del número X (que se le envíe) hasta X + 10, incluso si la app se minimiza/cierra. Si la app está abierta, debe mostrar en la interfaz. Si la app se cierra y luego se vuelve a abrir, si el hilo está corriendo, debe mostrar el resultado.</a:t>
            </a:r>
            <a:endParaRPr/>
          </a:p>
        </p:txBody>
      </p:sp>
      <p:sp>
        <p:nvSpPr>
          <p:cNvPr id="334" name="Google Shape;334;p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Envío de </a:t>
            </a:r>
            <a:r>
              <a:rPr lang="es-419"/>
              <a:t>parámetros</a:t>
            </a:r>
            <a:r>
              <a:rPr lang="es-419"/>
              <a:t> al Worker</a:t>
            </a:r>
            <a:endParaRPr/>
          </a:p>
        </p:txBody>
      </p:sp>
      <p:sp>
        <p:nvSpPr>
          <p:cNvPr id="340" name="Google Shape;340;p4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utiliza la clase Data con su builder. Cada parámetro se envía utilizando putX, donde X es el tipo de dato.</a:t>
            </a:r>
            <a:endParaRPr/>
          </a:p>
          <a:p>
            <a:pPr indent="0" lvl="0" marL="0" rtl="0" algn="l">
              <a:spcBef>
                <a:spcPts val="1600"/>
              </a:spcBef>
              <a:spcAft>
                <a:spcPts val="1600"/>
              </a:spcAft>
              <a:buNone/>
            </a:pPr>
            <a:r>
              <a:rPr lang="es-419"/>
              <a:t>Debe identificar a su Worker por ID o por TAG para luego poder observarlo. </a:t>
            </a:r>
            <a:endParaRPr/>
          </a:p>
        </p:txBody>
      </p:sp>
      <p:sp>
        <p:nvSpPr>
          <p:cNvPr id="341" name="Google Shape;341;p4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42" name="Google Shape;342;p48"/>
          <p:cNvSpPr txBox="1"/>
          <p:nvPr/>
        </p:nvSpPr>
        <p:spPr>
          <a:xfrm>
            <a:off x="682350" y="3005200"/>
            <a:ext cx="7779300" cy="3140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UUID uuid = UUID.</a:t>
            </a:r>
            <a:r>
              <a:rPr i="1" lang="es-419" sz="1200">
                <a:solidFill>
                  <a:srgbClr val="A9B7C6"/>
                </a:solidFill>
                <a:highlight>
                  <a:srgbClr val="2B2B2B"/>
                </a:highlight>
                <a:latin typeface="Courier New"/>
                <a:ea typeface="Courier New"/>
                <a:cs typeface="Courier New"/>
                <a:sym typeface="Courier New"/>
              </a:rPr>
              <a:t>randomUUID</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button</a:t>
            </a:r>
            <a:r>
              <a:rPr lang="es-419" sz="1200">
                <a:solidFill>
                  <a:srgbClr val="A9B7C6"/>
                </a:solidFill>
                <a:highlight>
                  <a:srgbClr val="2B2B2B"/>
                </a:highlight>
                <a:latin typeface="Courier New"/>
                <a:ea typeface="Courier New"/>
                <a:cs typeface="Courier New"/>
                <a:sym typeface="Courier New"/>
              </a:rPr>
              <a:t>.setOnClickListener(view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Data dataBuilder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Data.Builder()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.putInt(</a:t>
            </a:r>
            <a:r>
              <a:rPr lang="es-419" sz="1200">
                <a:solidFill>
                  <a:srgbClr val="6A8759"/>
                </a:solidFill>
                <a:highlight>
                  <a:srgbClr val="2B2B2B"/>
                </a:highlight>
                <a:latin typeface="Courier New"/>
                <a:ea typeface="Courier New"/>
                <a:cs typeface="Courier New"/>
                <a:sym typeface="Courier New"/>
              </a:rPr>
              <a:t>"numero"</a:t>
            </a:r>
            <a:r>
              <a:rPr lang="es-419" sz="1200">
                <a:solidFill>
                  <a:srgbClr val="CC7832"/>
                </a:solidFill>
                <a:highlight>
                  <a:srgbClr val="2B2B2B"/>
                </a:highlight>
                <a:latin typeface="Courier New"/>
                <a:ea typeface="Courier New"/>
                <a:cs typeface="Courier New"/>
                <a:sym typeface="Courier New"/>
              </a:rPr>
              <a:t>, new </a:t>
            </a:r>
            <a:r>
              <a:rPr lang="es-419" sz="1200">
                <a:solidFill>
                  <a:srgbClr val="A9B7C6"/>
                </a:solidFill>
                <a:highlight>
                  <a:srgbClr val="2B2B2B"/>
                </a:highlight>
                <a:latin typeface="Courier New"/>
                <a:ea typeface="Courier New"/>
                <a:cs typeface="Courier New"/>
                <a:sym typeface="Courier New"/>
              </a:rPr>
              <a:t>Random().nextInt(</a:t>
            </a:r>
            <a:r>
              <a:rPr lang="es-419" sz="1200">
                <a:solidFill>
                  <a:srgbClr val="6897BB"/>
                </a:solidFill>
                <a:highlight>
                  <a:srgbClr val="2B2B2B"/>
                </a:highlight>
                <a:latin typeface="Courier New"/>
                <a:ea typeface="Courier New"/>
                <a:cs typeface="Courier New"/>
                <a:sym typeface="Courier New"/>
              </a:rPr>
              <a:t>10</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.build()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WorkRequest workRequest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OneTimeWorkRequest.Builder(ContadorWorker.</a:t>
            </a:r>
            <a:r>
              <a:rPr lang="es-419" sz="1200">
                <a:solidFill>
                  <a:srgbClr val="CC7832"/>
                </a:solidFill>
                <a:highlight>
                  <a:srgbClr val="2B2B2B"/>
                </a:highlight>
                <a:latin typeface="Courier New"/>
                <a:ea typeface="Courier New"/>
                <a:cs typeface="Courier New"/>
                <a:sym typeface="Courier New"/>
              </a:rPr>
              <a:t>class</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.setId(</a:t>
            </a:r>
            <a:r>
              <a:rPr lang="es-419" sz="1200">
                <a:solidFill>
                  <a:srgbClr val="B389C5"/>
                </a:solidFill>
                <a:highlight>
                  <a:srgbClr val="2B2B2B"/>
                </a:highlight>
                <a:latin typeface="Courier New"/>
                <a:ea typeface="Courier New"/>
                <a:cs typeface="Courier New"/>
                <a:sym typeface="Courier New"/>
              </a:rPr>
              <a:t>uuid</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.setInputData(dataBuilder)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.build()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WorkManager.</a:t>
            </a:r>
            <a:r>
              <a:rPr i="1" lang="es-419" sz="1200">
                <a:solidFill>
                  <a:srgbClr val="A9B7C6"/>
                </a:solidFill>
                <a:highlight>
                  <a:srgbClr val="2B2B2B"/>
                </a:highlight>
                <a:latin typeface="Courier New"/>
                <a:ea typeface="Courier New"/>
                <a:cs typeface="Courier New"/>
                <a:sym typeface="Courier New"/>
              </a:rPr>
              <a:t>getInstance</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.getRoot().getContext())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.enqueue(workRequest)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Recepción de parámetros en el Worker</a:t>
            </a:r>
            <a:endParaRPr/>
          </a:p>
        </p:txBody>
      </p:sp>
      <p:sp>
        <p:nvSpPr>
          <p:cNvPr id="348" name="Google Shape;348;p49"/>
          <p:cNvSpPr txBox="1"/>
          <p:nvPr>
            <p:ph idx="1" type="body"/>
          </p:nvPr>
        </p:nvSpPr>
        <p:spPr>
          <a:xfrm>
            <a:off x="311700" y="1536632"/>
            <a:ext cx="8520600" cy="52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Utilizando </a:t>
            </a:r>
            <a:r>
              <a:rPr b="1" lang="es-419">
                <a:latin typeface="Courier New"/>
                <a:ea typeface="Courier New"/>
                <a:cs typeface="Courier New"/>
                <a:sym typeface="Courier New"/>
              </a:rPr>
              <a:t>getInputData()</a:t>
            </a:r>
            <a:r>
              <a:rPr lang="es-419"/>
              <a:t> se tiene acceso a la data enviada al Worker</a:t>
            </a:r>
            <a:endParaRPr/>
          </a:p>
        </p:txBody>
      </p:sp>
      <p:sp>
        <p:nvSpPr>
          <p:cNvPr id="349" name="Google Shape;349;p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50" name="Google Shape;350;p49"/>
          <p:cNvSpPr txBox="1"/>
          <p:nvPr/>
        </p:nvSpPr>
        <p:spPr>
          <a:xfrm>
            <a:off x="704700" y="2609700"/>
            <a:ext cx="7734600" cy="4248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@NonNull</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a:t>
            </a:r>
            <a:r>
              <a:rPr lang="es-419" sz="1200">
                <a:solidFill>
                  <a:srgbClr val="A9B7C6"/>
                </a:solidFill>
                <a:highlight>
                  <a:srgbClr val="2B2B2B"/>
                </a:highlight>
                <a:latin typeface="Courier New"/>
                <a:ea typeface="Courier New"/>
                <a:cs typeface="Courier New"/>
                <a:sym typeface="Courier New"/>
              </a:rPr>
              <a:t>Result </a:t>
            </a:r>
            <a:r>
              <a:rPr lang="es-419" sz="1200">
                <a:solidFill>
                  <a:srgbClr val="FFC66D"/>
                </a:solidFill>
                <a:highlight>
                  <a:srgbClr val="2B2B2B"/>
                </a:highlight>
                <a:latin typeface="Courier New"/>
                <a:ea typeface="Courier New"/>
                <a:cs typeface="Courier New"/>
                <a:sym typeface="Courier New"/>
              </a:rPr>
              <a:t>doWork</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int </a:t>
            </a:r>
            <a:r>
              <a:rPr lang="es-419" sz="1200">
                <a:solidFill>
                  <a:srgbClr val="A9B7C6"/>
                </a:solidFill>
                <a:highlight>
                  <a:srgbClr val="2B2B2B"/>
                </a:highlight>
                <a:latin typeface="Courier New"/>
                <a:ea typeface="Courier New"/>
                <a:cs typeface="Courier New"/>
                <a:sym typeface="Courier New"/>
              </a:rPr>
              <a:t>contador = getInputData().getInt(</a:t>
            </a:r>
            <a:r>
              <a:rPr lang="es-419" sz="1200">
                <a:solidFill>
                  <a:srgbClr val="6A8759"/>
                </a:solidFill>
                <a:highlight>
                  <a:srgbClr val="2B2B2B"/>
                </a:highlight>
                <a:latin typeface="Courier New"/>
                <a:ea typeface="Courier New"/>
                <a:cs typeface="Courier New"/>
                <a:sym typeface="Courier New"/>
              </a:rPr>
              <a:t>"numero"</a:t>
            </a:r>
            <a:r>
              <a:rPr lang="es-419" sz="1200">
                <a:solidFill>
                  <a:srgbClr val="CC7832"/>
                </a:solidFill>
                <a:highlight>
                  <a:srgbClr val="2B2B2B"/>
                </a:highlight>
                <a:latin typeface="Courier New"/>
                <a:ea typeface="Courier New"/>
                <a:cs typeface="Courier New"/>
                <a:sym typeface="Courier New"/>
              </a:rPr>
              <a:t>,</a:t>
            </a:r>
            <a:r>
              <a:rPr lang="es-419" sz="1200">
                <a:solidFill>
                  <a:srgbClr val="6897BB"/>
                </a:solidFill>
                <a:highlight>
                  <a:srgbClr val="2B2B2B"/>
                </a:highlight>
                <a:latin typeface="Courier New"/>
                <a:ea typeface="Courier New"/>
                <a:cs typeface="Courier New"/>
                <a:sym typeface="Courier New"/>
              </a:rPr>
              <a:t>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contadorFinal = contador + </a:t>
            </a:r>
            <a:r>
              <a:rPr lang="es-419" sz="1200">
                <a:solidFill>
                  <a:srgbClr val="6897BB"/>
                </a:solidFill>
                <a:highlight>
                  <a:srgbClr val="2B2B2B"/>
                </a:highlight>
                <a:latin typeface="Courier New"/>
                <a:ea typeface="Courier New"/>
                <a:cs typeface="Courier New"/>
                <a:sym typeface="Courier New"/>
              </a:rPr>
              <a:t>10</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while </a:t>
            </a:r>
            <a:r>
              <a:rPr lang="es-419" sz="1200">
                <a:solidFill>
                  <a:srgbClr val="A9B7C6"/>
                </a:solidFill>
                <a:highlight>
                  <a:srgbClr val="2B2B2B"/>
                </a:highlight>
                <a:latin typeface="Courier New"/>
                <a:ea typeface="Courier New"/>
                <a:cs typeface="Courier New"/>
                <a:sym typeface="Courier New"/>
              </a:rPr>
              <a:t>(contador &lt;= contadorFinal)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"contador: " </a:t>
            </a:r>
            <a:r>
              <a:rPr lang="es-419" sz="1200">
                <a:solidFill>
                  <a:srgbClr val="A9B7C6"/>
                </a:solidFill>
                <a:highlight>
                  <a:srgbClr val="2B2B2B"/>
                </a:highlight>
                <a:latin typeface="Courier New"/>
                <a:ea typeface="Courier New"/>
                <a:cs typeface="Courier New"/>
                <a:sym typeface="Courier New"/>
              </a:rPr>
              <a:t>+ 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setProgressAsync(</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Data.Builder().putInt(</a:t>
            </a:r>
            <a:r>
              <a:rPr lang="es-419" sz="1200">
                <a:solidFill>
                  <a:srgbClr val="6A8759"/>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r>
              <a:rPr lang="es-419" sz="1200">
                <a:solidFill>
                  <a:srgbClr val="A9B7C6"/>
                </a:solidFill>
                <a:highlight>
                  <a:srgbClr val="2B2B2B"/>
                </a:highlight>
                <a:latin typeface="Courier New"/>
                <a:ea typeface="Courier New"/>
                <a:cs typeface="Courier New"/>
                <a:sym typeface="Courier New"/>
              </a:rPr>
              <a:t>contador).build())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try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Thread.</a:t>
            </a:r>
            <a:r>
              <a:rPr i="1" lang="es-419" sz="1200">
                <a:solidFill>
                  <a:srgbClr val="A9B7C6"/>
                </a:solidFill>
                <a:highlight>
                  <a:srgbClr val="2B2B2B"/>
                </a:highlight>
                <a:latin typeface="Courier New"/>
                <a:ea typeface="Courier New"/>
                <a:cs typeface="Courier New"/>
                <a:sym typeface="Courier New"/>
              </a:rPr>
              <a:t>sleep</a:t>
            </a:r>
            <a:r>
              <a:rPr lang="es-419" sz="1200">
                <a:solidFill>
                  <a:srgbClr val="A9B7C6"/>
                </a:solidFill>
                <a:highlight>
                  <a:srgbClr val="2B2B2B"/>
                </a:highlight>
                <a:latin typeface="Courier New"/>
                <a:ea typeface="Courier New"/>
                <a:cs typeface="Courier New"/>
                <a:sym typeface="Courier New"/>
              </a:rPr>
              <a:t>(</a:t>
            </a:r>
            <a:r>
              <a:rPr lang="es-419" sz="1200">
                <a:solidFill>
                  <a:srgbClr val="6897BB"/>
                </a:solidFill>
                <a:highlight>
                  <a:srgbClr val="2B2B2B"/>
                </a:highlight>
                <a:latin typeface="Courier New"/>
                <a:ea typeface="Courier New"/>
                <a:cs typeface="Courier New"/>
                <a:sym typeface="Courier New"/>
              </a:rPr>
              <a:t>1000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catch </a:t>
            </a:r>
            <a:r>
              <a:rPr lang="es-419" sz="1200">
                <a:solidFill>
                  <a:srgbClr val="A9B7C6"/>
                </a:solidFill>
                <a:highlight>
                  <a:srgbClr val="2B2B2B"/>
                </a:highlight>
                <a:latin typeface="Courier New"/>
                <a:ea typeface="Courier New"/>
                <a:cs typeface="Courier New"/>
                <a:sym typeface="Courier New"/>
              </a:rPr>
              <a:t>(InterruptedException 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e.printStackTrace()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return </a:t>
            </a:r>
            <a:r>
              <a:rPr lang="es-419" sz="1200">
                <a:solidFill>
                  <a:srgbClr val="A9B7C6"/>
                </a:solidFill>
                <a:highlight>
                  <a:srgbClr val="2B2B2B"/>
                </a:highlight>
                <a:latin typeface="Courier New"/>
                <a:ea typeface="Courier New"/>
                <a:cs typeface="Courier New"/>
                <a:sym typeface="Courier New"/>
              </a:rPr>
              <a:t>Result.</a:t>
            </a:r>
            <a:r>
              <a:rPr i="1" lang="es-419" sz="1200">
                <a:solidFill>
                  <a:srgbClr val="A9B7C6"/>
                </a:solidFill>
                <a:highlight>
                  <a:srgbClr val="2B2B2B"/>
                </a:highlight>
                <a:latin typeface="Courier New"/>
                <a:ea typeface="Courier New"/>
                <a:cs typeface="Courier New"/>
                <a:sym typeface="Courier New"/>
              </a:rPr>
              <a:t>failure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return </a:t>
            </a:r>
            <a:r>
              <a:rPr lang="es-419" sz="1200">
                <a:solidFill>
                  <a:srgbClr val="A9B7C6"/>
                </a:solidFill>
                <a:highlight>
                  <a:srgbClr val="2B2B2B"/>
                </a:highlight>
                <a:latin typeface="Courier New"/>
                <a:ea typeface="Courier New"/>
                <a:cs typeface="Courier New"/>
                <a:sym typeface="Courier New"/>
              </a:rPr>
              <a:t>Result.</a:t>
            </a:r>
            <a:r>
              <a:rPr i="1" lang="es-419" sz="1200">
                <a:solidFill>
                  <a:srgbClr val="A9B7C6"/>
                </a:solidFill>
                <a:highlight>
                  <a:srgbClr val="2B2B2B"/>
                </a:highlight>
                <a:latin typeface="Courier New"/>
                <a:ea typeface="Courier New"/>
                <a:cs typeface="Courier New"/>
                <a:sym typeface="Courier New"/>
              </a:rPr>
              <a:t>success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351" name="Google Shape;351;p49"/>
          <p:cNvSpPr/>
          <p:nvPr/>
        </p:nvSpPr>
        <p:spPr>
          <a:xfrm>
            <a:off x="5625100" y="3380850"/>
            <a:ext cx="1290600" cy="2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Envío de</a:t>
            </a:r>
            <a:r>
              <a:rPr lang="es-419"/>
              <a:t> actualizaciones parciales desde el Worker</a:t>
            </a:r>
            <a:endParaRPr/>
          </a:p>
        </p:txBody>
      </p:sp>
      <p:sp>
        <p:nvSpPr>
          <p:cNvPr id="357" name="Google Shape;357;p5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Con el método </a:t>
            </a:r>
            <a:r>
              <a:rPr b="1" lang="es-419">
                <a:latin typeface="Courier New"/>
                <a:ea typeface="Courier New"/>
                <a:cs typeface="Courier New"/>
                <a:sym typeface="Courier New"/>
              </a:rPr>
              <a:t>setProgressAsync()</a:t>
            </a:r>
            <a:r>
              <a:rPr lang="es-419"/>
              <a:t>, puede enviar actualizaciones parciales mientras el trabajo no finaliza.</a:t>
            </a:r>
            <a:endParaRPr/>
          </a:p>
        </p:txBody>
      </p:sp>
      <p:sp>
        <p:nvSpPr>
          <p:cNvPr id="358" name="Google Shape;358;p5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59" name="Google Shape;359;p50"/>
          <p:cNvSpPr txBox="1"/>
          <p:nvPr/>
        </p:nvSpPr>
        <p:spPr>
          <a:xfrm>
            <a:off x="704700" y="2609700"/>
            <a:ext cx="7734600" cy="42483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@NonNull</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BBB529"/>
                </a:solidFill>
                <a:highlight>
                  <a:srgbClr val="2B2B2B"/>
                </a:highlight>
                <a:latin typeface="Courier New"/>
                <a:ea typeface="Courier New"/>
                <a:cs typeface="Courier New"/>
                <a:sym typeface="Courier New"/>
              </a:rPr>
              <a:t>@Override</a:t>
            </a:r>
            <a:endParaRPr sz="1200">
              <a:solidFill>
                <a:srgbClr val="BBB52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public </a:t>
            </a:r>
            <a:r>
              <a:rPr lang="es-419" sz="1200">
                <a:solidFill>
                  <a:srgbClr val="A9B7C6"/>
                </a:solidFill>
                <a:highlight>
                  <a:srgbClr val="2B2B2B"/>
                </a:highlight>
                <a:latin typeface="Courier New"/>
                <a:ea typeface="Courier New"/>
                <a:cs typeface="Courier New"/>
                <a:sym typeface="Courier New"/>
              </a:rPr>
              <a:t>Result </a:t>
            </a:r>
            <a:r>
              <a:rPr lang="es-419" sz="1200">
                <a:solidFill>
                  <a:srgbClr val="FFC66D"/>
                </a:solidFill>
                <a:highlight>
                  <a:srgbClr val="2B2B2B"/>
                </a:highlight>
                <a:latin typeface="Courier New"/>
                <a:ea typeface="Courier New"/>
                <a:cs typeface="Courier New"/>
                <a:sym typeface="Courier New"/>
              </a:rPr>
              <a:t>doWork</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int </a:t>
            </a:r>
            <a:r>
              <a:rPr lang="es-419" sz="1200">
                <a:solidFill>
                  <a:srgbClr val="A9B7C6"/>
                </a:solidFill>
                <a:highlight>
                  <a:srgbClr val="2B2B2B"/>
                </a:highlight>
                <a:latin typeface="Courier New"/>
                <a:ea typeface="Courier New"/>
                <a:cs typeface="Courier New"/>
                <a:sym typeface="Courier New"/>
              </a:rPr>
              <a:t>contador = getInputData().getInt(</a:t>
            </a:r>
            <a:r>
              <a:rPr lang="es-419" sz="1200">
                <a:solidFill>
                  <a:srgbClr val="6A8759"/>
                </a:solidFill>
                <a:highlight>
                  <a:srgbClr val="2B2B2B"/>
                </a:highlight>
                <a:latin typeface="Courier New"/>
                <a:ea typeface="Courier New"/>
                <a:cs typeface="Courier New"/>
                <a:sym typeface="Courier New"/>
              </a:rPr>
              <a:t>"numero"</a:t>
            </a:r>
            <a:r>
              <a:rPr lang="es-419" sz="1200">
                <a:solidFill>
                  <a:srgbClr val="CC7832"/>
                </a:solidFill>
                <a:highlight>
                  <a:srgbClr val="2B2B2B"/>
                </a:highlight>
                <a:latin typeface="Courier New"/>
                <a:ea typeface="Courier New"/>
                <a:cs typeface="Courier New"/>
                <a:sym typeface="Courier New"/>
              </a:rPr>
              <a:t>,</a:t>
            </a:r>
            <a:r>
              <a:rPr lang="es-419" sz="1200">
                <a:solidFill>
                  <a:srgbClr val="6897BB"/>
                </a:solidFill>
                <a:highlight>
                  <a:srgbClr val="2B2B2B"/>
                </a:highlight>
                <a:latin typeface="Courier New"/>
                <a:ea typeface="Courier New"/>
                <a:cs typeface="Courier New"/>
                <a:sym typeface="Courier New"/>
              </a:rPr>
              <a:t>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contadorFinal = contador + </a:t>
            </a:r>
            <a:r>
              <a:rPr lang="es-419" sz="1200">
                <a:solidFill>
                  <a:srgbClr val="6897BB"/>
                </a:solidFill>
                <a:highlight>
                  <a:srgbClr val="2B2B2B"/>
                </a:highlight>
                <a:latin typeface="Courier New"/>
                <a:ea typeface="Courier New"/>
                <a:cs typeface="Courier New"/>
                <a:sym typeface="Courier New"/>
              </a:rPr>
              <a:t>10</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while </a:t>
            </a:r>
            <a:r>
              <a:rPr lang="es-419" sz="1200">
                <a:solidFill>
                  <a:srgbClr val="A9B7C6"/>
                </a:solidFill>
                <a:highlight>
                  <a:srgbClr val="2B2B2B"/>
                </a:highlight>
                <a:latin typeface="Courier New"/>
                <a:ea typeface="Courier New"/>
                <a:cs typeface="Courier New"/>
                <a:sym typeface="Courier New"/>
              </a:rPr>
              <a:t>(contador &lt;= contadorFinal)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"contador: " </a:t>
            </a:r>
            <a:r>
              <a:rPr lang="es-419" sz="1200">
                <a:solidFill>
                  <a:srgbClr val="A9B7C6"/>
                </a:solidFill>
                <a:highlight>
                  <a:srgbClr val="2B2B2B"/>
                </a:highlight>
                <a:latin typeface="Courier New"/>
                <a:ea typeface="Courier New"/>
                <a:cs typeface="Courier New"/>
                <a:sym typeface="Courier New"/>
              </a:rPr>
              <a:t>+ 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setProgressAsync(</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Data.Builder().putInt(</a:t>
            </a:r>
            <a:r>
              <a:rPr lang="es-419" sz="1200">
                <a:solidFill>
                  <a:srgbClr val="6A8759"/>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r>
              <a:rPr lang="es-419" sz="1200">
                <a:solidFill>
                  <a:srgbClr val="A9B7C6"/>
                </a:solidFill>
                <a:highlight>
                  <a:srgbClr val="2B2B2B"/>
                </a:highlight>
                <a:latin typeface="Courier New"/>
                <a:ea typeface="Courier New"/>
                <a:cs typeface="Courier New"/>
                <a:sym typeface="Courier New"/>
              </a:rPr>
              <a:t>contador).build())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try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Thread.</a:t>
            </a:r>
            <a:r>
              <a:rPr i="1" lang="es-419" sz="1200">
                <a:solidFill>
                  <a:srgbClr val="A9B7C6"/>
                </a:solidFill>
                <a:highlight>
                  <a:srgbClr val="2B2B2B"/>
                </a:highlight>
                <a:latin typeface="Courier New"/>
                <a:ea typeface="Courier New"/>
                <a:cs typeface="Courier New"/>
                <a:sym typeface="Courier New"/>
              </a:rPr>
              <a:t>sleep</a:t>
            </a:r>
            <a:r>
              <a:rPr lang="es-419" sz="1200">
                <a:solidFill>
                  <a:srgbClr val="A9B7C6"/>
                </a:solidFill>
                <a:highlight>
                  <a:srgbClr val="2B2B2B"/>
                </a:highlight>
                <a:latin typeface="Courier New"/>
                <a:ea typeface="Courier New"/>
                <a:cs typeface="Courier New"/>
                <a:sym typeface="Courier New"/>
              </a:rPr>
              <a:t>(</a:t>
            </a:r>
            <a:r>
              <a:rPr lang="es-419" sz="1200">
                <a:solidFill>
                  <a:srgbClr val="6897BB"/>
                </a:solidFill>
                <a:highlight>
                  <a:srgbClr val="2B2B2B"/>
                </a:highlight>
                <a:latin typeface="Courier New"/>
                <a:ea typeface="Courier New"/>
                <a:cs typeface="Courier New"/>
                <a:sym typeface="Courier New"/>
              </a:rPr>
              <a:t>1000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catch </a:t>
            </a:r>
            <a:r>
              <a:rPr lang="es-419" sz="1200">
                <a:solidFill>
                  <a:srgbClr val="A9B7C6"/>
                </a:solidFill>
                <a:highlight>
                  <a:srgbClr val="2B2B2B"/>
                </a:highlight>
                <a:latin typeface="Courier New"/>
                <a:ea typeface="Courier New"/>
                <a:cs typeface="Courier New"/>
                <a:sym typeface="Courier New"/>
              </a:rPr>
              <a:t>(InterruptedException e)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e.printStackTrace()</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return </a:t>
            </a:r>
            <a:r>
              <a:rPr lang="es-419" sz="1200">
                <a:solidFill>
                  <a:srgbClr val="A9B7C6"/>
                </a:solidFill>
                <a:highlight>
                  <a:srgbClr val="2B2B2B"/>
                </a:highlight>
                <a:latin typeface="Courier New"/>
                <a:ea typeface="Courier New"/>
                <a:cs typeface="Courier New"/>
                <a:sym typeface="Courier New"/>
              </a:rPr>
              <a:t>Result.</a:t>
            </a:r>
            <a:r>
              <a:rPr i="1" lang="es-419" sz="1200">
                <a:solidFill>
                  <a:srgbClr val="A9B7C6"/>
                </a:solidFill>
                <a:highlight>
                  <a:srgbClr val="2B2B2B"/>
                </a:highlight>
                <a:latin typeface="Courier New"/>
                <a:ea typeface="Courier New"/>
                <a:cs typeface="Courier New"/>
                <a:sym typeface="Courier New"/>
              </a:rPr>
              <a:t>failure</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return </a:t>
            </a:r>
            <a:r>
              <a:rPr lang="es-419" sz="1200">
                <a:solidFill>
                  <a:srgbClr val="A9B7C6"/>
                </a:solidFill>
                <a:highlight>
                  <a:srgbClr val="2B2B2B"/>
                </a:highlight>
                <a:latin typeface="Courier New"/>
                <a:ea typeface="Courier New"/>
                <a:cs typeface="Courier New"/>
                <a:sym typeface="Courier New"/>
              </a:rPr>
              <a:t>Result.</a:t>
            </a:r>
            <a:r>
              <a:rPr i="1" lang="es-419" sz="1200">
                <a:solidFill>
                  <a:srgbClr val="A9B7C6"/>
                </a:solidFill>
                <a:highlight>
                  <a:srgbClr val="2B2B2B"/>
                </a:highlight>
                <a:latin typeface="Courier New"/>
                <a:ea typeface="Courier New"/>
                <a:cs typeface="Courier New"/>
                <a:sym typeface="Courier New"/>
              </a:rPr>
              <a:t>success</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p:txBody>
      </p:sp>
      <p:sp>
        <p:nvSpPr>
          <p:cNvPr id="360" name="Google Shape;360;p50"/>
          <p:cNvSpPr/>
          <p:nvPr/>
        </p:nvSpPr>
        <p:spPr>
          <a:xfrm rot="-1799857">
            <a:off x="6199307" y="3785432"/>
            <a:ext cx="1290693" cy="279155"/>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Recepción de actualizaciones en el Activity</a:t>
            </a:r>
            <a:endParaRPr/>
          </a:p>
        </p:txBody>
      </p:sp>
      <p:sp>
        <p:nvSpPr>
          <p:cNvPr id="366" name="Google Shape;366;p51"/>
          <p:cNvSpPr txBox="1"/>
          <p:nvPr>
            <p:ph idx="1" type="body"/>
          </p:nvPr>
        </p:nvSpPr>
        <p:spPr>
          <a:xfrm>
            <a:off x="311700" y="1536624"/>
            <a:ext cx="8520600" cy="49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Siguiendo el patrón observer, obtenemos una instancia del WorkManager y nos ponemos a escuchar los cambios que suceden sobre ese Worker.</a:t>
            </a:r>
            <a:endParaRPr/>
          </a:p>
          <a:p>
            <a:pPr indent="0" lvl="0" marL="0" rtl="0" algn="l">
              <a:spcBef>
                <a:spcPts val="1600"/>
              </a:spcBef>
              <a:spcAft>
                <a:spcPts val="0"/>
              </a:spcAft>
              <a:buNone/>
            </a:pPr>
            <a:r>
              <a:rPr lang="es-419"/>
              <a:t>La variable workInfo tiene información del Worker corriendo en background.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Si lo prueba, todo funciona bien excepto al final, que aparece siempre 0.</a:t>
            </a:r>
            <a:endParaRPr/>
          </a:p>
        </p:txBody>
      </p:sp>
      <p:sp>
        <p:nvSpPr>
          <p:cNvPr id="367" name="Google Shape;367;p5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68" name="Google Shape;368;p51"/>
          <p:cNvSpPr txBox="1"/>
          <p:nvPr/>
        </p:nvSpPr>
        <p:spPr>
          <a:xfrm>
            <a:off x="1311600" y="3034075"/>
            <a:ext cx="6520800" cy="2401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WorkManager.</a:t>
            </a:r>
            <a:r>
              <a:rPr i="1" lang="es-419" sz="1200">
                <a:solidFill>
                  <a:srgbClr val="A9B7C6"/>
                </a:solidFill>
                <a:highlight>
                  <a:srgbClr val="2B2B2B"/>
                </a:highlight>
                <a:latin typeface="Courier New"/>
                <a:ea typeface="Courier New"/>
                <a:cs typeface="Courier New"/>
                <a:sym typeface="Courier New"/>
              </a:rPr>
              <a:t>getInstance</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.getRoot().getContext())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.getWorkInfoByIdLiveData(uuid)</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.observe(MainActivity.</a:t>
            </a:r>
            <a:r>
              <a:rPr lang="es-419" sz="1200">
                <a:solidFill>
                  <a:srgbClr val="CC7832"/>
                </a:solidFill>
                <a:highlight>
                  <a:srgbClr val="2B2B2B"/>
                </a:highlight>
                <a:latin typeface="Courier New"/>
                <a:ea typeface="Courier New"/>
                <a:cs typeface="Courier New"/>
                <a:sym typeface="Courier New"/>
              </a:rPr>
              <a:t>this, </a:t>
            </a:r>
            <a:r>
              <a:rPr lang="es-419" sz="1200">
                <a:solidFill>
                  <a:srgbClr val="A9B7C6"/>
                </a:solidFill>
                <a:highlight>
                  <a:srgbClr val="2B2B2B"/>
                </a:highlight>
                <a:latin typeface="Courier New"/>
                <a:ea typeface="Courier New"/>
                <a:cs typeface="Courier New"/>
                <a:sym typeface="Courier New"/>
              </a:rPr>
              <a:t>workInfo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a:t>
            </a:r>
            <a:r>
              <a:rPr lang="es-419" sz="1200">
                <a:solidFill>
                  <a:srgbClr val="A9B7C6"/>
                </a:solidFill>
                <a:highlight>
                  <a:srgbClr val="2B2B2B"/>
                </a:highlight>
                <a:latin typeface="Courier New"/>
                <a:ea typeface="Courier New"/>
                <a:cs typeface="Courier New"/>
                <a:sym typeface="Courier New"/>
              </a:rPr>
              <a:t>(workInfo != </a:t>
            </a:r>
            <a:r>
              <a:rPr lang="es-419" sz="1200">
                <a:solidFill>
                  <a:srgbClr val="CC7832"/>
                </a:solidFill>
                <a:highlight>
                  <a:srgbClr val="2B2B2B"/>
                </a:highlight>
                <a:latin typeface="Courier New"/>
                <a:ea typeface="Courier New"/>
                <a:cs typeface="Courier New"/>
                <a:sym typeface="Courier New"/>
              </a:rPr>
              <a:t>null</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Data progress = workInfo.getProgress()</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contador = progress.getInt(</a:t>
            </a:r>
            <a:r>
              <a:rPr lang="es-419" sz="1200">
                <a:solidFill>
                  <a:srgbClr val="6A8759"/>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 </a:t>
            </a:r>
            <a:r>
              <a:rPr lang="es-419" sz="1200">
                <a:solidFill>
                  <a:srgbClr val="6897BB"/>
                </a:solidFill>
                <a:highlight>
                  <a:srgbClr val="2B2B2B"/>
                </a:highlight>
                <a:latin typeface="Courier New"/>
                <a:ea typeface="Courier New"/>
                <a:cs typeface="Courier New"/>
                <a:sym typeface="Courier New"/>
              </a:rPr>
              <a:t>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"progress: " </a:t>
            </a:r>
            <a:r>
              <a:rPr lang="es-419" sz="1200">
                <a:solidFill>
                  <a:srgbClr val="A9B7C6"/>
                </a:solidFill>
                <a:highlight>
                  <a:srgbClr val="2B2B2B"/>
                </a:highlight>
                <a:latin typeface="Courier New"/>
                <a:ea typeface="Courier New"/>
                <a:cs typeface="Courier New"/>
                <a:sym typeface="Courier New"/>
              </a:rPr>
              <a:t>+ 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contadorVal</a:t>
            </a:r>
            <a:r>
              <a:rPr lang="es-419" sz="1200">
                <a:solidFill>
                  <a:srgbClr val="A9B7C6"/>
                </a:solidFill>
                <a:highlight>
                  <a:srgbClr val="2B2B2B"/>
                </a:highlight>
                <a:latin typeface="Courier New"/>
                <a:ea typeface="Courier New"/>
                <a:cs typeface="Courier New"/>
                <a:sym typeface="Courier New"/>
              </a:rPr>
              <a:t>.setText(String.</a:t>
            </a:r>
            <a:r>
              <a:rPr i="1" lang="es-419" sz="1200">
                <a:solidFill>
                  <a:srgbClr val="A9B7C6"/>
                </a:solidFill>
                <a:highlight>
                  <a:srgbClr val="2B2B2B"/>
                </a:highlight>
                <a:latin typeface="Courier New"/>
                <a:ea typeface="Courier New"/>
                <a:cs typeface="Courier New"/>
                <a:sym typeface="Courier New"/>
              </a:rPr>
              <a:t>valueOf</a:t>
            </a:r>
            <a:r>
              <a:rPr lang="es-419" sz="1200">
                <a:solidFill>
                  <a:srgbClr val="A9B7C6"/>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else</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"work info == null "</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El hilo principal debe ser rápido &lt;= 16ms</a:t>
            </a:r>
            <a:endParaRPr/>
          </a:p>
        </p:txBody>
      </p:sp>
      <p:sp>
        <p:nvSpPr>
          <p:cNvPr id="81" name="Google Shape;81;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Android refresca la pantalla cada 16ms (para dibujar 60fps [frames/second]).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5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s-419"/>
              <a:t>Si toma más de 16ms, se considera un frame drop, causando “lag” o una interfaz lenta. Por ejemplo, obtener información de un servidor remoto puede tomar 1 segundo; si esa información la obtiene en el UI thread, son 60 frames que se pierden. Si la aplicación se pierde 300 frames (5 segundos), aparecerá el </a:t>
            </a:r>
            <a:r>
              <a:rPr lang="es-419"/>
              <a:t>diálogo</a:t>
            </a:r>
            <a:r>
              <a:rPr lang="es-419"/>
              <a:t> ANR (Application Not Responding):</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82" name="Google Shape;82;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83" name="Google Shape;83;p16"/>
          <p:cNvPicPr preferRelativeResize="0"/>
          <p:nvPr/>
        </p:nvPicPr>
        <p:blipFill>
          <a:blip r:embed="rId3">
            <a:alphaModFix/>
          </a:blip>
          <a:stretch>
            <a:fillRect/>
          </a:stretch>
        </p:blipFill>
        <p:spPr>
          <a:xfrm>
            <a:off x="2815212" y="2066800"/>
            <a:ext cx="3513574" cy="1423750"/>
          </a:xfrm>
          <a:prstGeom prst="rect">
            <a:avLst/>
          </a:prstGeom>
          <a:noFill/>
          <a:ln>
            <a:noFill/>
          </a:ln>
        </p:spPr>
      </p:pic>
      <p:pic>
        <p:nvPicPr>
          <p:cNvPr id="84" name="Google Shape;84;p16"/>
          <p:cNvPicPr preferRelativeResize="0"/>
          <p:nvPr/>
        </p:nvPicPr>
        <p:blipFill>
          <a:blip r:embed="rId4">
            <a:alphaModFix/>
          </a:blip>
          <a:stretch>
            <a:fillRect/>
          </a:stretch>
        </p:blipFill>
        <p:spPr>
          <a:xfrm>
            <a:off x="5756338" y="5003949"/>
            <a:ext cx="2987626" cy="16044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Validación del estado</a:t>
            </a:r>
            <a:endParaRPr/>
          </a:p>
        </p:txBody>
      </p:sp>
      <p:sp>
        <p:nvSpPr>
          <p:cNvPr id="374" name="Google Shape;374;p5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Si envía actualizaciones parciales, </a:t>
            </a:r>
            <a:r>
              <a:rPr lang="es-419"/>
              <a:t>estas</a:t>
            </a:r>
            <a:r>
              <a:rPr lang="es-419"/>
              <a:t> se realizan mientras el Worker está en estado Running. Cuando termina, este pasa al estado </a:t>
            </a:r>
            <a:r>
              <a:rPr lang="es-419"/>
              <a:t>Succeeded o</a:t>
            </a:r>
            <a:r>
              <a:rPr lang="es-419"/>
              <a:t> failed, en función del </a:t>
            </a:r>
            <a:r>
              <a:rPr lang="es-419"/>
              <a:t>código</a:t>
            </a:r>
            <a:r>
              <a:rPr lang="es-419"/>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419"/>
              <a:t>Cuando el Worker termina, no se envía ningún parámetro, por tal motivo, el valor recibido es 0, pues este solo se envía cuando es una actualización parcial.</a:t>
            </a:r>
            <a:endParaRPr/>
          </a:p>
        </p:txBody>
      </p:sp>
      <p:sp>
        <p:nvSpPr>
          <p:cNvPr id="375" name="Google Shape;375;p5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376" name="Google Shape;376;p52"/>
          <p:cNvPicPr preferRelativeResize="0"/>
          <p:nvPr/>
        </p:nvPicPr>
        <p:blipFill>
          <a:blip r:embed="rId3">
            <a:alphaModFix/>
          </a:blip>
          <a:stretch>
            <a:fillRect/>
          </a:stretch>
        </p:blipFill>
        <p:spPr>
          <a:xfrm>
            <a:off x="1952625" y="2622475"/>
            <a:ext cx="5238750" cy="2171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Envío de data al finalizar el Worker</a:t>
            </a:r>
            <a:endParaRPr/>
          </a:p>
        </p:txBody>
      </p:sp>
      <p:sp>
        <p:nvSpPr>
          <p:cNvPr id="382" name="Google Shape;382;p5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Puede enviar data al finalizar el Worker para realizar alguna validación.</a:t>
            </a:r>
            <a:endParaRPr/>
          </a:p>
        </p:txBody>
      </p:sp>
      <p:sp>
        <p:nvSpPr>
          <p:cNvPr id="383" name="Google Shape;383;p5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84" name="Google Shape;384;p53"/>
          <p:cNvSpPr txBox="1"/>
          <p:nvPr/>
        </p:nvSpPr>
        <p:spPr>
          <a:xfrm>
            <a:off x="2366250" y="2562125"/>
            <a:ext cx="4411500" cy="1108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Data data = </a:t>
            </a:r>
            <a:r>
              <a:rPr lang="es-419" sz="1200">
                <a:solidFill>
                  <a:srgbClr val="CC7832"/>
                </a:solidFill>
                <a:highlight>
                  <a:srgbClr val="2B2B2B"/>
                </a:highlight>
                <a:latin typeface="Courier New"/>
                <a:ea typeface="Courier New"/>
                <a:cs typeface="Courier New"/>
                <a:sym typeface="Courier New"/>
              </a:rPr>
              <a:t>new </a:t>
            </a:r>
            <a:r>
              <a:rPr lang="es-419" sz="1200">
                <a:solidFill>
                  <a:srgbClr val="A9B7C6"/>
                </a:solidFill>
                <a:highlight>
                  <a:srgbClr val="2B2B2B"/>
                </a:highlight>
                <a:latin typeface="Courier New"/>
                <a:ea typeface="Courier New"/>
                <a:cs typeface="Courier New"/>
                <a:sym typeface="Courier New"/>
              </a:rPr>
              <a:t>Data.Builder()</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.putString(</a:t>
            </a:r>
            <a:r>
              <a:rPr lang="es-419" sz="1200">
                <a:solidFill>
                  <a:srgbClr val="6A8759"/>
                </a:solidFill>
                <a:highlight>
                  <a:srgbClr val="2B2B2B"/>
                </a:highlight>
                <a:latin typeface="Courier New"/>
                <a:ea typeface="Courier New"/>
                <a:cs typeface="Courier New"/>
                <a:sym typeface="Courier New"/>
              </a:rPr>
              <a:t>"info"</a:t>
            </a:r>
            <a:r>
              <a:rPr lang="es-419" sz="1200">
                <a:solidFill>
                  <a:srgbClr val="CC7832"/>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"Worker finalizado"</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.build()</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return </a:t>
            </a:r>
            <a:r>
              <a:rPr lang="es-419" sz="1200">
                <a:solidFill>
                  <a:srgbClr val="A9B7C6"/>
                </a:solidFill>
                <a:highlight>
                  <a:srgbClr val="2B2B2B"/>
                </a:highlight>
                <a:latin typeface="Courier New"/>
                <a:ea typeface="Courier New"/>
                <a:cs typeface="Courier New"/>
                <a:sym typeface="Courier New"/>
              </a:rPr>
              <a:t>Result.</a:t>
            </a:r>
            <a:r>
              <a:rPr i="1" lang="es-419" sz="1200">
                <a:solidFill>
                  <a:srgbClr val="A9B7C6"/>
                </a:solidFill>
                <a:highlight>
                  <a:srgbClr val="2B2B2B"/>
                </a:highlight>
                <a:latin typeface="Courier New"/>
                <a:ea typeface="Courier New"/>
                <a:cs typeface="Courier New"/>
                <a:sym typeface="Courier New"/>
              </a:rPr>
              <a:t>success</a:t>
            </a:r>
            <a:r>
              <a:rPr lang="es-419" sz="1200">
                <a:solidFill>
                  <a:srgbClr val="A9B7C6"/>
                </a:solidFill>
                <a:highlight>
                  <a:srgbClr val="2B2B2B"/>
                </a:highlight>
                <a:latin typeface="Courier New"/>
                <a:ea typeface="Courier New"/>
                <a:cs typeface="Courier New"/>
                <a:sym typeface="Courier New"/>
              </a:rPr>
              <a:t>(data)</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Validación de estado y captura de data</a:t>
            </a:r>
            <a:endParaRPr/>
          </a:p>
        </p:txBody>
      </p:sp>
      <p:sp>
        <p:nvSpPr>
          <p:cNvPr id="390" name="Google Shape;390;p5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Con el método </a:t>
            </a:r>
            <a:r>
              <a:rPr b="1" lang="es-419">
                <a:latin typeface="Courier New"/>
                <a:ea typeface="Courier New"/>
                <a:cs typeface="Courier New"/>
                <a:sym typeface="Courier New"/>
              </a:rPr>
              <a:t>workInfo.getState()</a:t>
            </a:r>
            <a:r>
              <a:rPr lang="es-419"/>
              <a:t> valida el estado del Worker y con </a:t>
            </a:r>
            <a:r>
              <a:rPr b="1" lang="es-419">
                <a:latin typeface="Courier New"/>
                <a:ea typeface="Courier New"/>
                <a:cs typeface="Courier New"/>
                <a:sym typeface="Courier New"/>
              </a:rPr>
              <a:t>getOutputData()</a:t>
            </a:r>
            <a:r>
              <a:rPr lang="es-419"/>
              <a:t>, la información enviada cuando el estado es Succeeded.</a:t>
            </a:r>
            <a:endParaRPr/>
          </a:p>
        </p:txBody>
      </p:sp>
      <p:sp>
        <p:nvSpPr>
          <p:cNvPr id="391" name="Google Shape;391;p5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
        <p:nvSpPr>
          <p:cNvPr id="392" name="Google Shape;392;p54"/>
          <p:cNvSpPr txBox="1"/>
          <p:nvPr/>
        </p:nvSpPr>
        <p:spPr>
          <a:xfrm>
            <a:off x="569850" y="2600625"/>
            <a:ext cx="8004300" cy="3509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.observe(MainActivity.</a:t>
            </a:r>
            <a:r>
              <a:rPr lang="es-419" sz="1200">
                <a:solidFill>
                  <a:srgbClr val="CC7832"/>
                </a:solidFill>
                <a:highlight>
                  <a:srgbClr val="2B2B2B"/>
                </a:highlight>
                <a:latin typeface="Courier New"/>
                <a:ea typeface="Courier New"/>
                <a:cs typeface="Courier New"/>
                <a:sym typeface="Courier New"/>
              </a:rPr>
              <a:t>this, </a:t>
            </a:r>
            <a:r>
              <a:rPr lang="es-419" sz="1200">
                <a:solidFill>
                  <a:srgbClr val="A9B7C6"/>
                </a:solidFill>
                <a:highlight>
                  <a:srgbClr val="2B2B2B"/>
                </a:highlight>
                <a:latin typeface="Courier New"/>
                <a:ea typeface="Courier New"/>
                <a:cs typeface="Courier New"/>
                <a:sym typeface="Courier New"/>
              </a:rPr>
              <a:t>workInfo -&gt;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(workInfo != </a:t>
            </a:r>
            <a:r>
              <a:rPr lang="es-419" sz="1200">
                <a:solidFill>
                  <a:srgbClr val="CC7832"/>
                </a:solidFill>
                <a:highlight>
                  <a:srgbClr val="2B2B2B"/>
                </a:highlight>
                <a:latin typeface="Courier New"/>
                <a:ea typeface="Courier New"/>
                <a:cs typeface="Courier New"/>
                <a:sym typeface="Courier New"/>
              </a:rPr>
              <a:t>null</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if </a:t>
            </a:r>
            <a:r>
              <a:rPr lang="es-419" sz="1200">
                <a:solidFill>
                  <a:srgbClr val="A9B7C6"/>
                </a:solidFill>
                <a:highlight>
                  <a:srgbClr val="2B2B2B"/>
                </a:highlight>
                <a:latin typeface="Courier New"/>
                <a:ea typeface="Courier New"/>
                <a:cs typeface="Courier New"/>
                <a:sym typeface="Courier New"/>
              </a:rPr>
              <a:t>(workInfo.getState() == WorkInfo.State.</a:t>
            </a:r>
            <a:r>
              <a:rPr i="1" lang="es-419" sz="1200">
                <a:solidFill>
                  <a:srgbClr val="9876AA"/>
                </a:solidFill>
                <a:highlight>
                  <a:srgbClr val="2B2B2B"/>
                </a:highlight>
                <a:latin typeface="Courier New"/>
                <a:ea typeface="Courier New"/>
                <a:cs typeface="Courier New"/>
                <a:sym typeface="Courier New"/>
              </a:rPr>
              <a:t>RUNNING</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Data progress = workInfo.getProgress()</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int </a:t>
            </a:r>
            <a:r>
              <a:rPr lang="es-419" sz="1200">
                <a:solidFill>
                  <a:srgbClr val="A9B7C6"/>
                </a:solidFill>
                <a:highlight>
                  <a:srgbClr val="2B2B2B"/>
                </a:highlight>
                <a:latin typeface="Courier New"/>
                <a:ea typeface="Courier New"/>
                <a:cs typeface="Courier New"/>
                <a:sym typeface="Courier New"/>
              </a:rPr>
              <a:t>contador = progress.getInt(</a:t>
            </a:r>
            <a:r>
              <a:rPr lang="es-419" sz="1200">
                <a:solidFill>
                  <a:srgbClr val="6A8759"/>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 </a:t>
            </a:r>
            <a:r>
              <a:rPr lang="es-419" sz="1200">
                <a:solidFill>
                  <a:srgbClr val="6897BB"/>
                </a:solidFill>
                <a:highlight>
                  <a:srgbClr val="2B2B2B"/>
                </a:highlight>
                <a:latin typeface="Courier New"/>
                <a:ea typeface="Courier New"/>
                <a:cs typeface="Courier New"/>
                <a:sym typeface="Courier New"/>
              </a:rPr>
              <a:t>0</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"progress: " </a:t>
            </a:r>
            <a:r>
              <a:rPr lang="es-419" sz="1200">
                <a:solidFill>
                  <a:srgbClr val="A9B7C6"/>
                </a:solidFill>
                <a:highlight>
                  <a:srgbClr val="2B2B2B"/>
                </a:highlight>
                <a:latin typeface="Courier New"/>
                <a:ea typeface="Courier New"/>
                <a:cs typeface="Courier New"/>
                <a:sym typeface="Courier New"/>
              </a:rPr>
              <a:t>+ 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9876AA"/>
                </a:solidFill>
                <a:highlight>
                  <a:srgbClr val="2B2B2B"/>
                </a:highlight>
                <a:latin typeface="Courier New"/>
                <a:ea typeface="Courier New"/>
                <a:cs typeface="Courier New"/>
                <a:sym typeface="Courier New"/>
              </a:rPr>
              <a:t>binding</a:t>
            </a:r>
            <a:r>
              <a:rPr lang="es-419" sz="1200">
                <a:solidFill>
                  <a:srgbClr val="A9B7C6"/>
                </a:solidFill>
                <a:highlight>
                  <a:srgbClr val="2B2B2B"/>
                </a:highlight>
                <a:latin typeface="Courier New"/>
                <a:ea typeface="Courier New"/>
                <a:cs typeface="Courier New"/>
                <a:sym typeface="Courier New"/>
              </a:rPr>
              <a:t>.</a:t>
            </a:r>
            <a:r>
              <a:rPr lang="es-419" sz="1200">
                <a:solidFill>
                  <a:srgbClr val="9876AA"/>
                </a:solidFill>
                <a:highlight>
                  <a:srgbClr val="2B2B2B"/>
                </a:highlight>
                <a:latin typeface="Courier New"/>
                <a:ea typeface="Courier New"/>
                <a:cs typeface="Courier New"/>
                <a:sym typeface="Courier New"/>
              </a:rPr>
              <a:t>contadorVal</a:t>
            </a:r>
            <a:r>
              <a:rPr lang="es-419" sz="1200">
                <a:solidFill>
                  <a:srgbClr val="A9B7C6"/>
                </a:solidFill>
                <a:highlight>
                  <a:srgbClr val="2B2B2B"/>
                </a:highlight>
                <a:latin typeface="Courier New"/>
                <a:ea typeface="Courier New"/>
                <a:cs typeface="Courier New"/>
                <a:sym typeface="Courier New"/>
              </a:rPr>
              <a:t>.setText(String.</a:t>
            </a:r>
            <a:r>
              <a:rPr i="1" lang="es-419" sz="1200">
                <a:solidFill>
                  <a:srgbClr val="A9B7C6"/>
                </a:solidFill>
                <a:highlight>
                  <a:srgbClr val="2B2B2B"/>
                </a:highlight>
                <a:latin typeface="Courier New"/>
                <a:ea typeface="Courier New"/>
                <a:cs typeface="Courier New"/>
                <a:sym typeface="Courier New"/>
              </a:rPr>
              <a:t>valueOf</a:t>
            </a:r>
            <a:r>
              <a:rPr lang="es-419" sz="1200">
                <a:solidFill>
                  <a:srgbClr val="A9B7C6"/>
                </a:solidFill>
                <a:highlight>
                  <a:srgbClr val="2B2B2B"/>
                </a:highlight>
                <a:latin typeface="Courier New"/>
                <a:ea typeface="Courier New"/>
                <a:cs typeface="Courier New"/>
                <a:sym typeface="Courier New"/>
              </a:rPr>
              <a:t>(contador))</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 </a:t>
            </a:r>
            <a:r>
              <a:rPr lang="es-419" sz="1200">
                <a:solidFill>
                  <a:srgbClr val="CC7832"/>
                </a:solidFill>
                <a:highlight>
                  <a:srgbClr val="2B2B2B"/>
                </a:highlight>
                <a:latin typeface="Courier New"/>
                <a:ea typeface="Courier New"/>
                <a:cs typeface="Courier New"/>
                <a:sym typeface="Courier New"/>
              </a:rPr>
              <a:t>else if </a:t>
            </a:r>
            <a:r>
              <a:rPr lang="es-419" sz="1200">
                <a:solidFill>
                  <a:srgbClr val="A9B7C6"/>
                </a:solidFill>
                <a:highlight>
                  <a:srgbClr val="2B2B2B"/>
                </a:highlight>
                <a:latin typeface="Courier New"/>
                <a:ea typeface="Courier New"/>
                <a:cs typeface="Courier New"/>
                <a:sym typeface="Courier New"/>
              </a:rPr>
              <a:t>(workInfo.getState() == WorkInfo.State.</a:t>
            </a:r>
            <a:r>
              <a:rPr i="1" lang="es-419" sz="1200">
                <a:solidFill>
                  <a:srgbClr val="9876AA"/>
                </a:solidFill>
                <a:highlight>
                  <a:srgbClr val="2B2B2B"/>
                </a:highlight>
                <a:latin typeface="Courier New"/>
                <a:ea typeface="Courier New"/>
                <a:cs typeface="Courier New"/>
                <a:sym typeface="Courier New"/>
              </a:rPr>
              <a:t>SUCCEEDED</a:t>
            </a:r>
            <a:r>
              <a:rPr lang="es-419" sz="1200">
                <a:solidFill>
                  <a:srgbClr val="A9B7C6"/>
                </a:solidFill>
                <a:highlight>
                  <a:srgbClr val="2B2B2B"/>
                </a:highlight>
                <a:latin typeface="Courier New"/>
                <a:ea typeface="Courier New"/>
                <a:cs typeface="Courier New"/>
                <a:sym typeface="Courier New"/>
              </a:rPr>
              <a:t>) {</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Data outputData = workInfo.getOutputData()</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String texto = outputData.getString(</a:t>
            </a:r>
            <a:r>
              <a:rPr lang="es-419" sz="1200">
                <a:solidFill>
                  <a:srgbClr val="6A8759"/>
                </a:solidFill>
                <a:highlight>
                  <a:srgbClr val="2B2B2B"/>
                </a:highlight>
                <a:latin typeface="Courier New"/>
                <a:ea typeface="Courier New"/>
                <a:cs typeface="Courier New"/>
                <a:sym typeface="Courier New"/>
              </a:rPr>
              <a:t>"info"</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texto)</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 </a:t>
            </a:r>
            <a:r>
              <a:rPr lang="es-419" sz="1200">
                <a:solidFill>
                  <a:srgbClr val="CC7832"/>
                </a:solidFill>
                <a:highlight>
                  <a:srgbClr val="2B2B2B"/>
                </a:highlight>
                <a:latin typeface="Courier New"/>
                <a:ea typeface="Courier New"/>
                <a:cs typeface="Courier New"/>
                <a:sym typeface="Courier New"/>
              </a:rPr>
              <a:t>else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       Log.</a:t>
            </a:r>
            <a:r>
              <a:rPr i="1" lang="es-419" sz="1200">
                <a:solidFill>
                  <a:srgbClr val="A9B7C6"/>
                </a:solidFill>
                <a:highlight>
                  <a:srgbClr val="2B2B2B"/>
                </a:highlight>
                <a:latin typeface="Courier New"/>
                <a:ea typeface="Courier New"/>
                <a:cs typeface="Courier New"/>
                <a:sym typeface="Courier New"/>
              </a:rPr>
              <a:t>d</a:t>
            </a:r>
            <a:r>
              <a:rPr lang="es-419" sz="1200">
                <a:solidFill>
                  <a:srgbClr val="A9B7C6"/>
                </a:solidFill>
                <a:highlight>
                  <a:srgbClr val="2B2B2B"/>
                </a:highlight>
                <a:latin typeface="Courier New"/>
                <a:ea typeface="Courier New"/>
                <a:cs typeface="Courier New"/>
                <a:sym typeface="Courier New"/>
              </a:rPr>
              <a:t>(</a:t>
            </a:r>
            <a:r>
              <a:rPr lang="es-419" sz="1200">
                <a:solidFill>
                  <a:srgbClr val="6A8759"/>
                </a:solidFill>
                <a:highlight>
                  <a:srgbClr val="2B2B2B"/>
                </a:highlight>
                <a:latin typeface="Courier New"/>
                <a:ea typeface="Courier New"/>
                <a:cs typeface="Courier New"/>
                <a:sym typeface="Courier New"/>
              </a:rPr>
              <a:t>"msg-test"</a:t>
            </a:r>
            <a:r>
              <a:rPr lang="es-419" sz="1200">
                <a:solidFill>
                  <a:srgbClr val="CC7832"/>
                </a:solidFill>
                <a:highlight>
                  <a:srgbClr val="2B2B2B"/>
                </a:highlight>
                <a:latin typeface="Courier New"/>
                <a:ea typeface="Courier New"/>
                <a:cs typeface="Courier New"/>
                <a:sym typeface="Courier New"/>
              </a:rPr>
              <a:t>, </a:t>
            </a:r>
            <a:r>
              <a:rPr lang="es-419" sz="1200">
                <a:solidFill>
                  <a:srgbClr val="6A8759"/>
                </a:solidFill>
                <a:highlight>
                  <a:srgbClr val="2B2B2B"/>
                </a:highlight>
                <a:latin typeface="Courier New"/>
                <a:ea typeface="Courier New"/>
                <a:cs typeface="Courier New"/>
                <a:sym typeface="Courier New"/>
              </a:rPr>
              <a:t>"work info == null "</a:t>
            </a: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CC7832"/>
                </a:solidFill>
                <a:highlight>
                  <a:srgbClr val="2B2B2B"/>
                </a:highlight>
                <a:latin typeface="Courier New"/>
                <a:ea typeface="Courier New"/>
                <a:cs typeface="Courier New"/>
                <a:sym typeface="Courier New"/>
              </a:rPr>
              <a:t>   </a:t>
            </a:r>
            <a:r>
              <a:rPr lang="es-419" sz="1200">
                <a:solidFill>
                  <a:srgbClr val="A9B7C6"/>
                </a:solidFill>
                <a:highlight>
                  <a:srgbClr val="2B2B2B"/>
                </a:highlight>
                <a:latin typeface="Courier New"/>
                <a:ea typeface="Courier New"/>
                <a:cs typeface="Courier New"/>
                <a:sym typeface="Courier New"/>
              </a:rPr>
              <a:t>}</a:t>
            </a:r>
            <a:endParaRPr sz="12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s-419" sz="1200">
                <a:solidFill>
                  <a:srgbClr val="A9B7C6"/>
                </a:solidFill>
                <a:highlight>
                  <a:srgbClr val="2B2B2B"/>
                </a:highlight>
                <a:latin typeface="Courier New"/>
                <a:ea typeface="Courier New"/>
                <a:cs typeface="Courier New"/>
                <a:sym typeface="Courier New"/>
              </a:rPr>
              <a:t>})</a:t>
            </a:r>
            <a:r>
              <a:rPr lang="es-419" sz="1200">
                <a:solidFill>
                  <a:srgbClr val="CC7832"/>
                </a:solidFill>
                <a:highlight>
                  <a:srgbClr val="2B2B2B"/>
                </a:highlight>
                <a:latin typeface="Courier New"/>
                <a:ea typeface="Courier New"/>
                <a:cs typeface="Courier New"/>
                <a:sym typeface="Courier New"/>
              </a:rPr>
              <a:t>;</a:t>
            </a:r>
            <a:endParaRPr sz="12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¿Preguntas?</a:t>
            </a:r>
            <a:endParaRPr/>
          </a:p>
        </p:txBody>
      </p:sp>
      <p:sp>
        <p:nvSpPr>
          <p:cNvPr id="398" name="Google Shape;398;p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Muchas gracias</a:t>
            </a:r>
            <a:endParaRPr/>
          </a:p>
        </p:txBody>
      </p:sp>
      <p:sp>
        <p:nvSpPr>
          <p:cNvPr id="404" name="Google Shape;404;p5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Procesos que toman mucho tiempo</a:t>
            </a:r>
            <a:endParaRPr/>
          </a:p>
        </p:txBody>
      </p:sp>
      <p:sp>
        <p:nvSpPr>
          <p:cNvPr id="90" name="Google Shape;90;p17"/>
          <p:cNvSpPr txBox="1"/>
          <p:nvPr>
            <p:ph idx="1" type="body"/>
          </p:nvPr>
        </p:nvSpPr>
        <p:spPr>
          <a:xfrm>
            <a:off x="4237225" y="1536625"/>
            <a:ext cx="4594800" cy="455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Operaciones de red (GET, POST, etc).</a:t>
            </a:r>
            <a:endParaRPr/>
          </a:p>
          <a:p>
            <a:pPr indent="-342900" lvl="0" marL="457200" rtl="0" algn="l">
              <a:spcBef>
                <a:spcPts val="1000"/>
              </a:spcBef>
              <a:spcAft>
                <a:spcPts val="0"/>
              </a:spcAft>
              <a:buSzPts val="1800"/>
              <a:buChar char="●"/>
            </a:pPr>
            <a:r>
              <a:rPr lang="es-419"/>
              <a:t>Cálculos</a:t>
            </a:r>
            <a:r>
              <a:rPr lang="es-419"/>
              <a:t> matemáticos muy complejos.</a:t>
            </a:r>
            <a:endParaRPr/>
          </a:p>
          <a:p>
            <a:pPr indent="-342900" lvl="0" marL="457200" rtl="0" algn="l">
              <a:spcBef>
                <a:spcPts val="1000"/>
              </a:spcBef>
              <a:spcAft>
                <a:spcPts val="0"/>
              </a:spcAft>
              <a:buSzPts val="1800"/>
              <a:buChar char="●"/>
            </a:pPr>
            <a:r>
              <a:rPr lang="es-419"/>
              <a:t>Descargar o subir archivos</a:t>
            </a:r>
            <a:endParaRPr/>
          </a:p>
          <a:p>
            <a:pPr indent="-342900" lvl="0" marL="457200" rtl="0" algn="l">
              <a:spcBef>
                <a:spcPts val="1000"/>
              </a:spcBef>
              <a:spcAft>
                <a:spcPts val="1000"/>
              </a:spcAft>
              <a:buSzPts val="1800"/>
              <a:buChar char="●"/>
            </a:pPr>
            <a:r>
              <a:rPr lang="es-419"/>
              <a:t>Procesamiento de imágenes</a:t>
            </a:r>
            <a:endParaRPr/>
          </a:p>
        </p:txBody>
      </p:sp>
      <p:sp>
        <p:nvSpPr>
          <p:cNvPr id="91" name="Google Shape;91;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pic>
        <p:nvPicPr>
          <p:cNvPr id="92" name="Google Shape;92;p17"/>
          <p:cNvPicPr preferRelativeResize="0"/>
          <p:nvPr/>
        </p:nvPicPr>
        <p:blipFill>
          <a:blip r:embed="rId3">
            <a:alphaModFix/>
          </a:blip>
          <a:stretch>
            <a:fillRect/>
          </a:stretch>
        </p:blipFill>
        <p:spPr>
          <a:xfrm>
            <a:off x="1288076" y="1625275"/>
            <a:ext cx="2140401" cy="213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Hilos en background</a:t>
            </a:r>
            <a:endParaRPr/>
          </a:p>
        </p:txBody>
      </p:sp>
      <p:sp>
        <p:nvSpPr>
          <p:cNvPr id="98" name="Google Shape;98;p18"/>
          <p:cNvSpPr txBox="1"/>
          <p:nvPr>
            <p:ph idx="1" type="body"/>
          </p:nvPr>
        </p:nvSpPr>
        <p:spPr>
          <a:xfrm>
            <a:off x="311700" y="1536625"/>
            <a:ext cx="8832300" cy="24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Las operaciones que </a:t>
            </a:r>
            <a:r>
              <a:rPr lang="es-419"/>
              <a:t>consumen</a:t>
            </a:r>
            <a:r>
              <a:rPr lang="es-419"/>
              <a:t> mucho tiempo o recursos, deben correr fuera del hilo UI. A estos hilos se les llaman: </a:t>
            </a:r>
            <a:r>
              <a:rPr b="1" lang="es-419">
                <a:latin typeface="Source Code Pro"/>
                <a:ea typeface="Source Code Pro"/>
                <a:cs typeface="Source Code Pro"/>
                <a:sym typeface="Source Code Pro"/>
              </a:rPr>
              <a:t>background thread</a:t>
            </a:r>
            <a:r>
              <a:rPr lang="es-419"/>
              <a:t>. Existen varias formas:</a:t>
            </a:r>
            <a:endParaRPr/>
          </a:p>
          <a:p>
            <a:pPr indent="-342900" lvl="0" marL="457200" rtl="0" algn="l">
              <a:spcBef>
                <a:spcPts val="0"/>
              </a:spcBef>
              <a:spcAft>
                <a:spcPts val="0"/>
              </a:spcAft>
              <a:buSzPts val="1800"/>
              <a:buChar char="●"/>
            </a:pPr>
            <a:r>
              <a:rPr lang="es-419"/>
              <a:t>Trabajo asíncrono:</a:t>
            </a:r>
            <a:endParaRPr/>
          </a:p>
          <a:p>
            <a:pPr indent="-317500" lvl="1" marL="914400" rtl="0" algn="l">
              <a:spcBef>
                <a:spcPts val="0"/>
              </a:spcBef>
              <a:spcAft>
                <a:spcPts val="0"/>
              </a:spcAft>
              <a:buSzPts val="1400"/>
              <a:buChar char="○"/>
            </a:pPr>
            <a:r>
              <a:rPr lang="es-419"/>
              <a:t>AsyncTask (Obsoleto desde Android 30)</a:t>
            </a:r>
            <a:endParaRPr/>
          </a:p>
          <a:p>
            <a:pPr indent="-317500" lvl="1" marL="914400" marR="0" rtl="0" algn="l">
              <a:lnSpc>
                <a:spcPct val="115000"/>
              </a:lnSpc>
              <a:spcBef>
                <a:spcPts val="0"/>
              </a:spcBef>
              <a:spcAft>
                <a:spcPts val="0"/>
              </a:spcAft>
              <a:buSzPts val="1400"/>
              <a:buChar char="○"/>
            </a:pPr>
            <a:r>
              <a:rPr lang="es-419"/>
              <a:t>Loader Framework (Obsoleto</a:t>
            </a:r>
            <a:r>
              <a:rPr lang="es-419"/>
              <a:t> desde Android 28</a:t>
            </a:r>
            <a:r>
              <a:rPr lang="es-419"/>
              <a:t>)</a:t>
            </a:r>
            <a:endParaRPr/>
          </a:p>
          <a:p>
            <a:pPr indent="-317500" lvl="1" marL="914400" marR="0" rtl="0" algn="l">
              <a:lnSpc>
                <a:spcPct val="115000"/>
              </a:lnSpc>
              <a:spcBef>
                <a:spcPts val="0"/>
              </a:spcBef>
              <a:spcAft>
                <a:spcPts val="0"/>
              </a:spcAft>
              <a:buSzPts val="1400"/>
              <a:buChar char="○"/>
            </a:pPr>
            <a:r>
              <a:rPr b="1" lang="es-419"/>
              <a:t>ViewModel + Java concurrency</a:t>
            </a:r>
            <a:endParaRPr b="1"/>
          </a:p>
          <a:p>
            <a:pPr indent="-342900" lvl="0" marL="457200" marR="0" rtl="0" algn="l">
              <a:lnSpc>
                <a:spcPct val="115000"/>
              </a:lnSpc>
              <a:spcBef>
                <a:spcPts val="0"/>
              </a:spcBef>
              <a:spcAft>
                <a:spcPts val="0"/>
              </a:spcAft>
              <a:buSzPts val="1800"/>
              <a:buChar char="●"/>
            </a:pPr>
            <a:r>
              <a:rPr lang="es-419"/>
              <a:t>Trabajo persistente:</a:t>
            </a:r>
            <a:endParaRPr/>
          </a:p>
          <a:p>
            <a:pPr indent="-317500" lvl="1" marL="914400" marR="0" rtl="0" algn="l">
              <a:lnSpc>
                <a:spcPct val="115000"/>
              </a:lnSpc>
              <a:spcBef>
                <a:spcPts val="0"/>
              </a:spcBef>
              <a:spcAft>
                <a:spcPts val="0"/>
              </a:spcAft>
              <a:buSzPts val="1400"/>
              <a:buChar char="○"/>
            </a:pPr>
            <a:r>
              <a:rPr b="1" lang="es-419"/>
              <a:t>Workers</a:t>
            </a:r>
            <a:endParaRPr b="1"/>
          </a:p>
        </p:txBody>
      </p:sp>
      <p:sp>
        <p:nvSpPr>
          <p:cNvPr id="99" name="Google Shape;99;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grpSp>
        <p:nvGrpSpPr>
          <p:cNvPr id="100" name="Google Shape;100;p18"/>
          <p:cNvGrpSpPr/>
          <p:nvPr/>
        </p:nvGrpSpPr>
        <p:grpSpPr>
          <a:xfrm>
            <a:off x="1731738" y="3978700"/>
            <a:ext cx="5992200" cy="2717929"/>
            <a:chOff x="3028938" y="3891075"/>
            <a:chExt cx="5992200" cy="2717929"/>
          </a:xfrm>
        </p:grpSpPr>
        <p:sp>
          <p:nvSpPr>
            <p:cNvPr id="101" name="Google Shape;101;p18"/>
            <p:cNvSpPr/>
            <p:nvPr/>
          </p:nvSpPr>
          <p:spPr>
            <a:xfrm>
              <a:off x="3028938" y="3891075"/>
              <a:ext cx="5992200" cy="741300"/>
            </a:xfrm>
            <a:prstGeom prst="rect">
              <a:avLst/>
            </a:prstGeom>
            <a:solidFill>
              <a:srgbClr val="00838F"/>
            </a:solid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s-419" sz="2400">
                  <a:solidFill>
                    <a:srgbClr val="FFFFFF"/>
                  </a:solidFill>
                  <a:latin typeface="Roboto"/>
                  <a:ea typeface="Roboto"/>
                  <a:cs typeface="Roboto"/>
                  <a:sym typeface="Roboto"/>
                </a:rPr>
                <a:t>Main Thread (UI Thread)</a:t>
              </a:r>
              <a:endParaRPr sz="2400">
                <a:solidFill>
                  <a:srgbClr val="FFFFFF"/>
                </a:solidFill>
                <a:latin typeface="Roboto"/>
                <a:ea typeface="Roboto"/>
                <a:cs typeface="Roboto"/>
                <a:sym typeface="Roboto"/>
              </a:endParaRPr>
            </a:p>
          </p:txBody>
        </p:sp>
        <p:sp>
          <p:nvSpPr>
            <p:cNvPr id="102" name="Google Shape;102;p18"/>
            <p:cNvSpPr/>
            <p:nvPr/>
          </p:nvSpPr>
          <p:spPr>
            <a:xfrm>
              <a:off x="3123978" y="6135304"/>
              <a:ext cx="5067900" cy="473700"/>
            </a:xfrm>
            <a:prstGeom prst="rect">
              <a:avLst/>
            </a:prstGeom>
            <a:solidFill>
              <a:srgbClr val="90A4AE"/>
            </a:solid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s-419" sz="2400">
                  <a:solidFill>
                    <a:srgbClr val="FFFFFF"/>
                  </a:solidFill>
                  <a:latin typeface="Roboto Condensed"/>
                  <a:ea typeface="Roboto Condensed"/>
                  <a:cs typeface="Roboto Condensed"/>
                  <a:sym typeface="Roboto Condensed"/>
                </a:rPr>
                <a:t>Worker Thread</a:t>
              </a:r>
              <a:endParaRPr sz="2400">
                <a:solidFill>
                  <a:srgbClr val="FFFFFF"/>
                </a:solidFill>
                <a:latin typeface="Roboto Condensed"/>
                <a:ea typeface="Roboto Condensed"/>
                <a:cs typeface="Roboto Condensed"/>
                <a:sym typeface="Roboto Condensed"/>
              </a:endParaRPr>
            </a:p>
          </p:txBody>
        </p:sp>
        <p:cxnSp>
          <p:nvCxnSpPr>
            <p:cNvPr id="103" name="Google Shape;103;p18"/>
            <p:cNvCxnSpPr>
              <a:endCxn id="104" idx="1"/>
            </p:cNvCxnSpPr>
            <p:nvPr/>
          </p:nvCxnSpPr>
          <p:spPr>
            <a:xfrm flipH="1" rot="-5400000">
              <a:off x="3978662" y="5133340"/>
              <a:ext cx="1908600" cy="550200"/>
            </a:xfrm>
            <a:prstGeom prst="curvedConnector2">
              <a:avLst/>
            </a:prstGeom>
            <a:noFill/>
            <a:ln cap="flat" cmpd="sng" w="76200">
              <a:solidFill>
                <a:srgbClr val="455A64"/>
              </a:solidFill>
              <a:prstDash val="solid"/>
              <a:round/>
              <a:headEnd len="med" w="med" type="none"/>
              <a:tailEnd len="med" w="med" type="triangle"/>
            </a:ln>
          </p:spPr>
        </p:cxnSp>
        <p:sp>
          <p:nvSpPr>
            <p:cNvPr id="104" name="Google Shape;104;p18"/>
            <p:cNvSpPr/>
            <p:nvPr/>
          </p:nvSpPr>
          <p:spPr>
            <a:xfrm>
              <a:off x="5208062" y="6230140"/>
              <a:ext cx="1533900" cy="265200"/>
            </a:xfrm>
            <a:prstGeom prst="rect">
              <a:avLst/>
            </a:prstGeom>
            <a:solidFill>
              <a:srgbClr val="68B53C"/>
            </a:solidFill>
            <a:ln>
              <a:noFill/>
            </a:ln>
          </p:spPr>
          <p:txBody>
            <a:bodyPr anchorCtr="0" anchor="ctr" bIns="34275" lIns="34275" spcFirstLastPara="1" rIns="34275" wrap="square" tIns="34275">
              <a:noAutofit/>
            </a:bodyPr>
            <a:lstStyle/>
            <a:p>
              <a:pPr indent="0" lvl="0" marL="0" rtl="0" algn="ctr">
                <a:spcBef>
                  <a:spcPts val="0"/>
                </a:spcBef>
                <a:spcAft>
                  <a:spcPts val="0"/>
                </a:spcAft>
                <a:buNone/>
              </a:pPr>
              <a:r>
                <a:rPr lang="es-419" sz="1800">
                  <a:solidFill>
                    <a:srgbClr val="FFFFFF"/>
                  </a:solidFill>
                  <a:latin typeface="Roboto Condensed"/>
                  <a:ea typeface="Roboto Condensed"/>
                  <a:cs typeface="Roboto Condensed"/>
                  <a:sym typeface="Roboto Condensed"/>
                </a:rPr>
                <a:t>Do some work</a:t>
              </a:r>
              <a:endParaRPr sz="1800">
                <a:solidFill>
                  <a:srgbClr val="FFFFFF"/>
                </a:solidFill>
                <a:latin typeface="Roboto Condensed"/>
                <a:ea typeface="Roboto Condensed"/>
                <a:cs typeface="Roboto Condensed"/>
                <a:sym typeface="Roboto Condensed"/>
              </a:endParaRPr>
            </a:p>
          </p:txBody>
        </p:sp>
        <p:cxnSp>
          <p:nvCxnSpPr>
            <p:cNvPr id="105" name="Google Shape;105;p18"/>
            <p:cNvCxnSpPr>
              <a:stCxn id="104" idx="3"/>
              <a:endCxn id="106" idx="1"/>
            </p:cNvCxnSpPr>
            <p:nvPr/>
          </p:nvCxnSpPr>
          <p:spPr>
            <a:xfrm flipH="1" rot="10800000">
              <a:off x="6741962" y="4453840"/>
              <a:ext cx="632700" cy="1908900"/>
            </a:xfrm>
            <a:prstGeom prst="curvedConnector3">
              <a:avLst>
                <a:gd fmla="val 49990" name="adj1"/>
              </a:avLst>
            </a:prstGeom>
            <a:noFill/>
            <a:ln cap="flat" cmpd="sng" w="76200">
              <a:solidFill>
                <a:srgbClr val="455A64"/>
              </a:solidFill>
              <a:prstDash val="solid"/>
              <a:round/>
              <a:headEnd len="med" w="med" type="none"/>
              <a:tailEnd len="med" w="med" type="triangle"/>
            </a:ln>
          </p:spPr>
        </p:cxnSp>
        <p:sp>
          <p:nvSpPr>
            <p:cNvPr id="106" name="Google Shape;106;p18"/>
            <p:cNvSpPr/>
            <p:nvPr/>
          </p:nvSpPr>
          <p:spPr>
            <a:xfrm>
              <a:off x="7374531" y="4321277"/>
              <a:ext cx="1533900" cy="265200"/>
            </a:xfrm>
            <a:prstGeom prst="rect">
              <a:avLst/>
            </a:prstGeom>
            <a:solidFill>
              <a:srgbClr val="00B8D4"/>
            </a:solidFill>
            <a:ln>
              <a:noFill/>
            </a:ln>
          </p:spPr>
          <p:txBody>
            <a:bodyPr anchorCtr="0" anchor="ctr" bIns="34275" lIns="34275" spcFirstLastPara="1" rIns="34275" wrap="square" tIns="34275">
              <a:noAutofit/>
            </a:bodyPr>
            <a:lstStyle/>
            <a:p>
              <a:pPr indent="0" lvl="0" marL="0" rtl="0" algn="ctr">
                <a:spcBef>
                  <a:spcPts val="0"/>
                </a:spcBef>
                <a:spcAft>
                  <a:spcPts val="0"/>
                </a:spcAft>
                <a:buNone/>
              </a:pPr>
              <a:r>
                <a:rPr lang="es-419" sz="1800">
                  <a:solidFill>
                    <a:srgbClr val="FFFFFF"/>
                  </a:solidFill>
                  <a:latin typeface="Roboto Condensed"/>
                  <a:ea typeface="Roboto Condensed"/>
                  <a:cs typeface="Roboto Condensed"/>
                  <a:sym typeface="Roboto Condensed"/>
                </a:rPr>
                <a:t>Update UI</a:t>
              </a:r>
              <a:endParaRPr sz="1800">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Asynchronous work vs Persistent work</a:t>
            </a:r>
            <a:endParaRPr/>
          </a:p>
        </p:txBody>
      </p:sp>
      <p:sp>
        <p:nvSpPr>
          <p:cNvPr id="112" name="Google Shape;112;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Ambas son tareas que se realizan en “background”; sin embargo:</a:t>
            </a:r>
            <a:endParaRPr/>
          </a:p>
          <a:p>
            <a:pPr indent="0" lvl="0" marL="0" rtl="0" algn="l">
              <a:spcBef>
                <a:spcPts val="1600"/>
              </a:spcBef>
              <a:spcAft>
                <a:spcPts val="1600"/>
              </a:spcAft>
              <a:buNone/>
            </a:pPr>
            <a:r>
              <a:t/>
            </a:r>
            <a:endParaRPr/>
          </a:p>
        </p:txBody>
      </p:sp>
      <p:sp>
        <p:nvSpPr>
          <p:cNvPr id="113" name="Google Shape;113;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t>‹#›</a:t>
            </a:fld>
            <a:endParaRPr/>
          </a:p>
        </p:txBody>
      </p:sp>
      <p:graphicFrame>
        <p:nvGraphicFramePr>
          <p:cNvPr id="114" name="Google Shape;114;p19"/>
          <p:cNvGraphicFramePr/>
          <p:nvPr/>
        </p:nvGraphicFramePr>
        <p:xfrm>
          <a:off x="952500" y="2857500"/>
          <a:ext cx="3000000" cy="3000000"/>
        </p:xfrm>
        <a:graphic>
          <a:graphicData uri="http://schemas.openxmlformats.org/drawingml/2006/table">
            <a:tbl>
              <a:tblPr>
                <a:noFill/>
                <a:tableStyleId>{B6634B4C-C297-45DE-A25D-61C6FC517289}</a:tableStyleId>
              </a:tblPr>
              <a:tblGrid>
                <a:gridCol w="3619500"/>
                <a:gridCol w="3619500"/>
              </a:tblGrid>
              <a:tr h="381000">
                <a:tc>
                  <a:txBody>
                    <a:bodyPr/>
                    <a:lstStyle/>
                    <a:p>
                      <a:pPr indent="0" lvl="0" marL="0" rtl="0" algn="l">
                        <a:spcBef>
                          <a:spcPts val="0"/>
                        </a:spcBef>
                        <a:spcAft>
                          <a:spcPts val="0"/>
                        </a:spcAft>
                        <a:buNone/>
                      </a:pPr>
                      <a:r>
                        <a:rPr b="1" lang="es-419"/>
                        <a:t>Asynchronous work</a:t>
                      </a:r>
                      <a:endParaRPr b="1"/>
                    </a:p>
                  </a:txBody>
                  <a:tcPr marT="91425" marB="91425" marR="91425" marL="91425">
                    <a:solidFill>
                      <a:srgbClr val="D9D9D9"/>
                    </a:solidFill>
                  </a:tcPr>
                </a:tc>
                <a:tc>
                  <a:txBody>
                    <a:bodyPr/>
                    <a:lstStyle/>
                    <a:p>
                      <a:pPr indent="0" lvl="0" marL="0" rtl="0" algn="l">
                        <a:spcBef>
                          <a:spcPts val="0"/>
                        </a:spcBef>
                        <a:spcAft>
                          <a:spcPts val="0"/>
                        </a:spcAft>
                        <a:buNone/>
                      </a:pPr>
                      <a:r>
                        <a:rPr b="1" lang="es-419"/>
                        <a:t>Persistent work</a:t>
                      </a:r>
                      <a:endParaRPr b="1"/>
                    </a:p>
                  </a:txBody>
                  <a:tcPr marT="91425" marB="91425" marR="91425" marL="91425">
                    <a:solidFill>
                      <a:srgbClr val="D9D9D9"/>
                    </a:solidFill>
                  </a:tcPr>
                </a:tc>
              </a:tr>
              <a:tr h="381000">
                <a:tc>
                  <a:txBody>
                    <a:bodyPr/>
                    <a:lstStyle/>
                    <a:p>
                      <a:pPr indent="0" lvl="0" marL="0" rtl="0" algn="l">
                        <a:spcBef>
                          <a:spcPts val="0"/>
                        </a:spcBef>
                        <a:spcAft>
                          <a:spcPts val="0"/>
                        </a:spcAft>
                        <a:buNone/>
                      </a:pPr>
                      <a:r>
                        <a:rPr lang="es-419"/>
                        <a:t>Sucede en un momento de tiempo </a:t>
                      </a:r>
                      <a:endParaRPr/>
                    </a:p>
                  </a:txBody>
                  <a:tcPr marT="91425" marB="91425" marR="91425" marL="91425"/>
                </a:tc>
                <a:tc>
                  <a:txBody>
                    <a:bodyPr/>
                    <a:lstStyle/>
                    <a:p>
                      <a:pPr indent="0" lvl="0" marL="0" rtl="0" algn="l">
                        <a:spcBef>
                          <a:spcPts val="0"/>
                        </a:spcBef>
                        <a:spcAft>
                          <a:spcPts val="0"/>
                        </a:spcAft>
                        <a:buNone/>
                      </a:pPr>
                      <a:r>
                        <a:rPr lang="es-419"/>
                        <a:t>Puede suceder en varios instantes de tiempo. Permite schedule.</a:t>
                      </a:r>
                      <a:endParaRPr/>
                    </a:p>
                  </a:txBody>
                  <a:tcPr marT="91425" marB="91425" marR="91425" marL="91425"/>
                </a:tc>
              </a:tr>
              <a:tr h="381000">
                <a:tc>
                  <a:txBody>
                    <a:bodyPr/>
                    <a:lstStyle/>
                    <a:p>
                      <a:pPr indent="0" lvl="0" marL="0" rtl="0" algn="l">
                        <a:spcBef>
                          <a:spcPts val="0"/>
                        </a:spcBef>
                        <a:spcAft>
                          <a:spcPts val="0"/>
                        </a:spcAft>
                        <a:buNone/>
                      </a:pPr>
                      <a:r>
                        <a:rPr lang="es-419"/>
                        <a:t>No persiste al reiniciar la app o el dispositivo</a:t>
                      </a:r>
                      <a:endParaRPr/>
                    </a:p>
                  </a:txBody>
                  <a:tcPr marT="91425" marB="91425" marR="91425" marL="91425"/>
                </a:tc>
                <a:tc>
                  <a:txBody>
                    <a:bodyPr/>
                    <a:lstStyle/>
                    <a:p>
                      <a:pPr indent="0" lvl="0" marL="0" rtl="0" algn="l">
                        <a:spcBef>
                          <a:spcPts val="0"/>
                        </a:spcBef>
                        <a:spcAft>
                          <a:spcPts val="0"/>
                        </a:spcAft>
                        <a:buNone/>
                      </a:pPr>
                      <a:r>
                        <a:rPr lang="es-419"/>
                        <a:t>Puede persistir al reiniciar la app y el dispositivo</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510450" y="2743200"/>
            <a:ext cx="8123100" cy="103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419"/>
              <a:t>Trabajo asíncrono</a:t>
            </a:r>
            <a:endParaRPr/>
          </a:p>
          <a:p>
            <a:pPr indent="-457200" lvl="0" marL="457200" rtl="0" algn="l">
              <a:spcBef>
                <a:spcPts val="0"/>
              </a:spcBef>
              <a:spcAft>
                <a:spcPts val="0"/>
              </a:spcAft>
              <a:buSzPts val="3600"/>
              <a:buChar char="-"/>
            </a:pPr>
            <a:r>
              <a:rPr lang="es-419"/>
              <a:t>Java concurrency</a:t>
            </a:r>
            <a:endParaRPr/>
          </a:p>
        </p:txBody>
      </p:sp>
      <p:sp>
        <p:nvSpPr>
          <p:cNvPr id="120" name="Google Shape;120;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concurrency</a:t>
            </a:r>
            <a:endParaRPr/>
          </a:p>
        </p:txBody>
      </p:sp>
      <p:sp>
        <p:nvSpPr>
          <p:cNvPr id="126" name="Google Shape;12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419">
                <a:solidFill>
                  <a:schemeClr val="dk1"/>
                </a:solidFill>
              </a:rPr>
              <a:t>‹#›</a:t>
            </a:fld>
            <a:endParaRPr>
              <a:solidFill>
                <a:schemeClr val="dk1"/>
              </a:solidFill>
            </a:endParaRPr>
          </a:p>
        </p:txBody>
      </p:sp>
      <p:sp>
        <p:nvSpPr>
          <p:cNvPr id="127" name="Google Shape;127;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Java permite crear hilos adicionales o “background threads” para manejar tareas inmediatas, de respuesta “corta” y que deseen actualizar la UI.</a:t>
            </a:r>
            <a:endParaRPr/>
          </a:p>
          <a:p>
            <a:pPr indent="0" lvl="0" marL="0" rtl="0" algn="l">
              <a:spcBef>
                <a:spcPts val="1600"/>
              </a:spcBef>
              <a:spcAft>
                <a:spcPts val="1600"/>
              </a:spcAft>
              <a:buNone/>
            </a:pPr>
            <a:r>
              <a:rPr lang="es-419"/>
              <a:t>Existen librerías como Guava o RxJava que permiten manejar mejor los hilos en java; sin embargo, se recomienda </a:t>
            </a:r>
            <a:r>
              <a:rPr lang="es-419"/>
              <a:t>primero, </a:t>
            </a:r>
            <a:r>
              <a:rPr lang="es-419"/>
              <a:t>entender el funcionamiento </a:t>
            </a:r>
            <a:r>
              <a:rPr lang="es-419"/>
              <a:t>low-level de los hilos</a:t>
            </a:r>
            <a:r>
              <a:rPr lang="es-419"/>
              <a:t> en background.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