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embeddedFontLst>
    <p:embeddedFont>
      <p:font typeface="Proxima Nova"/>
      <p:regular r:id="rId37"/>
      <p:bold r:id="rId38"/>
      <p:italic r:id="rId39"/>
      <p:boldItalic r:id="rId40"/>
    </p:embeddedFont>
    <p:embeddedFont>
      <p:font typeface="Source Code Pro"/>
      <p:regular r:id="rId41"/>
      <p:bold r:id="rId42"/>
      <p:italic r:id="rId43"/>
      <p:boldItalic r:id="rId44"/>
    </p:embeddedFont>
    <p:embeddedFont>
      <p:font typeface="Roboto Mon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20" Type="http://schemas.openxmlformats.org/officeDocument/2006/relationships/slide" Target="slides/slide15.xml"/><Relationship Id="rId42" Type="http://schemas.openxmlformats.org/officeDocument/2006/relationships/font" Target="fonts/SourceCodePro-bold.fntdata"/><Relationship Id="rId41" Type="http://schemas.openxmlformats.org/officeDocument/2006/relationships/font" Target="fonts/SourceCodePro-regular.fntdata"/><Relationship Id="rId22" Type="http://schemas.openxmlformats.org/officeDocument/2006/relationships/slide" Target="slides/slide17.xml"/><Relationship Id="rId44" Type="http://schemas.openxmlformats.org/officeDocument/2006/relationships/font" Target="fonts/SourceCodePro-boldItalic.fntdata"/><Relationship Id="rId21" Type="http://schemas.openxmlformats.org/officeDocument/2006/relationships/slide" Target="slides/slide16.xml"/><Relationship Id="rId43" Type="http://schemas.openxmlformats.org/officeDocument/2006/relationships/font" Target="fonts/SourceCodePro-italic.fntdata"/><Relationship Id="rId24" Type="http://schemas.openxmlformats.org/officeDocument/2006/relationships/slide" Target="slides/slide19.xml"/><Relationship Id="rId46" Type="http://schemas.openxmlformats.org/officeDocument/2006/relationships/font" Target="fonts/RobotoMono-bold.fntdata"/><Relationship Id="rId23" Type="http://schemas.openxmlformats.org/officeDocument/2006/relationships/slide" Target="slides/slide18.xml"/><Relationship Id="rId45"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Mono-boldItalic.fntdata"/><Relationship Id="rId25" Type="http://schemas.openxmlformats.org/officeDocument/2006/relationships/slide" Target="slides/slide20.xml"/><Relationship Id="rId47" Type="http://schemas.openxmlformats.org/officeDocument/2006/relationships/font" Target="fonts/RobotoMon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italic.fntdata"/><Relationship Id="rId16" Type="http://schemas.openxmlformats.org/officeDocument/2006/relationships/slide" Target="slides/slide11.xml"/><Relationship Id="rId38" Type="http://schemas.openxmlformats.org/officeDocument/2006/relationships/font" Target="fonts/ProximaNov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1a8jit3xd4.execute-api.us-east-1.amazonaws.com/prod"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51b846c8e_0_7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51b846c8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28600" marR="22860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51b846c8e_0_20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51b846c8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51b846c8e_0_8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51b846c8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https://my-json-server.typicode.com/typicode/demo/profile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51b846c8e_0_1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51b846c8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c80e61ba8_1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c80e61ba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c9acbd7da_0_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c9acbd7d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c9acbd7da_0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c9acbd7d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51b846c8e_0_16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51b846c8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51b846c8e_0_1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51b846c8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c9acbd7da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c9acbd7d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3a18818b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3a18818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c9acbd7da_0_6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c9acbd7d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580e18f908_1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580e18f90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80e18f908_1_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580e18f90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51b846c8e_0_20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51b846c8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51b846c8e_0_19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51b846c8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u="sng">
                <a:solidFill>
                  <a:schemeClr val="hlink"/>
                </a:solidFill>
                <a:highlight>
                  <a:srgbClr val="FFFFFF"/>
                </a:highlight>
                <a:latin typeface="Consolas"/>
                <a:ea typeface="Consolas"/>
                <a:cs typeface="Consolas"/>
                <a:sym typeface="Consolas"/>
                <a:hlinkClick r:id="rId2"/>
              </a:rPr>
              <a:t>https://1a8jit3xd4.execute-api.us-east-1.amazonaws.com/prod</a:t>
            </a:r>
            <a:endParaRPr b="1">
              <a:solidFill>
                <a:srgbClr val="00800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b="1">
              <a:solidFill>
                <a:srgbClr val="008000"/>
              </a:solidFill>
              <a:highlight>
                <a:srgbClr val="FFFFFF"/>
              </a:highlight>
              <a:latin typeface="Consolas"/>
              <a:ea typeface="Consolas"/>
              <a:cs typeface="Consolas"/>
              <a:sym typeface="Consolas"/>
            </a:endParaRPr>
          </a:p>
          <a:p>
            <a:pPr indent="0" lvl="0" marL="0" rtl="0" algn="l">
              <a:spcBef>
                <a:spcPts val="0"/>
              </a:spcBef>
              <a:spcAft>
                <a:spcPts val="0"/>
              </a:spcAft>
              <a:buNone/>
            </a:pPr>
            <a:r>
              <a:rPr b="1" lang="es-419">
                <a:solidFill>
                  <a:srgbClr val="008000"/>
                </a:solidFill>
                <a:highlight>
                  <a:srgbClr val="FFFFFF"/>
                </a:highlight>
                <a:latin typeface="Consolas"/>
                <a:ea typeface="Consolas"/>
                <a:cs typeface="Consolas"/>
                <a:sym typeface="Consolas"/>
              </a:rPr>
              <a:t>x-www-form-urlencoded</a:t>
            </a:r>
            <a:endParaRPr b="1">
              <a:solidFill>
                <a:srgbClr val="008000"/>
              </a:solidFill>
              <a:highlight>
                <a:srgbClr val="FFFFFF"/>
              </a:highlight>
              <a:latin typeface="Consolas"/>
              <a:ea typeface="Consolas"/>
              <a:cs typeface="Consolas"/>
              <a:sym typeface="Consola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c9acbd7da_0_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c9acbd7d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c9acbd7da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2c9acbd7d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da55ef602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da55ef6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da55ef602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2da55ef60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da55ef602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2da55ef60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3a18818b9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3a18818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600">
                <a:solidFill>
                  <a:srgbClr val="080808"/>
                </a:solidFill>
                <a:highlight>
                  <a:srgbClr val="FFFFFF"/>
                </a:highlight>
                <a:latin typeface="Courier New"/>
                <a:ea typeface="Courier New"/>
                <a:cs typeface="Courier New"/>
                <a:sym typeface="Courier New"/>
              </a:rPr>
              <a:t>&lt;</a:t>
            </a:r>
            <a:r>
              <a:rPr lang="es-419" sz="1600">
                <a:solidFill>
                  <a:srgbClr val="0033B3"/>
                </a:solidFill>
                <a:highlight>
                  <a:srgbClr val="FFFFFF"/>
                </a:highlight>
                <a:latin typeface="Courier New"/>
                <a:ea typeface="Courier New"/>
                <a:cs typeface="Courier New"/>
                <a:sym typeface="Courier New"/>
              </a:rPr>
              <a:t>uses-permission </a:t>
            </a:r>
            <a:r>
              <a:rPr lang="es-419" sz="1600">
                <a:solidFill>
                  <a:srgbClr val="871094"/>
                </a:solidFill>
                <a:highlight>
                  <a:srgbClr val="FFFFFF"/>
                </a:highlight>
                <a:latin typeface="Courier New"/>
                <a:ea typeface="Courier New"/>
                <a:cs typeface="Courier New"/>
                <a:sym typeface="Courier New"/>
              </a:rPr>
              <a:t>android</a:t>
            </a:r>
            <a:r>
              <a:rPr lang="es-419" sz="1600">
                <a:solidFill>
                  <a:srgbClr val="174AD4"/>
                </a:solidFill>
                <a:highlight>
                  <a:srgbClr val="FFFFFF"/>
                </a:highlight>
                <a:latin typeface="Courier New"/>
                <a:ea typeface="Courier New"/>
                <a:cs typeface="Courier New"/>
                <a:sym typeface="Courier New"/>
              </a:rPr>
              <a:t>:name</a:t>
            </a:r>
            <a:r>
              <a:rPr lang="es-419" sz="1600">
                <a:solidFill>
                  <a:srgbClr val="067D17"/>
                </a:solidFill>
                <a:highlight>
                  <a:srgbClr val="FFFFFF"/>
                </a:highlight>
                <a:latin typeface="Courier New"/>
                <a:ea typeface="Courier New"/>
                <a:cs typeface="Courier New"/>
                <a:sym typeface="Courier New"/>
              </a:rPr>
              <a:t>="android.permission.INTERNET"</a:t>
            </a:r>
            <a:r>
              <a:rPr lang="es-419" sz="1600">
                <a:solidFill>
                  <a:srgbClr val="080808"/>
                </a:solidFill>
                <a:highlight>
                  <a:srgbClr val="FFFFFF"/>
                </a:highlight>
                <a:latin typeface="Courier New"/>
                <a:ea typeface="Courier New"/>
                <a:cs typeface="Courier New"/>
                <a:sym typeface="Courier New"/>
              </a:rPr>
              <a:t>/&gt;</a:t>
            </a:r>
            <a:endParaRPr sz="16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419" sz="1600">
                <a:solidFill>
                  <a:srgbClr val="080808"/>
                </a:solidFill>
                <a:highlight>
                  <a:srgbClr val="FFFFFF"/>
                </a:highlight>
                <a:latin typeface="Courier New"/>
                <a:ea typeface="Courier New"/>
                <a:cs typeface="Courier New"/>
                <a:sym typeface="Courier New"/>
              </a:rPr>
              <a:t>&lt;</a:t>
            </a:r>
            <a:r>
              <a:rPr lang="es-419" sz="1600">
                <a:solidFill>
                  <a:srgbClr val="0033B3"/>
                </a:solidFill>
                <a:highlight>
                  <a:srgbClr val="FFFFFF"/>
                </a:highlight>
                <a:latin typeface="Courier New"/>
                <a:ea typeface="Courier New"/>
                <a:cs typeface="Courier New"/>
                <a:sym typeface="Courier New"/>
              </a:rPr>
              <a:t>uses-permission </a:t>
            </a:r>
            <a:r>
              <a:rPr lang="es-419" sz="1600">
                <a:solidFill>
                  <a:srgbClr val="871094"/>
                </a:solidFill>
                <a:highlight>
                  <a:srgbClr val="FFFFFF"/>
                </a:highlight>
                <a:latin typeface="Courier New"/>
                <a:ea typeface="Courier New"/>
                <a:cs typeface="Courier New"/>
                <a:sym typeface="Courier New"/>
              </a:rPr>
              <a:t>android</a:t>
            </a:r>
            <a:r>
              <a:rPr lang="es-419" sz="1600">
                <a:solidFill>
                  <a:srgbClr val="174AD4"/>
                </a:solidFill>
                <a:highlight>
                  <a:srgbClr val="FFFFFF"/>
                </a:highlight>
                <a:latin typeface="Courier New"/>
                <a:ea typeface="Courier New"/>
                <a:cs typeface="Courier New"/>
                <a:sym typeface="Courier New"/>
              </a:rPr>
              <a:t>:name</a:t>
            </a:r>
            <a:r>
              <a:rPr lang="es-419" sz="1600">
                <a:solidFill>
                  <a:srgbClr val="067D17"/>
                </a:solidFill>
                <a:highlight>
                  <a:srgbClr val="FFFFFF"/>
                </a:highlight>
                <a:latin typeface="Courier New"/>
                <a:ea typeface="Courier New"/>
                <a:cs typeface="Courier New"/>
                <a:sym typeface="Courier New"/>
              </a:rPr>
              <a:t>="android.permission.ACCESS_NETWORK_STATE"</a:t>
            </a:r>
            <a:r>
              <a:rPr lang="es-419" sz="1600">
                <a:solidFill>
                  <a:srgbClr val="080808"/>
                </a:solidFill>
                <a:highlight>
                  <a:srgbClr val="FFFFFF"/>
                </a:highlight>
                <a:latin typeface="Courier New"/>
                <a:ea typeface="Courier New"/>
                <a:cs typeface="Courier New"/>
                <a:sym typeface="Courier New"/>
              </a:rPr>
              <a:t>/&gt;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7f3b5e95e3_0_1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f3b5e95e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71bb10648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1bb1064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51b846c8e_0_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51b846c8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51b846c8e_0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51b846c8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4edd5a77a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44edd5a77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51b846c8e_0_3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51b846c8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51b846c8e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51b846c8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51b846c8e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51b846c8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676400"/>
            <a:ext cx="8123100" cy="2118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4243083"/>
            <a:ext cx="8123100" cy="8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321967"/>
            <a:ext cx="8520600" cy="255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4095067"/>
            <a:ext cx="8520600" cy="1202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701800"/>
            <a:ext cx="57975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0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59940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607767"/>
            <a:ext cx="4045200" cy="20127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692001"/>
            <a:ext cx="4045200" cy="179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9100"/>
            <a:ext cx="5998800" cy="7983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google/gson/blob/master/UserGuide.m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my-json-server.typicode.com/typicode/demo/comments" TargetMode="Externa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eveloper.android.com/reference/java/net/HttpURLConnection.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oogle.github.io/volley/" TargetMode="External"/><Relationship Id="rId4" Type="http://schemas.openxmlformats.org/officeDocument/2006/relationships/hyperlink" Target="https://square.github.io/okhttp/" TargetMode="External"/><Relationship Id="rId5" Type="http://schemas.openxmlformats.org/officeDocument/2006/relationships/hyperlink" Target="https://square.github.io/retrofit/" TargetMode="External"/><Relationship Id="rId6" Type="http://schemas.openxmlformats.org/officeDocument/2006/relationships/hyperlink" Target="https://developer.android.com/reference/android/app/DownloadManag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676400"/>
            <a:ext cx="8123100" cy="211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Internet Connection</a:t>
            </a:r>
            <a:endParaRPr/>
          </a:p>
        </p:txBody>
      </p:sp>
      <p:sp>
        <p:nvSpPr>
          <p:cNvPr id="60" name="Google Shape;60;p13"/>
          <p:cNvSpPr txBox="1"/>
          <p:nvPr>
            <p:ph idx="1" type="subTitle"/>
          </p:nvPr>
        </p:nvSpPr>
        <p:spPr>
          <a:xfrm>
            <a:off x="510450" y="4243083"/>
            <a:ext cx="8123100" cy="8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1TEL05 - Servicios y Aplicaciones para IoT</a:t>
            </a:r>
            <a:endParaRPr/>
          </a:p>
        </p:txBody>
      </p:sp>
      <p:sp>
        <p:nvSpPr>
          <p:cNvPr id="61" name="Google Shape;61;p13"/>
          <p:cNvSpPr txBox="1"/>
          <p:nvPr/>
        </p:nvSpPr>
        <p:spPr>
          <a:xfrm>
            <a:off x="5765725" y="6159675"/>
            <a:ext cx="3151500" cy="555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419" sz="2400">
                <a:solidFill>
                  <a:schemeClr val="lt1"/>
                </a:solidFill>
                <a:latin typeface="Proxima Nova"/>
                <a:ea typeface="Proxima Nova"/>
                <a:cs typeface="Proxima Nova"/>
                <a:sym typeface="Proxima Nova"/>
              </a:rPr>
              <a:t>Prof. Stuardo Lucho</a:t>
            </a:r>
            <a:endParaRPr>
              <a:latin typeface="Proxima Nova"/>
              <a:ea typeface="Proxima Nova"/>
              <a:cs typeface="Proxima Nova"/>
              <a:sym typeface="Proxima Nova"/>
            </a:endParaRPr>
          </a:p>
        </p:txBody>
      </p:sp>
      <p:sp>
        <p:nvSpPr>
          <p:cNvPr id="62" name="Google Shape;62;p13"/>
          <p:cNvSpPr txBox="1"/>
          <p:nvPr/>
        </p:nvSpPr>
        <p:spPr>
          <a:xfrm>
            <a:off x="510450" y="6159675"/>
            <a:ext cx="3151500" cy="555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419" sz="2400">
                <a:solidFill>
                  <a:schemeClr val="lt1"/>
                </a:solidFill>
                <a:latin typeface="Proxima Nova"/>
                <a:ea typeface="Proxima Nova"/>
                <a:cs typeface="Proxima Nova"/>
                <a:sym typeface="Proxima Nova"/>
              </a:rPr>
              <a:t>Clase 4.2</a:t>
            </a:r>
            <a:endParaRPr>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Retrofit 2</a:t>
            </a:r>
            <a:endParaRPr/>
          </a:p>
        </p:txBody>
      </p:sp>
      <p:sp>
        <p:nvSpPr>
          <p:cNvPr id="125" name="Google Shape;125;p22"/>
          <p:cNvSpPr txBox="1"/>
          <p:nvPr>
            <p:ph idx="1" type="body"/>
          </p:nvPr>
        </p:nvSpPr>
        <p:spPr>
          <a:xfrm>
            <a:off x="311700" y="1536627"/>
            <a:ext cx="8520600" cy="33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Retrofit 2 es una librería que permite consumir webservices sobre HTTP, para Android y Java. Facilita la conexión a un webservice mediante el uso de interfaces Java.</a:t>
            </a:r>
            <a:endParaRPr/>
          </a:p>
          <a:p>
            <a:pPr indent="0" lvl="0" marL="0" rtl="0" algn="l">
              <a:spcBef>
                <a:spcPts val="1600"/>
              </a:spcBef>
              <a:spcAft>
                <a:spcPts val="0"/>
              </a:spcAft>
              <a:buNone/>
            </a:pPr>
            <a:r>
              <a:rPr lang="es-419"/>
              <a:t>Retrofit no incluye ningún convertidor JSON para analizar la información recibida desde el webservice, por tal motivo, es necesario </a:t>
            </a:r>
            <a:r>
              <a:rPr lang="es-419"/>
              <a:t>incluir</a:t>
            </a:r>
            <a:r>
              <a:rPr lang="es-419"/>
              <a:t> librería para parsear como Gson, Jackson o Moshi. Se usará </a:t>
            </a:r>
            <a:r>
              <a:rPr lang="es-419"/>
              <a:t>Gson: </a:t>
            </a:r>
            <a:r>
              <a:rPr lang="es-419" sz="1100" u="sng">
                <a:solidFill>
                  <a:schemeClr val="accent5"/>
                </a:solidFill>
                <a:latin typeface="Arial"/>
                <a:ea typeface="Arial"/>
                <a:cs typeface="Arial"/>
                <a:sym typeface="Arial"/>
                <a:hlinkClick r:id="rId3">
                  <a:extLst>
                    <a:ext uri="{A12FA001-AC4F-418D-AE19-62706E023703}">
                      <ahyp:hlinkClr val="tx"/>
                    </a:ext>
                  </a:extLst>
                </a:hlinkClick>
              </a:rPr>
              <a:t>https://github.com/google/gson/blob/master/UserGuide.md</a:t>
            </a:r>
            <a:endParaRPr/>
          </a:p>
          <a:p>
            <a:pPr indent="0" lvl="0" marL="0" rtl="0" algn="l">
              <a:spcBef>
                <a:spcPts val="1600"/>
              </a:spcBef>
              <a:spcAft>
                <a:spcPts val="0"/>
              </a:spcAft>
              <a:buNone/>
            </a:pPr>
            <a:r>
              <a:rPr lang="es-419"/>
              <a:t>→ Dependencias:</a:t>
            </a:r>
            <a:endParaRPr/>
          </a:p>
          <a:p>
            <a:pPr indent="0" lvl="0" marL="0" rtl="0" algn="l">
              <a:spcBef>
                <a:spcPts val="1600"/>
              </a:spcBef>
              <a:spcAft>
                <a:spcPts val="0"/>
              </a:spcAft>
              <a:buNone/>
            </a:pPr>
            <a:r>
              <a:rPr lang="es-419"/>
              <a:t>Para utilizar Retrofit, </a:t>
            </a:r>
            <a:r>
              <a:rPr lang="es-419"/>
              <a:t>agregue</a:t>
            </a:r>
            <a:r>
              <a:rPr lang="es-419"/>
              <a:t> a su Gradle:</a:t>
            </a:r>
            <a:endParaRPr sz="1050">
              <a:solidFill>
                <a:srgbClr val="9CCC65"/>
              </a:solidFill>
              <a:highlight>
                <a:srgbClr val="283142"/>
              </a:highlight>
              <a:latin typeface="Roboto Mono"/>
              <a:ea typeface="Roboto Mono"/>
              <a:cs typeface="Roboto Mono"/>
              <a:sym typeface="Roboto Mono"/>
            </a:endParaRPr>
          </a:p>
          <a:p>
            <a:pPr indent="0" lvl="0" marL="0" rtl="0" algn="l">
              <a:spcBef>
                <a:spcPts val="1600"/>
              </a:spcBef>
              <a:spcAft>
                <a:spcPts val="1600"/>
              </a:spcAft>
              <a:buNone/>
            </a:pPr>
            <a:r>
              <a:t/>
            </a:r>
            <a:endParaRPr/>
          </a:p>
        </p:txBody>
      </p:sp>
      <p:sp>
        <p:nvSpPr>
          <p:cNvPr id="126" name="Google Shape;126;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127" name="Google Shape;127;p22"/>
          <p:cNvSpPr txBox="1"/>
          <p:nvPr/>
        </p:nvSpPr>
        <p:spPr>
          <a:xfrm>
            <a:off x="1491000" y="4909525"/>
            <a:ext cx="6162000" cy="7389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implementation </a:t>
            </a:r>
            <a:r>
              <a:rPr lang="es-419" sz="1200">
                <a:solidFill>
                  <a:srgbClr val="6A8759"/>
                </a:solidFill>
                <a:highlight>
                  <a:srgbClr val="2B2B2B"/>
                </a:highlight>
                <a:latin typeface="Courier New"/>
                <a:ea typeface="Courier New"/>
                <a:cs typeface="Courier New"/>
                <a:sym typeface="Courier New"/>
              </a:rPr>
              <a:t>'com.squareup.retrofit2:retrofit:2.9.0'</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implementation </a:t>
            </a:r>
            <a:r>
              <a:rPr lang="es-419" sz="1200">
                <a:solidFill>
                  <a:srgbClr val="6A8759"/>
                </a:solidFill>
                <a:highlight>
                  <a:srgbClr val="2B2B2B"/>
                </a:highlight>
                <a:latin typeface="Courier New"/>
                <a:ea typeface="Courier New"/>
                <a:cs typeface="Courier New"/>
                <a:sym typeface="Courier New"/>
              </a:rPr>
              <a:t>'com.google.code.gson:gson:2.10'</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implementation </a:t>
            </a:r>
            <a:r>
              <a:rPr lang="es-419" sz="1200">
                <a:solidFill>
                  <a:srgbClr val="6A8759"/>
                </a:solidFill>
                <a:highlight>
                  <a:srgbClr val="2B2B2B"/>
                </a:highlight>
                <a:latin typeface="Courier New"/>
                <a:ea typeface="Courier New"/>
                <a:cs typeface="Courier New"/>
                <a:sym typeface="Courier New"/>
              </a:rPr>
              <a:t>'com.squareup.retrofit2:converter-gson:2.9.0'</a:t>
            </a:r>
            <a:endParaRPr sz="1200">
              <a:solidFill>
                <a:srgbClr val="6A8759"/>
              </a:solidFill>
              <a:highlight>
                <a:srgbClr val="2B2B2B"/>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490250" y="701800"/>
            <a:ext cx="57975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GET</a:t>
            </a:r>
            <a:endParaRPr/>
          </a:p>
        </p:txBody>
      </p:sp>
      <p:sp>
        <p:nvSpPr>
          <p:cNvPr id="133" name="Google Shape;133;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Prueba 1 con Postman</a:t>
            </a:r>
            <a:endParaRPr/>
          </a:p>
        </p:txBody>
      </p:sp>
      <p:sp>
        <p:nvSpPr>
          <p:cNvPr id="139" name="Google Shape;139;p24"/>
          <p:cNvSpPr txBox="1"/>
          <p:nvPr>
            <p:ph idx="1" type="body"/>
          </p:nvPr>
        </p:nvSpPr>
        <p:spPr>
          <a:xfrm>
            <a:off x="311700" y="1536625"/>
            <a:ext cx="86310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La URL indicada brinda un JSON de prueba:</a:t>
            </a:r>
            <a:endParaRPr/>
          </a:p>
        </p:txBody>
      </p:sp>
      <p:sp>
        <p:nvSpPr>
          <p:cNvPr id="140" name="Google Shape;140;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141" name="Google Shape;141;p24"/>
          <p:cNvSpPr txBox="1"/>
          <p:nvPr/>
        </p:nvSpPr>
        <p:spPr>
          <a:xfrm>
            <a:off x="1342950" y="2226950"/>
            <a:ext cx="6458100" cy="4002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6A8759"/>
                </a:solidFill>
                <a:highlight>
                  <a:srgbClr val="2B2B2B"/>
                </a:highlight>
                <a:latin typeface="Courier New"/>
                <a:ea typeface="Courier New"/>
                <a:cs typeface="Courier New"/>
                <a:sym typeface="Courier New"/>
              </a:rPr>
              <a:t>https://my-json-server.typicode.com/typicode/demo/profile</a:t>
            </a:r>
            <a:endParaRPr>
              <a:solidFill>
                <a:srgbClr val="6A8759"/>
              </a:solidFill>
              <a:highlight>
                <a:srgbClr val="2B2B2B"/>
              </a:highlight>
              <a:latin typeface="Courier New"/>
              <a:ea typeface="Courier New"/>
              <a:cs typeface="Courier New"/>
              <a:sym typeface="Courier New"/>
            </a:endParaRPr>
          </a:p>
        </p:txBody>
      </p:sp>
      <p:pic>
        <p:nvPicPr>
          <p:cNvPr id="142" name="Google Shape;142;p24"/>
          <p:cNvPicPr preferRelativeResize="0"/>
          <p:nvPr/>
        </p:nvPicPr>
        <p:blipFill>
          <a:blip r:embed="rId3">
            <a:alphaModFix/>
          </a:blip>
          <a:stretch>
            <a:fillRect/>
          </a:stretch>
        </p:blipFill>
        <p:spPr>
          <a:xfrm>
            <a:off x="1902300" y="3166625"/>
            <a:ext cx="5449800" cy="260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Bean</a:t>
            </a:r>
            <a:endParaRPr/>
          </a:p>
        </p:txBody>
      </p:sp>
      <p:sp>
        <p:nvSpPr>
          <p:cNvPr id="148" name="Google Shape;148;p25"/>
          <p:cNvSpPr txBox="1"/>
          <p:nvPr>
            <p:ph idx="1" type="body"/>
          </p:nvPr>
        </p:nvSpPr>
        <p:spPr>
          <a:xfrm>
            <a:off x="311700" y="1536632"/>
            <a:ext cx="8520600" cy="8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Para que Retrofit con Gson puedan convertir la respuesta de un webservice en un objeto en java (POJO), es necesario crear una clase que describa la respuesta.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49" name="Google Shape;149;p2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50" name="Google Shape;150;p25"/>
          <p:cNvPicPr preferRelativeResize="0"/>
          <p:nvPr/>
        </p:nvPicPr>
        <p:blipFill rotWithShape="1">
          <a:blip r:embed="rId3">
            <a:alphaModFix/>
          </a:blip>
          <a:srcRect b="0" l="0" r="7791" t="0"/>
          <a:stretch/>
        </p:blipFill>
        <p:spPr>
          <a:xfrm>
            <a:off x="0" y="2382050"/>
            <a:ext cx="5025176" cy="2603200"/>
          </a:xfrm>
          <a:prstGeom prst="rect">
            <a:avLst/>
          </a:prstGeom>
          <a:noFill/>
          <a:ln>
            <a:noFill/>
          </a:ln>
        </p:spPr>
      </p:pic>
      <p:sp>
        <p:nvSpPr>
          <p:cNvPr id="151" name="Google Shape;151;p25"/>
          <p:cNvSpPr txBox="1"/>
          <p:nvPr/>
        </p:nvSpPr>
        <p:spPr>
          <a:xfrm>
            <a:off x="4981200" y="4456800"/>
            <a:ext cx="4162800" cy="24012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public class </a:t>
            </a:r>
            <a:r>
              <a:rPr lang="es-419" sz="1200">
                <a:solidFill>
                  <a:srgbClr val="A9B7C6"/>
                </a:solidFill>
                <a:highlight>
                  <a:srgbClr val="2B2B2B"/>
                </a:highlight>
                <a:latin typeface="Courier New"/>
                <a:ea typeface="Courier New"/>
                <a:cs typeface="Courier New"/>
                <a:sym typeface="Courier New"/>
              </a:rPr>
              <a:t>Profile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private </a:t>
            </a:r>
            <a:r>
              <a:rPr lang="es-419" sz="1200">
                <a:solidFill>
                  <a:srgbClr val="A9B7C6"/>
                </a:solidFill>
                <a:highlight>
                  <a:srgbClr val="2B2B2B"/>
                </a:highlight>
                <a:latin typeface="Courier New"/>
                <a:ea typeface="Courier New"/>
                <a:cs typeface="Courier New"/>
                <a:sym typeface="Courier New"/>
              </a:rPr>
              <a:t>String </a:t>
            </a:r>
            <a:r>
              <a:rPr lang="es-419" sz="1200">
                <a:solidFill>
                  <a:srgbClr val="9876AA"/>
                </a:solidFill>
                <a:highlight>
                  <a:srgbClr val="2B2B2B"/>
                </a:highlight>
                <a:latin typeface="Courier New"/>
                <a:ea typeface="Courier New"/>
                <a:cs typeface="Courier New"/>
                <a:sym typeface="Courier New"/>
              </a:rPr>
              <a:t>name</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public </a:t>
            </a:r>
            <a:r>
              <a:rPr lang="es-419" sz="1200">
                <a:solidFill>
                  <a:srgbClr val="A9B7C6"/>
                </a:solidFill>
                <a:highlight>
                  <a:srgbClr val="2B2B2B"/>
                </a:highlight>
                <a:latin typeface="Courier New"/>
                <a:ea typeface="Courier New"/>
                <a:cs typeface="Courier New"/>
                <a:sym typeface="Courier New"/>
              </a:rPr>
              <a:t>String </a:t>
            </a:r>
            <a:r>
              <a:rPr lang="es-419" sz="1200">
                <a:solidFill>
                  <a:srgbClr val="FFC66D"/>
                </a:solidFill>
                <a:highlight>
                  <a:srgbClr val="2B2B2B"/>
                </a:highlight>
                <a:latin typeface="Courier New"/>
                <a:ea typeface="Courier New"/>
                <a:cs typeface="Courier New"/>
                <a:sym typeface="Courier New"/>
              </a:rPr>
              <a:t>getName</a:t>
            </a: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return </a:t>
            </a:r>
            <a:r>
              <a:rPr lang="es-419" sz="1200">
                <a:solidFill>
                  <a:srgbClr val="9876AA"/>
                </a:solidFill>
                <a:highlight>
                  <a:srgbClr val="2B2B2B"/>
                </a:highlight>
                <a:latin typeface="Courier New"/>
                <a:ea typeface="Courier New"/>
                <a:cs typeface="Courier New"/>
                <a:sym typeface="Courier New"/>
              </a:rPr>
              <a:t>name</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public void </a:t>
            </a:r>
            <a:r>
              <a:rPr lang="es-419" sz="1200">
                <a:solidFill>
                  <a:srgbClr val="FFC66D"/>
                </a:solidFill>
                <a:highlight>
                  <a:srgbClr val="2B2B2B"/>
                </a:highlight>
                <a:latin typeface="Courier New"/>
                <a:ea typeface="Courier New"/>
                <a:cs typeface="Courier New"/>
                <a:sym typeface="Courier New"/>
              </a:rPr>
              <a:t>setName</a:t>
            </a:r>
            <a:r>
              <a:rPr lang="es-419" sz="1200">
                <a:solidFill>
                  <a:srgbClr val="A9B7C6"/>
                </a:solidFill>
                <a:highlight>
                  <a:srgbClr val="2B2B2B"/>
                </a:highlight>
                <a:latin typeface="Courier New"/>
                <a:ea typeface="Courier New"/>
                <a:cs typeface="Courier New"/>
                <a:sym typeface="Courier New"/>
              </a:rPr>
              <a:t>(String name)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this</a:t>
            </a:r>
            <a:r>
              <a:rPr lang="es-419" sz="1200">
                <a:solidFill>
                  <a:srgbClr val="A9B7C6"/>
                </a:solidFill>
                <a:highlight>
                  <a:srgbClr val="2B2B2B"/>
                </a:highlight>
                <a:latin typeface="Courier New"/>
                <a:ea typeface="Courier New"/>
                <a:cs typeface="Courier New"/>
                <a:sym typeface="Courier New"/>
              </a:rPr>
              <a:t>.</a:t>
            </a:r>
            <a:r>
              <a:rPr lang="es-419" sz="1200">
                <a:solidFill>
                  <a:srgbClr val="9876AA"/>
                </a:solidFill>
                <a:highlight>
                  <a:srgbClr val="2B2B2B"/>
                </a:highlight>
                <a:latin typeface="Courier New"/>
                <a:ea typeface="Courier New"/>
                <a:cs typeface="Courier New"/>
                <a:sym typeface="Courier New"/>
              </a:rPr>
              <a:t>name </a:t>
            </a:r>
            <a:r>
              <a:rPr lang="es-419" sz="1200">
                <a:solidFill>
                  <a:srgbClr val="A9B7C6"/>
                </a:solidFill>
                <a:highlight>
                  <a:srgbClr val="2B2B2B"/>
                </a:highlight>
                <a:latin typeface="Courier New"/>
                <a:ea typeface="Courier New"/>
                <a:cs typeface="Courier New"/>
                <a:sym typeface="Courier New"/>
              </a:rPr>
              <a:t>= name</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p:txBody>
      </p:sp>
      <p:cxnSp>
        <p:nvCxnSpPr>
          <p:cNvPr id="152" name="Google Shape;152;p25"/>
          <p:cNvCxnSpPr/>
          <p:nvPr/>
        </p:nvCxnSpPr>
        <p:spPr>
          <a:xfrm>
            <a:off x="2423500" y="4486050"/>
            <a:ext cx="2513700" cy="1677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Creación de interfaz</a:t>
            </a:r>
            <a:endParaRPr/>
          </a:p>
        </p:txBody>
      </p:sp>
      <p:sp>
        <p:nvSpPr>
          <p:cNvPr id="158" name="Google Shape;158;p26"/>
          <p:cNvSpPr txBox="1"/>
          <p:nvPr>
            <p:ph idx="1" type="body"/>
          </p:nvPr>
        </p:nvSpPr>
        <p:spPr>
          <a:xfrm>
            <a:off x="311700" y="1536625"/>
            <a:ext cx="8709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 crea una interfaz que va métodos donde solo se definen la porción de URL path.</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419"/>
              <a:t>Se utilizan anotaciones </a:t>
            </a:r>
            <a:r>
              <a:rPr b="1" lang="es-419"/>
              <a:t>@GET</a:t>
            </a:r>
            <a:r>
              <a:rPr lang="es-419"/>
              <a:t> o </a:t>
            </a:r>
            <a:r>
              <a:rPr b="1" lang="es-419"/>
              <a:t>@POST</a:t>
            </a:r>
            <a:r>
              <a:rPr lang="es-419"/>
              <a:t> para indicar el método y siempre devuelve un objeto Call, conteniendo el tipo de dato que se desea mapear, en este caso, un Profile (ver diapositiva anterior). </a:t>
            </a:r>
            <a:endParaRPr/>
          </a:p>
        </p:txBody>
      </p:sp>
      <p:sp>
        <p:nvSpPr>
          <p:cNvPr id="159" name="Google Shape;159;p2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160" name="Google Shape;160;p26"/>
          <p:cNvSpPr txBox="1"/>
          <p:nvPr/>
        </p:nvSpPr>
        <p:spPr>
          <a:xfrm>
            <a:off x="1342950" y="2226950"/>
            <a:ext cx="6458100" cy="4002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6A8759"/>
                </a:solidFill>
                <a:highlight>
                  <a:srgbClr val="2B2B2B"/>
                </a:highlight>
                <a:latin typeface="Courier New"/>
                <a:ea typeface="Courier New"/>
                <a:cs typeface="Courier New"/>
                <a:sym typeface="Courier New"/>
              </a:rPr>
              <a:t>https://my-json-server.typicode.com/typicode/demo/profile</a:t>
            </a:r>
            <a:endParaRPr>
              <a:solidFill>
                <a:srgbClr val="6A8759"/>
              </a:solidFill>
              <a:highlight>
                <a:srgbClr val="2B2B2B"/>
              </a:highlight>
              <a:latin typeface="Courier New"/>
              <a:ea typeface="Courier New"/>
              <a:cs typeface="Courier New"/>
              <a:sym typeface="Courier New"/>
            </a:endParaRPr>
          </a:p>
        </p:txBody>
      </p:sp>
      <p:sp>
        <p:nvSpPr>
          <p:cNvPr id="161" name="Google Shape;161;p26"/>
          <p:cNvSpPr/>
          <p:nvPr/>
        </p:nvSpPr>
        <p:spPr>
          <a:xfrm rot="5400000">
            <a:off x="3134725" y="903200"/>
            <a:ext cx="329100" cy="3777000"/>
          </a:xfrm>
          <a:prstGeom prst="rightBrace">
            <a:avLst>
              <a:gd fmla="val 50000"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rot="5400000">
            <a:off x="6231575" y="1583300"/>
            <a:ext cx="329100" cy="2416800"/>
          </a:xfrm>
          <a:prstGeom prst="rightBrace">
            <a:avLst>
              <a:gd fmla="val 50000"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2729875" y="2987813"/>
            <a:ext cx="113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latin typeface="Proxima Nova"/>
                <a:ea typeface="Proxima Nova"/>
                <a:cs typeface="Proxima Nova"/>
                <a:sym typeface="Proxima Nova"/>
              </a:rPr>
              <a:t>baseURL</a:t>
            </a:r>
            <a:endParaRPr>
              <a:latin typeface="Proxima Nova"/>
              <a:ea typeface="Proxima Nova"/>
              <a:cs typeface="Proxima Nova"/>
              <a:sym typeface="Proxima Nova"/>
            </a:endParaRPr>
          </a:p>
        </p:txBody>
      </p:sp>
      <p:sp>
        <p:nvSpPr>
          <p:cNvPr id="164" name="Google Shape;164;p26"/>
          <p:cNvSpPr txBox="1"/>
          <p:nvPr/>
        </p:nvSpPr>
        <p:spPr>
          <a:xfrm>
            <a:off x="5826725" y="2987800"/>
            <a:ext cx="113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latin typeface="Proxima Nova"/>
                <a:ea typeface="Proxima Nova"/>
                <a:cs typeface="Proxima Nova"/>
                <a:sym typeface="Proxima Nova"/>
              </a:rPr>
              <a:t>URL path</a:t>
            </a:r>
            <a:endParaRPr>
              <a:latin typeface="Proxima Nova"/>
              <a:ea typeface="Proxima Nova"/>
              <a:cs typeface="Proxima Nova"/>
              <a:sym typeface="Proxima Nova"/>
            </a:endParaRPr>
          </a:p>
        </p:txBody>
      </p:sp>
      <p:sp>
        <p:nvSpPr>
          <p:cNvPr id="165" name="Google Shape;165;p26"/>
          <p:cNvSpPr txBox="1"/>
          <p:nvPr/>
        </p:nvSpPr>
        <p:spPr>
          <a:xfrm>
            <a:off x="2186850" y="4798825"/>
            <a:ext cx="4770300" cy="12930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public interface </a:t>
            </a:r>
            <a:r>
              <a:rPr lang="es-419" sz="1200">
                <a:solidFill>
                  <a:srgbClr val="A9B7C6"/>
                </a:solidFill>
                <a:highlight>
                  <a:srgbClr val="2B2B2B"/>
                </a:highlight>
                <a:latin typeface="Courier New"/>
                <a:ea typeface="Courier New"/>
                <a:cs typeface="Courier New"/>
                <a:sym typeface="Courier New"/>
              </a:rPr>
              <a:t>TypicodeService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BBB529"/>
                </a:solidFill>
                <a:highlight>
                  <a:srgbClr val="2B2B2B"/>
                </a:highlight>
                <a:latin typeface="Courier New"/>
                <a:ea typeface="Courier New"/>
                <a:cs typeface="Courier New"/>
                <a:sym typeface="Courier New"/>
              </a:rPr>
              <a:t>@GET</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"/typicode/demo/profile"</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Call&lt;Profile&gt; </a:t>
            </a:r>
            <a:r>
              <a:rPr lang="es-419" sz="1200">
                <a:solidFill>
                  <a:srgbClr val="FFC66D"/>
                </a:solidFill>
                <a:highlight>
                  <a:srgbClr val="2B2B2B"/>
                </a:highlight>
                <a:latin typeface="Courier New"/>
                <a:ea typeface="Courier New"/>
                <a:cs typeface="Courier New"/>
                <a:sym typeface="Courier New"/>
              </a:rPr>
              <a:t>getProfile</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Utilizando Retrofit</a:t>
            </a:r>
            <a:endParaRPr/>
          </a:p>
        </p:txBody>
      </p:sp>
      <p:sp>
        <p:nvSpPr>
          <p:cNvPr id="171" name="Google Shape;171;p2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Se crea una instancia del Servicio definido en la interfaz, donde se le indica la baseURL, el conversor json y la interfaz a instanciar.</a:t>
            </a:r>
            <a:endParaRPr/>
          </a:p>
        </p:txBody>
      </p:sp>
      <p:sp>
        <p:nvSpPr>
          <p:cNvPr id="172" name="Google Shape;172;p2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173" name="Google Shape;173;p27"/>
          <p:cNvSpPr txBox="1"/>
          <p:nvPr/>
        </p:nvSpPr>
        <p:spPr>
          <a:xfrm>
            <a:off x="1117200" y="2642650"/>
            <a:ext cx="6909600" cy="11082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TypicodeService typicodeService = </a:t>
            </a:r>
            <a:r>
              <a:rPr lang="es-419" sz="1200">
                <a:solidFill>
                  <a:srgbClr val="CC7832"/>
                </a:solidFill>
                <a:highlight>
                  <a:srgbClr val="2B2B2B"/>
                </a:highlight>
                <a:latin typeface="Courier New"/>
                <a:ea typeface="Courier New"/>
                <a:cs typeface="Courier New"/>
                <a:sym typeface="Courier New"/>
              </a:rPr>
              <a:t>new </a:t>
            </a:r>
            <a:r>
              <a:rPr lang="es-419" sz="1200">
                <a:solidFill>
                  <a:srgbClr val="A9B7C6"/>
                </a:solidFill>
                <a:highlight>
                  <a:srgbClr val="2B2B2B"/>
                </a:highlight>
                <a:latin typeface="Courier New"/>
                <a:ea typeface="Courier New"/>
                <a:cs typeface="Courier New"/>
                <a:sym typeface="Courier New"/>
              </a:rPr>
              <a:t>Retrofit.Builder()</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.baseUrl(</a:t>
            </a:r>
            <a:r>
              <a:rPr lang="es-419" sz="1200">
                <a:solidFill>
                  <a:srgbClr val="6A8759"/>
                </a:solidFill>
                <a:highlight>
                  <a:srgbClr val="2B2B2B"/>
                </a:highlight>
                <a:latin typeface="Courier New"/>
                <a:ea typeface="Courier New"/>
                <a:cs typeface="Courier New"/>
                <a:sym typeface="Courier New"/>
              </a:rPr>
              <a:t>"https://my-json-server.typicode.com"</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.addConverterFactory(GsonConverterFactory.</a:t>
            </a:r>
            <a:r>
              <a:rPr i="1" lang="es-419" sz="1200">
                <a:solidFill>
                  <a:srgbClr val="A9B7C6"/>
                </a:solidFill>
                <a:highlight>
                  <a:srgbClr val="2B2B2B"/>
                </a:highlight>
                <a:latin typeface="Courier New"/>
                <a:ea typeface="Courier New"/>
                <a:cs typeface="Courier New"/>
                <a:sym typeface="Courier New"/>
              </a:rPr>
              <a:t>create</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.build()</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.create(TypicodeService.</a:t>
            </a:r>
            <a:r>
              <a:rPr lang="es-419" sz="1200">
                <a:solidFill>
                  <a:srgbClr val="CC7832"/>
                </a:solidFill>
                <a:highlight>
                  <a:srgbClr val="2B2B2B"/>
                </a:highlight>
                <a:latin typeface="Courier New"/>
                <a:ea typeface="Courier New"/>
                <a:cs typeface="Courier New"/>
                <a:sym typeface="Courier New"/>
              </a:rPr>
              <a:t>class</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Llamando al método</a:t>
            </a:r>
            <a:endParaRPr/>
          </a:p>
        </p:txBody>
      </p:sp>
      <p:sp>
        <p:nvSpPr>
          <p:cNvPr id="179" name="Google Shape;179;p2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Para ejecutar el webservice, se invoca al método de la interfaz y luego se puede utilizar:</a:t>
            </a:r>
            <a:endParaRPr/>
          </a:p>
          <a:p>
            <a:pPr indent="-342900" lvl="0" marL="457200" rtl="0" algn="l">
              <a:spcBef>
                <a:spcPts val="0"/>
              </a:spcBef>
              <a:spcAft>
                <a:spcPts val="0"/>
              </a:spcAft>
              <a:buSzPts val="1800"/>
              <a:buChar char="●"/>
            </a:pPr>
            <a:r>
              <a:rPr b="1" lang="es-419"/>
              <a:t>enqueue(callback)</a:t>
            </a:r>
            <a:r>
              <a:rPr lang="es-419"/>
              <a:t> → asíncrono (maneja sus propios hilos).</a:t>
            </a:r>
            <a:endParaRPr/>
          </a:p>
          <a:p>
            <a:pPr indent="-342900" lvl="0" marL="457200" rtl="0" algn="l">
              <a:spcBef>
                <a:spcPts val="0"/>
              </a:spcBef>
              <a:spcAft>
                <a:spcPts val="0"/>
              </a:spcAft>
              <a:buSzPts val="1800"/>
              <a:buChar char="●"/>
            </a:pPr>
            <a:r>
              <a:rPr b="1" lang="es-419"/>
              <a:t>execute </a:t>
            </a:r>
            <a:r>
              <a:rPr lang="es-419"/>
              <a:t>→ síncrono (debe ser manejado en un background thread).</a:t>
            </a:r>
            <a:endParaRPr/>
          </a:p>
          <a:p>
            <a:pPr indent="0" lvl="0" marL="0" rtl="0" algn="l">
              <a:spcBef>
                <a:spcPts val="1600"/>
              </a:spcBef>
              <a:spcAft>
                <a:spcPts val="1600"/>
              </a:spcAft>
              <a:buNone/>
            </a:pPr>
            <a:r>
              <a:rPr lang="es-419"/>
              <a:t>Sea enqueue o execute, del objeto response, con body() se puede obtener la respuesta del webservice.</a:t>
            </a:r>
            <a:endParaRPr/>
          </a:p>
        </p:txBody>
      </p:sp>
      <p:sp>
        <p:nvSpPr>
          <p:cNvPr id="180" name="Google Shape;180;p2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181" name="Google Shape;181;p28"/>
          <p:cNvSpPr txBox="1"/>
          <p:nvPr/>
        </p:nvSpPr>
        <p:spPr>
          <a:xfrm>
            <a:off x="189000" y="3717900"/>
            <a:ext cx="8766000" cy="31401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typicodeService.getProfile().enqueue(</a:t>
            </a:r>
            <a:r>
              <a:rPr lang="es-419" sz="1200">
                <a:solidFill>
                  <a:srgbClr val="CC7832"/>
                </a:solidFill>
                <a:highlight>
                  <a:srgbClr val="2B2B2B"/>
                </a:highlight>
                <a:latin typeface="Courier New"/>
                <a:ea typeface="Courier New"/>
                <a:cs typeface="Courier New"/>
                <a:sym typeface="Courier New"/>
              </a:rPr>
              <a:t>new </a:t>
            </a:r>
            <a:r>
              <a:rPr lang="es-419" sz="1200">
                <a:solidFill>
                  <a:srgbClr val="A9B7C6"/>
                </a:solidFill>
                <a:highlight>
                  <a:srgbClr val="2B2B2B"/>
                </a:highlight>
                <a:latin typeface="Courier New"/>
                <a:ea typeface="Courier New"/>
                <a:cs typeface="Courier New"/>
                <a:sym typeface="Courier New"/>
              </a:rPr>
              <a:t>Callback&lt;Profile&gt;()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BBB529"/>
                </a:solidFill>
                <a:highlight>
                  <a:srgbClr val="2B2B2B"/>
                </a:highlight>
                <a:latin typeface="Courier New"/>
                <a:ea typeface="Courier New"/>
                <a:cs typeface="Courier New"/>
                <a:sym typeface="Courier New"/>
              </a:rPr>
              <a:t>@Override</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public void </a:t>
            </a:r>
            <a:r>
              <a:rPr lang="es-419" sz="1200">
                <a:solidFill>
                  <a:srgbClr val="FFC66D"/>
                </a:solidFill>
                <a:highlight>
                  <a:srgbClr val="2B2B2B"/>
                </a:highlight>
                <a:latin typeface="Courier New"/>
                <a:ea typeface="Courier New"/>
                <a:cs typeface="Courier New"/>
                <a:sym typeface="Courier New"/>
              </a:rPr>
              <a:t>onResponse</a:t>
            </a:r>
            <a:r>
              <a:rPr lang="es-419" sz="1200">
                <a:solidFill>
                  <a:srgbClr val="A9B7C6"/>
                </a:solidFill>
                <a:highlight>
                  <a:srgbClr val="2B2B2B"/>
                </a:highlight>
                <a:latin typeface="Courier New"/>
                <a:ea typeface="Courier New"/>
                <a:cs typeface="Courier New"/>
                <a:sym typeface="Courier New"/>
              </a:rPr>
              <a:t>(</a:t>
            </a:r>
            <a:r>
              <a:rPr lang="es-419" sz="1200">
                <a:solidFill>
                  <a:srgbClr val="BBB529"/>
                </a:solidFill>
                <a:highlight>
                  <a:srgbClr val="2B2B2B"/>
                </a:highlight>
                <a:latin typeface="Courier New"/>
                <a:ea typeface="Courier New"/>
                <a:cs typeface="Courier New"/>
                <a:sym typeface="Courier New"/>
              </a:rPr>
              <a:t>@NonNull </a:t>
            </a:r>
            <a:r>
              <a:rPr lang="es-419" sz="1200">
                <a:solidFill>
                  <a:srgbClr val="A9B7C6"/>
                </a:solidFill>
                <a:highlight>
                  <a:srgbClr val="2B2B2B"/>
                </a:highlight>
                <a:latin typeface="Courier New"/>
                <a:ea typeface="Courier New"/>
                <a:cs typeface="Courier New"/>
                <a:sym typeface="Courier New"/>
              </a:rPr>
              <a:t>Call&lt;Profile&gt; call</a:t>
            </a:r>
            <a:r>
              <a:rPr lang="es-419" sz="1200">
                <a:solidFill>
                  <a:srgbClr val="CC7832"/>
                </a:solidFill>
                <a:highlight>
                  <a:srgbClr val="2B2B2B"/>
                </a:highlight>
                <a:latin typeface="Courier New"/>
                <a:ea typeface="Courier New"/>
                <a:cs typeface="Courier New"/>
                <a:sym typeface="Courier New"/>
              </a:rPr>
              <a:t>, </a:t>
            </a:r>
            <a:r>
              <a:rPr lang="es-419" sz="1200">
                <a:solidFill>
                  <a:srgbClr val="BBB529"/>
                </a:solidFill>
                <a:highlight>
                  <a:srgbClr val="2B2B2B"/>
                </a:highlight>
                <a:latin typeface="Courier New"/>
                <a:ea typeface="Courier New"/>
                <a:cs typeface="Courier New"/>
                <a:sym typeface="Courier New"/>
              </a:rPr>
              <a:t>@NonNull </a:t>
            </a:r>
            <a:r>
              <a:rPr lang="es-419" sz="1200">
                <a:solidFill>
                  <a:srgbClr val="A9B7C6"/>
                </a:solidFill>
                <a:highlight>
                  <a:srgbClr val="2B2B2B"/>
                </a:highlight>
                <a:latin typeface="Courier New"/>
                <a:ea typeface="Courier New"/>
                <a:cs typeface="Courier New"/>
                <a:sym typeface="Courier New"/>
              </a:rPr>
              <a:t>Response&lt;Profile&gt; response)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if </a:t>
            </a:r>
            <a:r>
              <a:rPr lang="es-419" sz="1200">
                <a:solidFill>
                  <a:srgbClr val="A9B7C6"/>
                </a:solidFill>
                <a:highlight>
                  <a:srgbClr val="2B2B2B"/>
                </a:highlight>
                <a:latin typeface="Courier New"/>
                <a:ea typeface="Courier New"/>
                <a:cs typeface="Courier New"/>
                <a:sym typeface="Courier New"/>
              </a:rPr>
              <a:t>(response.isSuccessful())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Profile profile1 = response.body()</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binding</a:t>
            </a:r>
            <a:r>
              <a:rPr lang="es-419" sz="1200">
                <a:solidFill>
                  <a:srgbClr val="A9B7C6"/>
                </a:solidFill>
                <a:highlight>
                  <a:srgbClr val="2B2B2B"/>
                </a:highlight>
                <a:latin typeface="Courier New"/>
                <a:ea typeface="Courier New"/>
                <a:cs typeface="Courier New"/>
                <a:sym typeface="Courier New"/>
              </a:rPr>
              <a:t>.</a:t>
            </a:r>
            <a:r>
              <a:rPr lang="es-419" sz="1200">
                <a:solidFill>
                  <a:srgbClr val="9876AA"/>
                </a:solidFill>
                <a:highlight>
                  <a:srgbClr val="2B2B2B"/>
                </a:highlight>
                <a:latin typeface="Courier New"/>
                <a:ea typeface="Courier New"/>
                <a:cs typeface="Courier New"/>
                <a:sym typeface="Courier New"/>
              </a:rPr>
              <a:t>contadorVal</a:t>
            </a:r>
            <a:r>
              <a:rPr lang="es-419" sz="1200">
                <a:solidFill>
                  <a:srgbClr val="A9B7C6"/>
                </a:solidFill>
                <a:highlight>
                  <a:srgbClr val="2B2B2B"/>
                </a:highlight>
                <a:latin typeface="Courier New"/>
                <a:ea typeface="Courier New"/>
                <a:cs typeface="Courier New"/>
                <a:sym typeface="Courier New"/>
              </a:rPr>
              <a:t>.setText(profile1.getName())</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else</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Log.</a:t>
            </a:r>
            <a:r>
              <a:rPr i="1" lang="es-419" sz="1200">
                <a:solidFill>
                  <a:srgbClr val="A9B7C6"/>
                </a:solidFill>
                <a:highlight>
                  <a:srgbClr val="2B2B2B"/>
                </a:highlight>
                <a:latin typeface="Courier New"/>
                <a:ea typeface="Courier New"/>
                <a:cs typeface="Courier New"/>
                <a:sym typeface="Courier New"/>
              </a:rPr>
              <a:t>d</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"msg-test"</a:t>
            </a:r>
            <a:r>
              <a:rPr lang="es-419" sz="1200">
                <a:solidFill>
                  <a:srgbClr val="CC7832"/>
                </a:solidFill>
                <a:highlight>
                  <a:srgbClr val="2B2B2B"/>
                </a:highlight>
                <a:latin typeface="Courier New"/>
                <a:ea typeface="Courier New"/>
                <a:cs typeface="Courier New"/>
                <a:sym typeface="Courier New"/>
              </a:rPr>
              <a:t>, </a:t>
            </a:r>
            <a:r>
              <a:rPr lang="es-419" sz="1200">
                <a:solidFill>
                  <a:srgbClr val="6A8759"/>
                </a:solidFill>
                <a:highlight>
                  <a:srgbClr val="2B2B2B"/>
                </a:highlight>
                <a:latin typeface="Courier New"/>
                <a:ea typeface="Courier New"/>
                <a:cs typeface="Courier New"/>
                <a:sym typeface="Courier New"/>
              </a:rPr>
              <a:t>"error en la respuesta del webservice"</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BBB529"/>
                </a:solidFill>
                <a:highlight>
                  <a:srgbClr val="2B2B2B"/>
                </a:highlight>
                <a:latin typeface="Courier New"/>
                <a:ea typeface="Courier New"/>
                <a:cs typeface="Courier New"/>
                <a:sym typeface="Courier New"/>
              </a:rPr>
              <a:t>@Override</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public void </a:t>
            </a:r>
            <a:r>
              <a:rPr lang="es-419" sz="1200">
                <a:solidFill>
                  <a:srgbClr val="FFC66D"/>
                </a:solidFill>
                <a:highlight>
                  <a:srgbClr val="2B2B2B"/>
                </a:highlight>
                <a:latin typeface="Courier New"/>
                <a:ea typeface="Courier New"/>
                <a:cs typeface="Courier New"/>
                <a:sym typeface="Courier New"/>
              </a:rPr>
              <a:t>onFailure</a:t>
            </a:r>
            <a:r>
              <a:rPr lang="es-419" sz="1200">
                <a:solidFill>
                  <a:srgbClr val="A9B7C6"/>
                </a:solidFill>
                <a:highlight>
                  <a:srgbClr val="2B2B2B"/>
                </a:highlight>
                <a:latin typeface="Courier New"/>
                <a:ea typeface="Courier New"/>
                <a:cs typeface="Courier New"/>
                <a:sym typeface="Courier New"/>
              </a:rPr>
              <a:t>(</a:t>
            </a:r>
            <a:r>
              <a:rPr lang="es-419" sz="1200">
                <a:solidFill>
                  <a:srgbClr val="BBB529"/>
                </a:solidFill>
                <a:highlight>
                  <a:srgbClr val="2B2B2B"/>
                </a:highlight>
                <a:latin typeface="Courier New"/>
                <a:ea typeface="Courier New"/>
                <a:cs typeface="Courier New"/>
                <a:sym typeface="Courier New"/>
              </a:rPr>
              <a:t>@NonNull </a:t>
            </a:r>
            <a:r>
              <a:rPr lang="es-419" sz="1200">
                <a:solidFill>
                  <a:srgbClr val="A9B7C6"/>
                </a:solidFill>
                <a:highlight>
                  <a:srgbClr val="2B2B2B"/>
                </a:highlight>
                <a:latin typeface="Courier New"/>
                <a:ea typeface="Courier New"/>
                <a:cs typeface="Courier New"/>
                <a:sym typeface="Courier New"/>
              </a:rPr>
              <a:t>Call&lt;Profile&gt; call</a:t>
            </a: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Throwable 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t.printStackTrace()</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Ejemplo 2</a:t>
            </a:r>
            <a:endParaRPr/>
          </a:p>
        </p:txBody>
      </p:sp>
      <p:sp>
        <p:nvSpPr>
          <p:cNvPr id="187" name="Google Shape;187;p2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Usar la URL: </a:t>
            </a:r>
            <a:r>
              <a:rPr lang="es-419" u="sng">
                <a:solidFill>
                  <a:schemeClr val="hlink"/>
                </a:solidFill>
                <a:hlinkClick r:id="rId3"/>
              </a:rPr>
              <a:t>https://my-json-server.typicode.com/typicode/demo/comments</a:t>
            </a:r>
            <a:endParaRPr/>
          </a:p>
          <a:p>
            <a:pPr indent="0" lvl="0" marL="0" rtl="0" algn="l">
              <a:spcBef>
                <a:spcPts val="1600"/>
              </a:spcBef>
              <a:spcAft>
                <a:spcPts val="1600"/>
              </a:spcAft>
              <a:buNone/>
            </a:pPr>
            <a:r>
              <a:rPr lang="es-419"/>
              <a:t>Y mostrar los resultados:</a:t>
            </a:r>
            <a:endParaRPr/>
          </a:p>
        </p:txBody>
      </p:sp>
      <p:sp>
        <p:nvSpPr>
          <p:cNvPr id="188" name="Google Shape;188;p2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89" name="Google Shape;189;p29"/>
          <p:cNvPicPr preferRelativeResize="0"/>
          <p:nvPr/>
        </p:nvPicPr>
        <p:blipFill>
          <a:blip r:embed="rId4">
            <a:alphaModFix/>
          </a:blip>
          <a:stretch>
            <a:fillRect/>
          </a:stretch>
        </p:blipFill>
        <p:spPr>
          <a:xfrm>
            <a:off x="1962150" y="2597400"/>
            <a:ext cx="5219700" cy="2266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Nuevo bean y método</a:t>
            </a:r>
            <a:endParaRPr/>
          </a:p>
        </p:txBody>
      </p:sp>
      <p:sp>
        <p:nvSpPr>
          <p:cNvPr id="195" name="Google Shape;195;p30"/>
          <p:cNvSpPr txBox="1"/>
          <p:nvPr>
            <p:ph idx="1" type="body"/>
          </p:nvPr>
        </p:nvSpPr>
        <p:spPr>
          <a:xfrm>
            <a:off x="311700" y="1536632"/>
            <a:ext cx="8520600" cy="59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Se crea un Bean que </a:t>
            </a:r>
            <a:r>
              <a:rPr lang="es-419"/>
              <a:t>representa</a:t>
            </a:r>
            <a:r>
              <a:rPr lang="es-419"/>
              <a:t> la respuesta y un nuevo método en la interfaz.</a:t>
            </a:r>
            <a:endParaRPr/>
          </a:p>
        </p:txBody>
      </p:sp>
      <p:sp>
        <p:nvSpPr>
          <p:cNvPr id="196" name="Google Shape;196;p3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97" name="Google Shape;197;p30"/>
          <p:cNvPicPr preferRelativeResize="0"/>
          <p:nvPr/>
        </p:nvPicPr>
        <p:blipFill rotWithShape="1">
          <a:blip r:embed="rId3">
            <a:alphaModFix/>
          </a:blip>
          <a:srcRect b="0" l="0" r="59216" t="15254"/>
          <a:stretch/>
        </p:blipFill>
        <p:spPr>
          <a:xfrm>
            <a:off x="1348350" y="2127025"/>
            <a:ext cx="2128750" cy="1921150"/>
          </a:xfrm>
          <a:prstGeom prst="rect">
            <a:avLst/>
          </a:prstGeom>
          <a:noFill/>
          <a:ln>
            <a:noFill/>
          </a:ln>
        </p:spPr>
      </p:pic>
      <p:sp>
        <p:nvSpPr>
          <p:cNvPr id="198" name="Google Shape;198;p30"/>
          <p:cNvSpPr txBox="1"/>
          <p:nvPr/>
        </p:nvSpPr>
        <p:spPr>
          <a:xfrm>
            <a:off x="5659150" y="2127025"/>
            <a:ext cx="2694300" cy="11082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public class </a:t>
            </a:r>
            <a:r>
              <a:rPr lang="es-419" sz="1200">
                <a:solidFill>
                  <a:srgbClr val="A9B7C6"/>
                </a:solidFill>
                <a:highlight>
                  <a:srgbClr val="2B2B2B"/>
                </a:highlight>
                <a:latin typeface="Courier New"/>
                <a:ea typeface="Courier New"/>
                <a:cs typeface="Courier New"/>
                <a:sym typeface="Courier New"/>
              </a:rPr>
              <a:t>Comment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private </a:t>
            </a:r>
            <a:r>
              <a:rPr lang="es-419" sz="1200">
                <a:solidFill>
                  <a:srgbClr val="A9B7C6"/>
                </a:solidFill>
                <a:highlight>
                  <a:srgbClr val="2B2B2B"/>
                </a:highlight>
                <a:latin typeface="Courier New"/>
                <a:ea typeface="Courier New"/>
                <a:cs typeface="Courier New"/>
                <a:sym typeface="Courier New"/>
              </a:rPr>
              <a:t>Integer </a:t>
            </a:r>
            <a:r>
              <a:rPr lang="es-419" sz="1200">
                <a:solidFill>
                  <a:srgbClr val="9876AA"/>
                </a:solidFill>
                <a:highlight>
                  <a:srgbClr val="2B2B2B"/>
                </a:highlight>
                <a:latin typeface="Courier New"/>
                <a:ea typeface="Courier New"/>
                <a:cs typeface="Courier New"/>
                <a:sym typeface="Courier New"/>
              </a:rPr>
              <a:t>id</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private </a:t>
            </a:r>
            <a:r>
              <a:rPr lang="es-419" sz="1200">
                <a:solidFill>
                  <a:srgbClr val="A9B7C6"/>
                </a:solidFill>
                <a:highlight>
                  <a:srgbClr val="2B2B2B"/>
                </a:highlight>
                <a:latin typeface="Courier New"/>
                <a:ea typeface="Courier New"/>
                <a:cs typeface="Courier New"/>
                <a:sym typeface="Courier New"/>
              </a:rPr>
              <a:t>String </a:t>
            </a:r>
            <a:r>
              <a:rPr lang="es-419" sz="1200">
                <a:solidFill>
                  <a:srgbClr val="9876AA"/>
                </a:solidFill>
                <a:highlight>
                  <a:srgbClr val="2B2B2B"/>
                </a:highlight>
                <a:latin typeface="Courier New"/>
                <a:ea typeface="Courier New"/>
                <a:cs typeface="Courier New"/>
                <a:sym typeface="Courier New"/>
              </a:rPr>
              <a:t>body</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private </a:t>
            </a:r>
            <a:r>
              <a:rPr lang="es-419" sz="1200">
                <a:solidFill>
                  <a:srgbClr val="A9B7C6"/>
                </a:solidFill>
                <a:highlight>
                  <a:srgbClr val="2B2B2B"/>
                </a:highlight>
                <a:latin typeface="Courier New"/>
                <a:ea typeface="Courier New"/>
                <a:cs typeface="Courier New"/>
                <a:sym typeface="Courier New"/>
              </a:rPr>
              <a:t>Integer </a:t>
            </a:r>
            <a:r>
              <a:rPr lang="es-419" sz="1200">
                <a:solidFill>
                  <a:srgbClr val="9876AA"/>
                </a:solidFill>
                <a:highlight>
                  <a:srgbClr val="2B2B2B"/>
                </a:highlight>
                <a:latin typeface="Courier New"/>
                <a:ea typeface="Courier New"/>
                <a:cs typeface="Courier New"/>
                <a:sym typeface="Courier New"/>
              </a:rPr>
              <a:t>postId</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p:txBody>
      </p:sp>
      <p:cxnSp>
        <p:nvCxnSpPr>
          <p:cNvPr id="199" name="Google Shape;199;p30"/>
          <p:cNvCxnSpPr>
            <a:endCxn id="198" idx="1"/>
          </p:cNvCxnSpPr>
          <p:nvPr/>
        </p:nvCxnSpPr>
        <p:spPr>
          <a:xfrm flipH="1" rot="10800000">
            <a:off x="3476950" y="2681125"/>
            <a:ext cx="2182200" cy="71400"/>
          </a:xfrm>
          <a:prstGeom prst="straightConnector1">
            <a:avLst/>
          </a:prstGeom>
          <a:noFill/>
          <a:ln cap="flat" cmpd="sng" w="9525">
            <a:solidFill>
              <a:schemeClr val="dk2"/>
            </a:solidFill>
            <a:prstDash val="solid"/>
            <a:round/>
            <a:headEnd len="med" w="med" type="none"/>
            <a:tailEnd len="med" w="med" type="triangle"/>
          </a:ln>
        </p:spPr>
      </p:cxnSp>
      <p:sp>
        <p:nvSpPr>
          <p:cNvPr id="200" name="Google Shape;200;p30"/>
          <p:cNvSpPr txBox="1"/>
          <p:nvPr/>
        </p:nvSpPr>
        <p:spPr>
          <a:xfrm>
            <a:off x="2187150" y="4292700"/>
            <a:ext cx="3691200" cy="16623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public interface </a:t>
            </a:r>
            <a:r>
              <a:rPr lang="es-419" sz="1200">
                <a:solidFill>
                  <a:srgbClr val="A9B7C6"/>
                </a:solidFill>
                <a:highlight>
                  <a:srgbClr val="2B2B2B"/>
                </a:highlight>
                <a:latin typeface="Courier New"/>
                <a:ea typeface="Courier New"/>
                <a:cs typeface="Courier New"/>
                <a:sym typeface="Courier New"/>
              </a:rPr>
              <a:t>TypicodeService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BBB529"/>
                </a:solidFill>
                <a:highlight>
                  <a:srgbClr val="2B2B2B"/>
                </a:highlight>
                <a:latin typeface="Courier New"/>
                <a:ea typeface="Courier New"/>
                <a:cs typeface="Courier New"/>
                <a:sym typeface="Courier New"/>
              </a:rPr>
              <a:t>@GET</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"/typicode/demo/profile"</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Call&lt;Profile&gt; </a:t>
            </a:r>
            <a:r>
              <a:rPr lang="es-419" sz="1200">
                <a:solidFill>
                  <a:srgbClr val="FFC66D"/>
                </a:solidFill>
                <a:highlight>
                  <a:srgbClr val="2B2B2B"/>
                </a:highlight>
                <a:latin typeface="Courier New"/>
                <a:ea typeface="Courier New"/>
                <a:cs typeface="Courier New"/>
                <a:sym typeface="Courier New"/>
              </a:rPr>
              <a:t>getProfile</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BBB529"/>
                </a:solidFill>
                <a:highlight>
                  <a:srgbClr val="2B2B2B"/>
                </a:highlight>
                <a:latin typeface="Courier New"/>
                <a:ea typeface="Courier New"/>
                <a:cs typeface="Courier New"/>
                <a:sym typeface="Courier New"/>
              </a:rPr>
              <a:t>@GET</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"/typicode/demo/comments"</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Call&lt;List&lt;Comment&gt;&gt; </a:t>
            </a:r>
            <a:r>
              <a:rPr lang="es-419" sz="1200">
                <a:solidFill>
                  <a:srgbClr val="FFC66D"/>
                </a:solidFill>
                <a:highlight>
                  <a:srgbClr val="2B2B2B"/>
                </a:highlight>
                <a:latin typeface="Courier New"/>
                <a:ea typeface="Courier New"/>
                <a:cs typeface="Courier New"/>
                <a:sym typeface="Courier New"/>
              </a:rPr>
              <a:t>getComments</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p:txBody>
      </p:sp>
      <p:sp>
        <p:nvSpPr>
          <p:cNvPr id="201" name="Google Shape;201;p30"/>
          <p:cNvSpPr/>
          <p:nvPr/>
        </p:nvSpPr>
        <p:spPr>
          <a:xfrm>
            <a:off x="5878350" y="5220850"/>
            <a:ext cx="116100" cy="590400"/>
          </a:xfrm>
          <a:prstGeom prst="rightBrace">
            <a:avLst>
              <a:gd fmla="val 50000"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Utilizar el método</a:t>
            </a:r>
            <a:endParaRPr/>
          </a:p>
        </p:txBody>
      </p:sp>
      <p:sp>
        <p:nvSpPr>
          <p:cNvPr id="207" name="Google Shape;207;p3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08" name="Google Shape;208;p31"/>
          <p:cNvSpPr txBox="1"/>
          <p:nvPr/>
        </p:nvSpPr>
        <p:spPr>
          <a:xfrm>
            <a:off x="459750" y="1728925"/>
            <a:ext cx="8224500" cy="38790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typicodeService.getComments().enqueue(</a:t>
            </a:r>
            <a:r>
              <a:rPr lang="es-419" sz="1200">
                <a:solidFill>
                  <a:srgbClr val="CC7832"/>
                </a:solidFill>
                <a:highlight>
                  <a:srgbClr val="2B2B2B"/>
                </a:highlight>
                <a:latin typeface="Courier New"/>
                <a:ea typeface="Courier New"/>
                <a:cs typeface="Courier New"/>
                <a:sym typeface="Courier New"/>
              </a:rPr>
              <a:t>new </a:t>
            </a:r>
            <a:r>
              <a:rPr lang="es-419" sz="1200">
                <a:solidFill>
                  <a:srgbClr val="A9B7C6"/>
                </a:solidFill>
                <a:highlight>
                  <a:srgbClr val="2B2B2B"/>
                </a:highlight>
                <a:latin typeface="Courier New"/>
                <a:ea typeface="Courier New"/>
                <a:cs typeface="Courier New"/>
                <a:sym typeface="Courier New"/>
              </a:rPr>
              <a:t>Callback&lt;List&lt;Comment&gt;&gt;()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BBB529"/>
                </a:solidFill>
                <a:highlight>
                  <a:srgbClr val="2B2B2B"/>
                </a:highlight>
                <a:latin typeface="Courier New"/>
                <a:ea typeface="Courier New"/>
                <a:cs typeface="Courier New"/>
                <a:sym typeface="Courier New"/>
              </a:rPr>
              <a:t>@Override</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public void </a:t>
            </a:r>
            <a:r>
              <a:rPr lang="es-419" sz="1200">
                <a:solidFill>
                  <a:srgbClr val="FFC66D"/>
                </a:solidFill>
                <a:highlight>
                  <a:srgbClr val="2B2B2B"/>
                </a:highlight>
                <a:latin typeface="Courier New"/>
                <a:ea typeface="Courier New"/>
                <a:cs typeface="Courier New"/>
                <a:sym typeface="Courier New"/>
              </a:rPr>
              <a:t>onResponse</a:t>
            </a:r>
            <a:r>
              <a:rPr lang="es-419" sz="1200">
                <a:solidFill>
                  <a:srgbClr val="A9B7C6"/>
                </a:solidFill>
                <a:highlight>
                  <a:srgbClr val="2B2B2B"/>
                </a:highlight>
                <a:latin typeface="Courier New"/>
                <a:ea typeface="Courier New"/>
                <a:cs typeface="Courier New"/>
                <a:sym typeface="Courier New"/>
              </a:rPr>
              <a:t>(Call&lt;List&lt;Comment&gt;&gt; call</a:t>
            </a: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Response&lt;List&lt;Comment&gt;&gt; response)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if </a:t>
            </a:r>
            <a:r>
              <a:rPr lang="es-419" sz="1200">
                <a:solidFill>
                  <a:srgbClr val="A9B7C6"/>
                </a:solidFill>
                <a:highlight>
                  <a:srgbClr val="2B2B2B"/>
                </a:highlight>
                <a:latin typeface="Courier New"/>
                <a:ea typeface="Courier New"/>
                <a:cs typeface="Courier New"/>
                <a:sym typeface="Courier New"/>
              </a:rPr>
              <a:t>(response.isSuccessful())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List&lt;Comment&gt; commentList = response.body()</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for </a:t>
            </a:r>
            <a:r>
              <a:rPr lang="es-419" sz="1200">
                <a:solidFill>
                  <a:srgbClr val="A9B7C6"/>
                </a:solidFill>
                <a:highlight>
                  <a:srgbClr val="2B2B2B"/>
                </a:highlight>
                <a:latin typeface="Courier New"/>
                <a:ea typeface="Courier New"/>
                <a:cs typeface="Courier New"/>
                <a:sym typeface="Courier New"/>
              </a:rPr>
              <a:t>(Comment c : commentList)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System.</a:t>
            </a:r>
            <a:r>
              <a:rPr i="1" lang="es-419" sz="1200">
                <a:solidFill>
                  <a:srgbClr val="9876AA"/>
                </a:solidFill>
                <a:highlight>
                  <a:srgbClr val="2B2B2B"/>
                </a:highlight>
                <a:latin typeface="Courier New"/>
                <a:ea typeface="Courier New"/>
                <a:cs typeface="Courier New"/>
                <a:sym typeface="Courier New"/>
              </a:rPr>
              <a:t>out</a:t>
            </a:r>
            <a:r>
              <a:rPr lang="es-419" sz="1200">
                <a:solidFill>
                  <a:srgbClr val="A9B7C6"/>
                </a:solidFill>
                <a:highlight>
                  <a:srgbClr val="2B2B2B"/>
                </a:highlight>
                <a:latin typeface="Courier New"/>
                <a:ea typeface="Courier New"/>
                <a:cs typeface="Courier New"/>
                <a:sym typeface="Courier New"/>
              </a:rPr>
              <a:t>.println(</a:t>
            </a:r>
            <a:r>
              <a:rPr lang="es-419" sz="1200">
                <a:solidFill>
                  <a:srgbClr val="6A8759"/>
                </a:solidFill>
                <a:highlight>
                  <a:srgbClr val="2B2B2B"/>
                </a:highlight>
                <a:latin typeface="Courier New"/>
                <a:ea typeface="Courier New"/>
                <a:cs typeface="Courier New"/>
                <a:sym typeface="Courier New"/>
              </a:rPr>
              <a:t>"id: " </a:t>
            </a:r>
            <a:r>
              <a:rPr lang="es-419" sz="1200">
                <a:solidFill>
                  <a:srgbClr val="A9B7C6"/>
                </a:solidFill>
                <a:highlight>
                  <a:srgbClr val="2B2B2B"/>
                </a:highlight>
                <a:latin typeface="Courier New"/>
                <a:ea typeface="Courier New"/>
                <a:cs typeface="Courier New"/>
                <a:sym typeface="Courier New"/>
              </a:rPr>
              <a:t>+ c.getId() + </a:t>
            </a:r>
            <a:r>
              <a:rPr lang="es-419" sz="1200">
                <a:solidFill>
                  <a:srgbClr val="6A8759"/>
                </a:solidFill>
                <a:highlight>
                  <a:srgbClr val="2B2B2B"/>
                </a:highlight>
                <a:latin typeface="Courier New"/>
                <a:ea typeface="Courier New"/>
                <a:cs typeface="Courier New"/>
                <a:sym typeface="Courier New"/>
              </a:rPr>
              <a:t>" | body: " </a:t>
            </a:r>
            <a:r>
              <a:rPr lang="es-419" sz="1200">
                <a:solidFill>
                  <a:srgbClr val="A9B7C6"/>
                </a:solidFill>
                <a:highlight>
                  <a:srgbClr val="2B2B2B"/>
                </a:highlight>
                <a:latin typeface="Courier New"/>
                <a:ea typeface="Courier New"/>
                <a:cs typeface="Courier New"/>
                <a:sym typeface="Courier New"/>
              </a:rPr>
              <a:t>+ c.getBody())</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 </a:t>
            </a:r>
            <a:r>
              <a:rPr lang="es-419" sz="1200">
                <a:solidFill>
                  <a:srgbClr val="CC7832"/>
                </a:solidFill>
                <a:highlight>
                  <a:srgbClr val="2B2B2B"/>
                </a:highlight>
                <a:latin typeface="Courier New"/>
                <a:ea typeface="Courier New"/>
                <a:cs typeface="Courier New"/>
                <a:sym typeface="Courier New"/>
              </a:rPr>
              <a:t>else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Log.</a:t>
            </a:r>
            <a:r>
              <a:rPr i="1" lang="es-419" sz="1200">
                <a:solidFill>
                  <a:srgbClr val="A9B7C6"/>
                </a:solidFill>
                <a:highlight>
                  <a:srgbClr val="2B2B2B"/>
                </a:highlight>
                <a:latin typeface="Courier New"/>
                <a:ea typeface="Courier New"/>
                <a:cs typeface="Courier New"/>
                <a:sym typeface="Courier New"/>
              </a:rPr>
              <a:t>d</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"msg-test"</a:t>
            </a:r>
            <a:r>
              <a:rPr lang="es-419" sz="1200">
                <a:solidFill>
                  <a:srgbClr val="CC7832"/>
                </a:solidFill>
                <a:highlight>
                  <a:srgbClr val="2B2B2B"/>
                </a:highlight>
                <a:latin typeface="Courier New"/>
                <a:ea typeface="Courier New"/>
                <a:cs typeface="Courier New"/>
                <a:sym typeface="Courier New"/>
              </a:rPr>
              <a:t>, </a:t>
            </a:r>
            <a:r>
              <a:rPr lang="es-419" sz="1200">
                <a:solidFill>
                  <a:srgbClr val="6A8759"/>
                </a:solidFill>
                <a:highlight>
                  <a:srgbClr val="2B2B2B"/>
                </a:highlight>
                <a:latin typeface="Courier New"/>
                <a:ea typeface="Courier New"/>
                <a:cs typeface="Courier New"/>
                <a:sym typeface="Courier New"/>
              </a:rPr>
              <a:t>"error en la respuesta del webservice"</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BBB529"/>
                </a:solidFill>
                <a:highlight>
                  <a:srgbClr val="2B2B2B"/>
                </a:highlight>
                <a:latin typeface="Courier New"/>
                <a:ea typeface="Courier New"/>
                <a:cs typeface="Courier New"/>
                <a:sym typeface="Courier New"/>
              </a:rPr>
              <a:t>@Override</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public void </a:t>
            </a:r>
            <a:r>
              <a:rPr lang="es-419" sz="1200">
                <a:solidFill>
                  <a:srgbClr val="FFC66D"/>
                </a:solidFill>
                <a:highlight>
                  <a:srgbClr val="2B2B2B"/>
                </a:highlight>
                <a:latin typeface="Courier New"/>
                <a:ea typeface="Courier New"/>
                <a:cs typeface="Courier New"/>
                <a:sym typeface="Courier New"/>
              </a:rPr>
              <a:t>onFailure</a:t>
            </a:r>
            <a:r>
              <a:rPr lang="es-419" sz="1200">
                <a:solidFill>
                  <a:srgbClr val="A9B7C6"/>
                </a:solidFill>
                <a:highlight>
                  <a:srgbClr val="2B2B2B"/>
                </a:highlight>
                <a:latin typeface="Courier New"/>
                <a:ea typeface="Courier New"/>
                <a:cs typeface="Courier New"/>
                <a:sym typeface="Courier New"/>
              </a:rPr>
              <a:t>(Call&lt;List&lt;Comment&gt;&gt; call</a:t>
            </a: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Throwable 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t.printStackTrace()</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Permisos</a:t>
            </a:r>
            <a:endParaRPr/>
          </a:p>
        </p:txBody>
      </p:sp>
      <p:sp>
        <p:nvSpPr>
          <p:cNvPr id="68" name="Google Shape;68;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lt1"/>
                </a:solidFill>
              </a:rPr>
              <a:t>‹#›</a:t>
            </a:fld>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Parámetros variables por GET</a:t>
            </a:r>
            <a:endParaRPr/>
          </a:p>
        </p:txBody>
      </p:sp>
      <p:sp>
        <p:nvSpPr>
          <p:cNvPr id="214" name="Google Shape;214;p32"/>
          <p:cNvSpPr txBox="1"/>
          <p:nvPr>
            <p:ph idx="1" type="body"/>
          </p:nvPr>
        </p:nvSpPr>
        <p:spPr>
          <a:xfrm>
            <a:off x="311700" y="1536631"/>
            <a:ext cx="8520600" cy="12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Si desea enviar parámetros variables por GET, utilice @Query</a:t>
            </a:r>
            <a:endParaRPr/>
          </a:p>
          <a:p>
            <a:pPr indent="0" lvl="0" marL="0" rtl="0" algn="l">
              <a:spcBef>
                <a:spcPts val="1600"/>
              </a:spcBef>
              <a:spcAft>
                <a:spcPts val="1600"/>
              </a:spcAft>
              <a:buNone/>
            </a:pPr>
            <a:r>
              <a:rPr lang="es-419"/>
              <a:t>URL/getChartValues?hospitalId=X&amp;date=Y&amp;patientId=Z</a:t>
            </a:r>
            <a:endParaRPr/>
          </a:p>
        </p:txBody>
      </p:sp>
      <p:sp>
        <p:nvSpPr>
          <p:cNvPr id="215" name="Google Shape;215;p3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16" name="Google Shape;216;p32"/>
          <p:cNvSpPr txBox="1"/>
          <p:nvPr/>
        </p:nvSpPr>
        <p:spPr>
          <a:xfrm>
            <a:off x="1342800" y="2967300"/>
            <a:ext cx="6458400" cy="9234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@GET</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"/getChartValues"</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Call&lt;Metrics&gt; </a:t>
            </a:r>
            <a:r>
              <a:rPr lang="es-419" sz="1200">
                <a:solidFill>
                  <a:srgbClr val="FFC66D"/>
                </a:solidFill>
                <a:highlight>
                  <a:srgbClr val="2B2B2B"/>
                </a:highlight>
                <a:latin typeface="Courier New"/>
                <a:ea typeface="Courier New"/>
                <a:cs typeface="Courier New"/>
                <a:sym typeface="Courier New"/>
              </a:rPr>
              <a:t>getMetrics</a:t>
            </a:r>
            <a:r>
              <a:rPr lang="es-419" sz="1200">
                <a:solidFill>
                  <a:srgbClr val="A9B7C6"/>
                </a:solidFill>
                <a:highlight>
                  <a:srgbClr val="2B2B2B"/>
                </a:highlight>
                <a:latin typeface="Courier New"/>
                <a:ea typeface="Courier New"/>
                <a:cs typeface="Courier New"/>
                <a:sym typeface="Courier New"/>
              </a:rPr>
              <a:t>(</a:t>
            </a:r>
            <a:r>
              <a:rPr lang="es-419" sz="1200">
                <a:solidFill>
                  <a:srgbClr val="BBB529"/>
                </a:solidFill>
                <a:highlight>
                  <a:srgbClr val="2B2B2B"/>
                </a:highlight>
                <a:latin typeface="Courier New"/>
                <a:ea typeface="Courier New"/>
                <a:cs typeface="Courier New"/>
                <a:sym typeface="Courier New"/>
              </a:rPr>
              <a:t>@Query</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"hospitalId"</a:t>
            </a:r>
            <a:r>
              <a:rPr lang="es-419" sz="1200">
                <a:solidFill>
                  <a:srgbClr val="A9B7C6"/>
                </a:solidFill>
                <a:highlight>
                  <a:srgbClr val="2B2B2B"/>
                </a:highlight>
                <a:latin typeface="Courier New"/>
                <a:ea typeface="Courier New"/>
                <a:cs typeface="Courier New"/>
                <a:sym typeface="Courier New"/>
              </a:rPr>
              <a:t>) String hospitalId</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BBB529"/>
                </a:solidFill>
                <a:highlight>
                  <a:srgbClr val="2B2B2B"/>
                </a:highlight>
                <a:latin typeface="Courier New"/>
                <a:ea typeface="Courier New"/>
                <a:cs typeface="Courier New"/>
                <a:sym typeface="Courier New"/>
              </a:rPr>
              <a:t>@Query</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"date"</a:t>
            </a:r>
            <a:r>
              <a:rPr lang="es-419" sz="1200">
                <a:solidFill>
                  <a:srgbClr val="A9B7C6"/>
                </a:solidFill>
                <a:highlight>
                  <a:srgbClr val="2B2B2B"/>
                </a:highlight>
                <a:latin typeface="Courier New"/>
                <a:ea typeface="Courier New"/>
                <a:cs typeface="Courier New"/>
                <a:sym typeface="Courier New"/>
              </a:rPr>
              <a:t>) String date</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BBB529"/>
                </a:solidFill>
                <a:highlight>
                  <a:srgbClr val="2B2B2B"/>
                </a:highlight>
                <a:latin typeface="Courier New"/>
                <a:ea typeface="Courier New"/>
                <a:cs typeface="Courier New"/>
                <a:sym typeface="Courier New"/>
              </a:rPr>
              <a:t>@Query</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"patientId"</a:t>
            </a:r>
            <a:r>
              <a:rPr lang="es-419" sz="1200">
                <a:solidFill>
                  <a:srgbClr val="A9B7C6"/>
                </a:solidFill>
                <a:highlight>
                  <a:srgbClr val="2B2B2B"/>
                </a:highlight>
                <a:latin typeface="Courier New"/>
                <a:ea typeface="Courier New"/>
                <a:cs typeface="Courier New"/>
                <a:sym typeface="Courier New"/>
              </a:rPr>
              <a:t>) String patientId)</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490250" y="701800"/>
            <a:ext cx="57975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Parámetros </a:t>
            </a:r>
            <a:endParaRPr/>
          </a:p>
          <a:p>
            <a:pPr indent="0" lvl="0" marL="0" rtl="0" algn="l">
              <a:spcBef>
                <a:spcPts val="0"/>
              </a:spcBef>
              <a:spcAft>
                <a:spcPts val="0"/>
              </a:spcAft>
              <a:buNone/>
            </a:pPr>
            <a:r>
              <a:rPr lang="es-419"/>
              <a:t>@SerializedName</a:t>
            </a:r>
            <a:endParaRPr/>
          </a:p>
        </p:txBody>
      </p:sp>
      <p:sp>
        <p:nvSpPr>
          <p:cNvPr id="222" name="Google Shape;222;p3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@SerializedName</a:t>
            </a:r>
            <a:endParaRPr/>
          </a:p>
        </p:txBody>
      </p:sp>
      <p:sp>
        <p:nvSpPr>
          <p:cNvPr id="228" name="Google Shape;228;p3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29" name="Google Shape;229;p34"/>
          <p:cNvSpPr txBox="1"/>
          <p:nvPr>
            <p:ph idx="1" type="body"/>
          </p:nvPr>
        </p:nvSpPr>
        <p:spPr>
          <a:xfrm>
            <a:off x="311700" y="1536624"/>
            <a:ext cx="8520600" cy="50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Si tiene campos en su json que no pueden crearse en su clase (comienzan con número o contienen espacios, puede utilizar la notación </a:t>
            </a:r>
            <a:r>
              <a:rPr lang="es-419">
                <a:solidFill>
                  <a:schemeClr val="lt2"/>
                </a:solidFill>
                <a:highlight>
                  <a:schemeClr val="dk1"/>
                </a:highlight>
                <a:latin typeface="Source Code Pro"/>
                <a:ea typeface="Source Code Pro"/>
                <a:cs typeface="Source Code Pro"/>
                <a:sym typeface="Source Code Pro"/>
              </a:rPr>
              <a:t>@SerializedName</a:t>
            </a:r>
            <a:endParaRPr>
              <a:solidFill>
                <a:schemeClr val="lt2"/>
              </a:solidFill>
              <a:highlight>
                <a:schemeClr val="dk1"/>
              </a:highlight>
              <a:latin typeface="Source Code Pro"/>
              <a:ea typeface="Source Code Pro"/>
              <a:cs typeface="Source Code Pro"/>
              <a:sym typeface="Source Code Pro"/>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rPr lang="es-419"/>
              <a:t>El json recibido en </a:t>
            </a:r>
            <a:r>
              <a:rPr lang="es-419"/>
              <a:t>este</a:t>
            </a:r>
            <a:r>
              <a:rPr lang="es-419"/>
              <a:t> ejemplo, tiene la forma de:</a:t>
            </a:r>
            <a:endParaRPr/>
          </a:p>
          <a:p>
            <a:pPr indent="0" lvl="0" marL="0" marR="0" rtl="0" algn="l">
              <a:lnSpc>
                <a:spcPct val="115000"/>
              </a:lnSpc>
              <a:spcBef>
                <a:spcPts val="1600"/>
              </a:spcBef>
              <a:spcAft>
                <a:spcPts val="0"/>
              </a:spcAft>
              <a:buNone/>
            </a:pPr>
            <a:r>
              <a:rPr lang="es-419">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marR="0" rtl="0" algn="l">
              <a:lnSpc>
                <a:spcPct val="115000"/>
              </a:lnSpc>
              <a:spcBef>
                <a:spcPts val="0"/>
              </a:spcBef>
              <a:spcAft>
                <a:spcPts val="0"/>
              </a:spcAft>
              <a:buNone/>
            </a:pPr>
            <a:r>
              <a:rPr lang="es-419">
                <a:latin typeface="Source Code Pro"/>
                <a:ea typeface="Source Code Pro"/>
                <a:cs typeface="Source Code Pro"/>
                <a:sym typeface="Source Code Pro"/>
              </a:rPr>
              <a:t>	name: “juan”</a:t>
            </a:r>
            <a:endParaRPr>
              <a:latin typeface="Source Code Pro"/>
              <a:ea typeface="Source Code Pro"/>
              <a:cs typeface="Source Code Pro"/>
              <a:sym typeface="Source Code Pro"/>
            </a:endParaRPr>
          </a:p>
          <a:p>
            <a:pPr indent="0" lvl="0" marL="0" marR="0" rtl="0" algn="l">
              <a:lnSpc>
                <a:spcPct val="115000"/>
              </a:lnSpc>
              <a:spcBef>
                <a:spcPts val="0"/>
              </a:spcBef>
              <a:spcAft>
                <a:spcPts val="0"/>
              </a:spcAft>
              <a:buNone/>
            </a:pPr>
            <a:r>
              <a:rPr lang="es-419">
                <a:latin typeface="Source Code Pro"/>
                <a:ea typeface="Source Code Pro"/>
                <a:cs typeface="Source Code Pro"/>
                <a:sym typeface="Source Code Pro"/>
              </a:rPr>
              <a:t>	bd: “20/03/1996”</a:t>
            </a:r>
            <a:endParaRPr>
              <a:latin typeface="Source Code Pro"/>
              <a:ea typeface="Source Code Pro"/>
              <a:cs typeface="Source Code Pro"/>
              <a:sym typeface="Source Code Pro"/>
            </a:endParaRPr>
          </a:p>
          <a:p>
            <a:pPr indent="0" lvl="0" marL="0" marR="0" rtl="0" algn="l">
              <a:lnSpc>
                <a:spcPct val="115000"/>
              </a:lnSpc>
              <a:spcBef>
                <a:spcPts val="0"/>
              </a:spcBef>
              <a:spcAft>
                <a:spcPts val="0"/>
              </a:spcAft>
              <a:buNone/>
            </a:pPr>
            <a:r>
              <a:rPr lang="es-419">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pic>
        <p:nvPicPr>
          <p:cNvPr id="230" name="Google Shape;230;p34"/>
          <p:cNvPicPr preferRelativeResize="0"/>
          <p:nvPr/>
        </p:nvPicPr>
        <p:blipFill>
          <a:blip r:embed="rId3">
            <a:alphaModFix/>
          </a:blip>
          <a:stretch>
            <a:fillRect/>
          </a:stretch>
        </p:blipFill>
        <p:spPr>
          <a:xfrm>
            <a:off x="3409950" y="2782450"/>
            <a:ext cx="2324100" cy="1504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490250" y="701800"/>
            <a:ext cx="57975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POST</a:t>
            </a:r>
            <a:endParaRPr/>
          </a:p>
        </p:txBody>
      </p:sp>
      <p:sp>
        <p:nvSpPr>
          <p:cNvPr id="236" name="Google Shape;236;p3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Enviar información POST - Ejemplo 1</a:t>
            </a:r>
            <a:endParaRPr/>
          </a:p>
        </p:txBody>
      </p:sp>
      <p:sp>
        <p:nvSpPr>
          <p:cNvPr id="242" name="Google Shape;242;p3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Otra opción es enviar información de su dispositivo a un servidor. Esto lo puede realizar con GET (enviando los parámetros en la URL) o con POST, enviando los parámetros como parte del cuerpo HTTP. Usaremos este segundo enfoque.</a:t>
            </a:r>
            <a:endParaRPr/>
          </a:p>
          <a:p>
            <a:pPr indent="0" lvl="0" marL="0" rtl="0" algn="l">
              <a:spcBef>
                <a:spcPts val="1600"/>
              </a:spcBef>
              <a:spcAft>
                <a:spcPts val="1600"/>
              </a:spcAft>
              <a:buNone/>
            </a:pPr>
            <a:r>
              <a:rPr lang="es-419"/>
              <a:t>Webservice de prueba:</a:t>
            </a:r>
            <a:endParaRPr/>
          </a:p>
        </p:txBody>
      </p:sp>
      <p:sp>
        <p:nvSpPr>
          <p:cNvPr id="243" name="Google Shape;243;p3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244" name="Google Shape;244;p36"/>
          <p:cNvPicPr preferRelativeResize="0"/>
          <p:nvPr/>
        </p:nvPicPr>
        <p:blipFill>
          <a:blip r:embed="rId3">
            <a:alphaModFix/>
          </a:blip>
          <a:stretch>
            <a:fillRect/>
          </a:stretch>
        </p:blipFill>
        <p:spPr>
          <a:xfrm>
            <a:off x="1103700" y="3162250"/>
            <a:ext cx="6936599" cy="3439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Una nueva </a:t>
            </a:r>
            <a:r>
              <a:rPr lang="es-419"/>
              <a:t>interfaz</a:t>
            </a:r>
            <a:endParaRPr/>
          </a:p>
        </p:txBody>
      </p:sp>
      <p:sp>
        <p:nvSpPr>
          <p:cNvPr id="250" name="Google Shape;250;p37"/>
          <p:cNvSpPr txBox="1"/>
          <p:nvPr>
            <p:ph idx="1" type="body"/>
          </p:nvPr>
        </p:nvSpPr>
        <p:spPr>
          <a:xfrm>
            <a:off x="311700" y="1536631"/>
            <a:ext cx="8520600" cy="140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Debido a que el nuevo webservice no comparte la misma baseURL que los dos anteriores, es necesario crear una nueva interfaz. Así mismo, se utiliza el método @FormUrlEncoded para mandar con el </a:t>
            </a:r>
            <a:r>
              <a:rPr lang="es-419"/>
              <a:t>formato</a:t>
            </a:r>
            <a:r>
              <a:rPr lang="es-419"/>
              <a:t> x-www-form-urlencoded y @Field para cada campo enviado por POST.</a:t>
            </a:r>
            <a:endParaRPr/>
          </a:p>
        </p:txBody>
      </p:sp>
      <p:sp>
        <p:nvSpPr>
          <p:cNvPr id="251" name="Google Shape;251;p3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52" name="Google Shape;252;p37"/>
          <p:cNvSpPr txBox="1"/>
          <p:nvPr/>
        </p:nvSpPr>
        <p:spPr>
          <a:xfrm>
            <a:off x="1452450" y="3103275"/>
            <a:ext cx="6239100" cy="12930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public interface </a:t>
            </a:r>
            <a:r>
              <a:rPr lang="es-419" sz="1200">
                <a:solidFill>
                  <a:srgbClr val="A9B7C6"/>
                </a:solidFill>
                <a:highlight>
                  <a:srgbClr val="2B2B2B"/>
                </a:highlight>
                <a:latin typeface="Courier New"/>
                <a:ea typeface="Courier New"/>
                <a:cs typeface="Courier New"/>
                <a:sym typeface="Courier New"/>
              </a:rPr>
              <a:t>AwsService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BBB529"/>
                </a:solidFill>
                <a:highlight>
                  <a:srgbClr val="2B2B2B"/>
                </a:highlight>
                <a:latin typeface="Courier New"/>
                <a:ea typeface="Courier New"/>
                <a:cs typeface="Courier New"/>
                <a:sym typeface="Courier New"/>
              </a:rPr>
              <a:t>@FormUrlEncoded</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   @POST</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"/prod?accion=validar"</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Call&lt;String&gt; </a:t>
            </a:r>
            <a:r>
              <a:rPr lang="es-419" sz="1200">
                <a:solidFill>
                  <a:srgbClr val="FFC66D"/>
                </a:solidFill>
                <a:highlight>
                  <a:srgbClr val="2B2B2B"/>
                </a:highlight>
                <a:latin typeface="Courier New"/>
                <a:ea typeface="Courier New"/>
                <a:cs typeface="Courier New"/>
                <a:sym typeface="Courier New"/>
              </a:rPr>
              <a:t>existeUser</a:t>
            </a:r>
            <a:r>
              <a:rPr lang="es-419" sz="1200">
                <a:solidFill>
                  <a:srgbClr val="A9B7C6"/>
                </a:solidFill>
                <a:highlight>
                  <a:srgbClr val="2B2B2B"/>
                </a:highlight>
                <a:latin typeface="Courier New"/>
                <a:ea typeface="Courier New"/>
                <a:cs typeface="Courier New"/>
                <a:sym typeface="Courier New"/>
              </a:rPr>
              <a:t>(</a:t>
            </a:r>
            <a:r>
              <a:rPr lang="es-419" sz="1200">
                <a:solidFill>
                  <a:srgbClr val="BBB529"/>
                </a:solidFill>
                <a:highlight>
                  <a:srgbClr val="2B2B2B"/>
                </a:highlight>
                <a:latin typeface="Courier New"/>
                <a:ea typeface="Courier New"/>
                <a:cs typeface="Courier New"/>
                <a:sym typeface="Courier New"/>
              </a:rPr>
              <a:t>@Field</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"username"</a:t>
            </a:r>
            <a:r>
              <a:rPr lang="es-419" sz="1200">
                <a:solidFill>
                  <a:srgbClr val="A9B7C6"/>
                </a:solidFill>
                <a:highlight>
                  <a:srgbClr val="2B2B2B"/>
                </a:highlight>
                <a:latin typeface="Courier New"/>
                <a:ea typeface="Courier New"/>
                <a:cs typeface="Courier New"/>
                <a:sym typeface="Courier New"/>
              </a:rPr>
              <a:t>) String username)</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Utilizando la interfaz</a:t>
            </a:r>
            <a:endParaRPr/>
          </a:p>
        </p:txBody>
      </p:sp>
      <p:sp>
        <p:nvSpPr>
          <p:cNvPr id="258" name="Google Shape;258;p3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59" name="Google Shape;259;p38"/>
          <p:cNvSpPr txBox="1"/>
          <p:nvPr/>
        </p:nvSpPr>
        <p:spPr>
          <a:xfrm>
            <a:off x="1014150" y="2127025"/>
            <a:ext cx="7115700" cy="36942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AwsService awsService = </a:t>
            </a:r>
            <a:r>
              <a:rPr lang="es-419" sz="1200">
                <a:solidFill>
                  <a:srgbClr val="CC7832"/>
                </a:solidFill>
                <a:highlight>
                  <a:srgbClr val="2B2B2B"/>
                </a:highlight>
                <a:latin typeface="Courier New"/>
                <a:ea typeface="Courier New"/>
                <a:cs typeface="Courier New"/>
                <a:sym typeface="Courier New"/>
              </a:rPr>
              <a:t>new </a:t>
            </a:r>
            <a:r>
              <a:rPr lang="es-419" sz="1200">
                <a:solidFill>
                  <a:srgbClr val="A9B7C6"/>
                </a:solidFill>
                <a:highlight>
                  <a:srgbClr val="2B2B2B"/>
                </a:highlight>
                <a:latin typeface="Courier New"/>
                <a:ea typeface="Courier New"/>
                <a:cs typeface="Courier New"/>
                <a:sym typeface="Courier New"/>
              </a:rPr>
              <a:t>Retrofit.Builder()</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.baseUrl(</a:t>
            </a:r>
            <a:r>
              <a:rPr lang="es-419" sz="1200">
                <a:solidFill>
                  <a:srgbClr val="6A8759"/>
                </a:solidFill>
                <a:highlight>
                  <a:srgbClr val="2B2B2B"/>
                </a:highlight>
                <a:latin typeface="Courier New"/>
                <a:ea typeface="Courier New"/>
                <a:cs typeface="Courier New"/>
                <a:sym typeface="Courier New"/>
              </a:rPr>
              <a:t>"https://1a8jit3xd4.execute-api.us-east-1.amazonaws.com"</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.addConverterFactory(GsonConverterFactory.</a:t>
            </a:r>
            <a:r>
              <a:rPr i="1" lang="es-419" sz="1200">
                <a:solidFill>
                  <a:srgbClr val="A9B7C6"/>
                </a:solidFill>
                <a:highlight>
                  <a:srgbClr val="2B2B2B"/>
                </a:highlight>
                <a:latin typeface="Courier New"/>
                <a:ea typeface="Courier New"/>
                <a:cs typeface="Courier New"/>
                <a:sym typeface="Courier New"/>
              </a:rPr>
              <a:t>create</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.build()</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.create(AwsService.</a:t>
            </a:r>
            <a:r>
              <a:rPr lang="es-419" sz="1200">
                <a:solidFill>
                  <a:srgbClr val="CC7832"/>
                </a:solidFill>
                <a:highlight>
                  <a:srgbClr val="2B2B2B"/>
                </a:highlight>
                <a:latin typeface="Courier New"/>
                <a:ea typeface="Courier New"/>
                <a:cs typeface="Courier New"/>
                <a:sym typeface="Courier New"/>
              </a:rPr>
              <a:t>class</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awsService.existeUser(</a:t>
            </a:r>
            <a:r>
              <a:rPr lang="es-419" sz="1200">
                <a:solidFill>
                  <a:srgbClr val="6A8759"/>
                </a:solidFill>
                <a:highlight>
                  <a:srgbClr val="2B2B2B"/>
                </a:highlight>
                <a:latin typeface="Courier New"/>
                <a:ea typeface="Courier New"/>
                <a:cs typeface="Courier New"/>
                <a:sym typeface="Courier New"/>
              </a:rPr>
              <a:t>"carlos.davila"</a:t>
            </a:r>
            <a:r>
              <a:rPr lang="es-419" sz="1200">
                <a:solidFill>
                  <a:srgbClr val="A9B7C6"/>
                </a:solidFill>
                <a:highlight>
                  <a:srgbClr val="2B2B2B"/>
                </a:highlight>
                <a:latin typeface="Courier New"/>
                <a:ea typeface="Courier New"/>
                <a:cs typeface="Courier New"/>
                <a:sym typeface="Courier New"/>
              </a:rPr>
              <a:t>).enqueue(</a:t>
            </a:r>
            <a:r>
              <a:rPr lang="es-419" sz="1200">
                <a:solidFill>
                  <a:srgbClr val="CC7832"/>
                </a:solidFill>
                <a:highlight>
                  <a:srgbClr val="2B2B2B"/>
                </a:highlight>
                <a:latin typeface="Courier New"/>
                <a:ea typeface="Courier New"/>
                <a:cs typeface="Courier New"/>
                <a:sym typeface="Courier New"/>
              </a:rPr>
              <a:t>new </a:t>
            </a:r>
            <a:r>
              <a:rPr lang="es-419" sz="1200">
                <a:solidFill>
                  <a:srgbClr val="A9B7C6"/>
                </a:solidFill>
                <a:highlight>
                  <a:srgbClr val="2B2B2B"/>
                </a:highlight>
                <a:latin typeface="Courier New"/>
                <a:ea typeface="Courier New"/>
                <a:cs typeface="Courier New"/>
                <a:sym typeface="Courier New"/>
              </a:rPr>
              <a:t>Callback&lt;String&gt;()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BBB529"/>
                </a:solidFill>
                <a:highlight>
                  <a:srgbClr val="2B2B2B"/>
                </a:highlight>
                <a:latin typeface="Courier New"/>
                <a:ea typeface="Courier New"/>
                <a:cs typeface="Courier New"/>
                <a:sym typeface="Courier New"/>
              </a:rPr>
              <a:t>@Override</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public void </a:t>
            </a:r>
            <a:r>
              <a:rPr lang="es-419" sz="1200">
                <a:solidFill>
                  <a:srgbClr val="FFC66D"/>
                </a:solidFill>
                <a:highlight>
                  <a:srgbClr val="2B2B2B"/>
                </a:highlight>
                <a:latin typeface="Courier New"/>
                <a:ea typeface="Courier New"/>
                <a:cs typeface="Courier New"/>
                <a:sym typeface="Courier New"/>
              </a:rPr>
              <a:t>onResponse</a:t>
            </a:r>
            <a:r>
              <a:rPr lang="es-419" sz="1200">
                <a:solidFill>
                  <a:srgbClr val="A9B7C6"/>
                </a:solidFill>
                <a:highlight>
                  <a:srgbClr val="2B2B2B"/>
                </a:highlight>
                <a:latin typeface="Courier New"/>
                <a:ea typeface="Courier New"/>
                <a:cs typeface="Courier New"/>
                <a:sym typeface="Courier New"/>
              </a:rPr>
              <a:t>(Call&lt;String&gt; call</a:t>
            </a: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Response&lt;String&gt; response)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String body = response.body()</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Log.</a:t>
            </a:r>
            <a:r>
              <a:rPr i="1" lang="es-419" sz="1200">
                <a:solidFill>
                  <a:srgbClr val="A9B7C6"/>
                </a:solidFill>
                <a:highlight>
                  <a:srgbClr val="2B2B2B"/>
                </a:highlight>
                <a:latin typeface="Courier New"/>
                <a:ea typeface="Courier New"/>
                <a:cs typeface="Courier New"/>
                <a:sym typeface="Courier New"/>
              </a:rPr>
              <a:t>d</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"msg-test"</a:t>
            </a:r>
            <a:r>
              <a:rPr lang="es-419" sz="1200">
                <a:solidFill>
                  <a:srgbClr val="CC7832"/>
                </a:solidFill>
                <a:highlight>
                  <a:srgbClr val="2B2B2B"/>
                </a:highlight>
                <a:latin typeface="Courier New"/>
                <a:ea typeface="Courier New"/>
                <a:cs typeface="Courier New"/>
                <a:sym typeface="Courier New"/>
              </a:rPr>
              <a:t>, </a:t>
            </a:r>
            <a:r>
              <a:rPr lang="es-419" sz="1200">
                <a:solidFill>
                  <a:srgbClr val="6A8759"/>
                </a:solidFill>
                <a:highlight>
                  <a:srgbClr val="2B2B2B"/>
                </a:highlight>
                <a:latin typeface="Courier New"/>
                <a:ea typeface="Courier New"/>
                <a:cs typeface="Courier New"/>
                <a:sym typeface="Courier New"/>
              </a:rPr>
              <a:t>"aws: " </a:t>
            </a:r>
            <a:r>
              <a:rPr lang="es-419" sz="1200">
                <a:solidFill>
                  <a:srgbClr val="A9B7C6"/>
                </a:solidFill>
                <a:highlight>
                  <a:srgbClr val="2B2B2B"/>
                </a:highlight>
                <a:latin typeface="Courier New"/>
                <a:ea typeface="Courier New"/>
                <a:cs typeface="Courier New"/>
                <a:sym typeface="Courier New"/>
              </a:rPr>
              <a:t>+ body)</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BBB529"/>
                </a:solidFill>
                <a:highlight>
                  <a:srgbClr val="2B2B2B"/>
                </a:highlight>
                <a:latin typeface="Courier New"/>
                <a:ea typeface="Courier New"/>
                <a:cs typeface="Courier New"/>
                <a:sym typeface="Courier New"/>
              </a:rPr>
              <a:t>@Override</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public void </a:t>
            </a:r>
            <a:r>
              <a:rPr lang="es-419" sz="1200">
                <a:solidFill>
                  <a:srgbClr val="FFC66D"/>
                </a:solidFill>
                <a:highlight>
                  <a:srgbClr val="2B2B2B"/>
                </a:highlight>
                <a:latin typeface="Courier New"/>
                <a:ea typeface="Courier New"/>
                <a:cs typeface="Courier New"/>
                <a:sym typeface="Courier New"/>
              </a:rPr>
              <a:t>onFailure</a:t>
            </a:r>
            <a:r>
              <a:rPr lang="es-419" sz="1200">
                <a:solidFill>
                  <a:srgbClr val="A9B7C6"/>
                </a:solidFill>
                <a:highlight>
                  <a:srgbClr val="2B2B2B"/>
                </a:highlight>
                <a:latin typeface="Courier New"/>
                <a:ea typeface="Courier New"/>
                <a:cs typeface="Courier New"/>
                <a:sym typeface="Courier New"/>
              </a:rPr>
              <a:t>(Call&lt;String&gt; call</a:t>
            </a: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Throwable 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t.printStackTrace()</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490250" y="701800"/>
            <a:ext cx="57975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Observaciones</a:t>
            </a:r>
            <a:endParaRPr/>
          </a:p>
        </p:txBody>
      </p:sp>
      <p:sp>
        <p:nvSpPr>
          <p:cNvPr id="265" name="Google Shape;265;p3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Tráfico HTTP</a:t>
            </a:r>
            <a:endParaRPr/>
          </a:p>
        </p:txBody>
      </p:sp>
      <p:sp>
        <p:nvSpPr>
          <p:cNvPr id="271" name="Google Shape;271;p4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72" name="Google Shape;272;p40"/>
          <p:cNvSpPr txBox="1"/>
          <p:nvPr>
            <p:ph idx="1" type="body"/>
          </p:nvPr>
        </p:nvSpPr>
        <p:spPr>
          <a:xfrm>
            <a:off x="311700" y="1536616"/>
            <a:ext cx="8520600" cy="113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Si desea consumir webservices http, debe incluir en su Manifest.xml:</a:t>
            </a:r>
            <a:endParaRPr/>
          </a:p>
          <a:p>
            <a:pPr indent="0" lvl="0" marL="0" rtl="0" algn="l">
              <a:spcBef>
                <a:spcPts val="1600"/>
              </a:spcBef>
              <a:spcAft>
                <a:spcPts val="0"/>
              </a:spcAft>
              <a:buNone/>
            </a:pPr>
            <a:r>
              <a:rPr lang="es-419"/>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:usesCleartextTraffic</a:t>
            </a:r>
            <a:r>
              <a:rPr lang="es-419" sz="1200">
                <a:solidFill>
                  <a:srgbClr val="6A8759"/>
                </a:solidFill>
                <a:highlight>
                  <a:srgbClr val="2B2B2B"/>
                </a:highlight>
                <a:latin typeface="Courier New"/>
                <a:ea typeface="Courier New"/>
                <a:cs typeface="Courier New"/>
                <a:sym typeface="Courier New"/>
              </a:rPr>
              <a:t>="true"</a:t>
            </a:r>
            <a:endParaRPr/>
          </a:p>
          <a:p>
            <a:pPr indent="0" lvl="0" marL="0" rtl="0" algn="l">
              <a:spcBef>
                <a:spcPts val="1600"/>
              </a:spcBef>
              <a:spcAft>
                <a:spcPts val="1600"/>
              </a:spcAft>
              <a:buNone/>
            </a:pPr>
            <a:r>
              <a:t/>
            </a:r>
            <a:endParaRPr/>
          </a:p>
        </p:txBody>
      </p:sp>
      <p:sp>
        <p:nvSpPr>
          <p:cNvPr id="273" name="Google Shape;273;p40"/>
          <p:cNvSpPr txBox="1"/>
          <p:nvPr/>
        </p:nvSpPr>
        <p:spPr>
          <a:xfrm>
            <a:off x="1682100" y="3429000"/>
            <a:ext cx="5779800" cy="22164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E8BF6A"/>
                </a:solidFill>
                <a:highlight>
                  <a:srgbClr val="2B2B2B"/>
                </a:highlight>
                <a:latin typeface="Courier New"/>
                <a:ea typeface="Courier New"/>
                <a:cs typeface="Courier New"/>
                <a:sym typeface="Courier New"/>
              </a:rPr>
              <a:t>&lt;application</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E8BF6A"/>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:name</a:t>
            </a:r>
            <a:r>
              <a:rPr lang="es-419" sz="1200">
                <a:solidFill>
                  <a:srgbClr val="6A8759"/>
                </a:solidFill>
                <a:highlight>
                  <a:srgbClr val="2B2B2B"/>
                </a:highlight>
                <a:latin typeface="Courier New"/>
                <a:ea typeface="Courier New"/>
                <a:cs typeface="Courier New"/>
                <a:sym typeface="Courier New"/>
              </a:rPr>
              <a:t>=".AppThreads"</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:allowBackup</a:t>
            </a:r>
            <a:r>
              <a:rPr lang="es-419" sz="1200">
                <a:solidFill>
                  <a:srgbClr val="6A8759"/>
                </a:solidFill>
                <a:highlight>
                  <a:srgbClr val="2B2B2B"/>
                </a:highlight>
                <a:latin typeface="Courier New"/>
                <a:ea typeface="Courier New"/>
                <a:cs typeface="Courier New"/>
                <a:sym typeface="Courier New"/>
              </a:rPr>
              <a:t>="true"</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:dataExtractionRules</a:t>
            </a:r>
            <a:r>
              <a:rPr lang="es-419" sz="1200">
                <a:solidFill>
                  <a:srgbClr val="6A8759"/>
                </a:solidFill>
                <a:highlight>
                  <a:srgbClr val="2B2B2B"/>
                </a:highlight>
                <a:latin typeface="Courier New"/>
                <a:ea typeface="Courier New"/>
                <a:cs typeface="Courier New"/>
                <a:sym typeface="Courier New"/>
              </a:rPr>
              <a:t>="@xml/data_extraction_rules"</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:fullBackupContent</a:t>
            </a:r>
            <a:r>
              <a:rPr lang="es-419" sz="1200">
                <a:solidFill>
                  <a:srgbClr val="6A8759"/>
                </a:solidFill>
                <a:highlight>
                  <a:srgbClr val="2B2B2B"/>
                </a:highlight>
                <a:latin typeface="Courier New"/>
                <a:ea typeface="Courier New"/>
                <a:cs typeface="Courier New"/>
                <a:sym typeface="Courier New"/>
              </a:rPr>
              <a:t>="@xml/backup_rules"</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:icon</a:t>
            </a:r>
            <a:r>
              <a:rPr lang="es-419" sz="1200">
                <a:solidFill>
                  <a:srgbClr val="6A8759"/>
                </a:solidFill>
                <a:highlight>
                  <a:srgbClr val="2B2B2B"/>
                </a:highlight>
                <a:latin typeface="Courier New"/>
                <a:ea typeface="Courier New"/>
                <a:cs typeface="Courier New"/>
                <a:sym typeface="Courier New"/>
              </a:rPr>
              <a:t>="@mipmap/ic_launcher"</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:label</a:t>
            </a:r>
            <a:r>
              <a:rPr lang="es-419" sz="1200">
                <a:solidFill>
                  <a:srgbClr val="6A8759"/>
                </a:solidFill>
                <a:highlight>
                  <a:srgbClr val="2B2B2B"/>
                </a:highlight>
                <a:latin typeface="Courier New"/>
                <a:ea typeface="Courier New"/>
                <a:cs typeface="Courier New"/>
                <a:sym typeface="Courier New"/>
              </a:rPr>
              <a:t>="@string/app_name"</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:supportsRtl</a:t>
            </a:r>
            <a:r>
              <a:rPr lang="es-419" sz="1200">
                <a:solidFill>
                  <a:srgbClr val="6A8759"/>
                </a:solidFill>
                <a:highlight>
                  <a:srgbClr val="2B2B2B"/>
                </a:highlight>
                <a:latin typeface="Courier New"/>
                <a:ea typeface="Courier New"/>
                <a:cs typeface="Courier New"/>
                <a:sym typeface="Courier New"/>
              </a:rPr>
              <a:t>="true"</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:theme</a:t>
            </a:r>
            <a:r>
              <a:rPr lang="es-419" sz="1200">
                <a:solidFill>
                  <a:srgbClr val="6A8759"/>
                </a:solidFill>
                <a:highlight>
                  <a:srgbClr val="2B2B2B"/>
                </a:highlight>
                <a:latin typeface="Courier New"/>
                <a:ea typeface="Courier New"/>
                <a:cs typeface="Courier New"/>
                <a:sym typeface="Courier New"/>
              </a:rPr>
              <a:t>="@style/Theme.Clase4"</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:usesCleartextTraffic</a:t>
            </a:r>
            <a:r>
              <a:rPr lang="es-419" sz="1200">
                <a:solidFill>
                  <a:srgbClr val="6A8759"/>
                </a:solidFill>
                <a:highlight>
                  <a:srgbClr val="2B2B2B"/>
                </a:highlight>
                <a:latin typeface="Courier New"/>
                <a:ea typeface="Courier New"/>
                <a:cs typeface="Courier New"/>
                <a:sym typeface="Courier New"/>
              </a:rPr>
              <a:t>="true"</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tools</a:t>
            </a:r>
            <a:r>
              <a:rPr lang="es-419" sz="1200">
                <a:solidFill>
                  <a:srgbClr val="BABABA"/>
                </a:solidFill>
                <a:highlight>
                  <a:srgbClr val="2B2B2B"/>
                </a:highlight>
                <a:latin typeface="Courier New"/>
                <a:ea typeface="Courier New"/>
                <a:cs typeface="Courier New"/>
                <a:sym typeface="Courier New"/>
              </a:rPr>
              <a:t>:targetApi</a:t>
            </a:r>
            <a:r>
              <a:rPr lang="es-419" sz="1200">
                <a:solidFill>
                  <a:srgbClr val="6A8759"/>
                </a:solidFill>
                <a:highlight>
                  <a:srgbClr val="2B2B2B"/>
                </a:highlight>
                <a:latin typeface="Courier New"/>
                <a:ea typeface="Courier New"/>
                <a:cs typeface="Courier New"/>
                <a:sym typeface="Courier New"/>
              </a:rPr>
              <a:t>="31"</a:t>
            </a:r>
            <a:r>
              <a:rPr lang="es-419" sz="1200">
                <a:solidFill>
                  <a:srgbClr val="E8BF6A"/>
                </a:solidFill>
                <a:highlight>
                  <a:srgbClr val="2B2B2B"/>
                </a:highlight>
                <a:latin typeface="Courier New"/>
                <a:ea typeface="Courier New"/>
                <a:cs typeface="Courier New"/>
                <a:sym typeface="Courier New"/>
              </a:rPr>
              <a:t>&gt;</a:t>
            </a:r>
            <a:endParaRPr sz="1200">
              <a:solidFill>
                <a:srgbClr val="E8BF6A"/>
              </a:solidFill>
              <a:highlight>
                <a:srgbClr val="2B2B2B"/>
              </a:highlight>
              <a:latin typeface="Courier New"/>
              <a:ea typeface="Courier New"/>
              <a:cs typeface="Courier New"/>
              <a:sym typeface="Courier New"/>
            </a:endParaRPr>
          </a:p>
        </p:txBody>
      </p:sp>
      <p:sp>
        <p:nvSpPr>
          <p:cNvPr id="274" name="Google Shape;274;p40"/>
          <p:cNvSpPr/>
          <p:nvPr/>
        </p:nvSpPr>
        <p:spPr>
          <a:xfrm>
            <a:off x="795375" y="5152325"/>
            <a:ext cx="1166700" cy="26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Emulator - consume localhost</a:t>
            </a:r>
            <a:endParaRPr/>
          </a:p>
        </p:txBody>
      </p:sp>
      <p:sp>
        <p:nvSpPr>
          <p:cNvPr id="280" name="Google Shape;280;p4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Si desea consumir un servicio web desplegado en su computador (localhost) desde el emulador, el IP del servicio no puede ser localhost (pues hace referencia al mismo celular), tampoco puede ser la IP local de la computadora (pues está en otra red).</a:t>
            </a:r>
            <a:endParaRPr/>
          </a:p>
          <a:p>
            <a:pPr indent="0" lvl="0" marL="0" rtl="0" algn="l">
              <a:spcBef>
                <a:spcPts val="1600"/>
              </a:spcBef>
              <a:spcAft>
                <a:spcPts val="0"/>
              </a:spcAft>
              <a:buNone/>
            </a:pPr>
            <a:r>
              <a:rPr lang="es-419"/>
              <a:t>El emulador y la PC crean una red local interna, donde:</a:t>
            </a:r>
            <a:endParaRPr/>
          </a:p>
          <a:p>
            <a:pPr indent="-342900" lvl="0" marL="457200" rtl="0" algn="l">
              <a:spcBef>
                <a:spcPts val="1600"/>
              </a:spcBef>
              <a:spcAft>
                <a:spcPts val="0"/>
              </a:spcAft>
              <a:buSzPts val="1800"/>
              <a:buChar char="●"/>
            </a:pPr>
            <a:r>
              <a:rPr lang="es-419"/>
              <a:t>El emulador obtiene el IP: </a:t>
            </a:r>
            <a:r>
              <a:rPr lang="es-419">
                <a:solidFill>
                  <a:schemeClr val="lt1"/>
                </a:solidFill>
                <a:highlight>
                  <a:srgbClr val="080808"/>
                </a:highlight>
                <a:latin typeface="Source Code Pro"/>
                <a:ea typeface="Source Code Pro"/>
                <a:cs typeface="Source Code Pro"/>
                <a:sym typeface="Source Code Pro"/>
              </a:rPr>
              <a:t>10.0.2.1</a:t>
            </a:r>
            <a:endParaRPr>
              <a:solidFill>
                <a:schemeClr val="lt1"/>
              </a:solidFill>
              <a:highlight>
                <a:srgbClr val="080808"/>
              </a:highlight>
              <a:latin typeface="Source Code Pro"/>
              <a:ea typeface="Source Code Pro"/>
              <a:cs typeface="Source Code Pro"/>
              <a:sym typeface="Source Code Pro"/>
            </a:endParaRPr>
          </a:p>
          <a:p>
            <a:pPr indent="-342900" lvl="0" marL="457200" rtl="0" algn="l">
              <a:spcBef>
                <a:spcPts val="0"/>
              </a:spcBef>
              <a:spcAft>
                <a:spcPts val="0"/>
              </a:spcAft>
              <a:buSzPts val="1800"/>
              <a:buChar char="●"/>
            </a:pPr>
            <a:r>
              <a:rPr lang="es-419"/>
              <a:t>La PC obtiene el IP: </a:t>
            </a:r>
            <a:r>
              <a:rPr lang="es-419">
                <a:solidFill>
                  <a:schemeClr val="lt1"/>
                </a:solidFill>
                <a:highlight>
                  <a:srgbClr val="080808"/>
                </a:highlight>
                <a:latin typeface="Source Code Pro"/>
                <a:ea typeface="Source Code Pro"/>
                <a:cs typeface="Source Code Pro"/>
                <a:sym typeface="Source Code Pro"/>
              </a:rPr>
              <a:t>10.0.2.2</a:t>
            </a:r>
            <a:endParaRPr/>
          </a:p>
          <a:p>
            <a:pPr indent="0" lvl="0" marL="0" rtl="0" algn="l">
              <a:spcBef>
                <a:spcPts val="1600"/>
              </a:spcBef>
              <a:spcAft>
                <a:spcPts val="1600"/>
              </a:spcAft>
              <a:buNone/>
            </a:pPr>
            <a:r>
              <a:rPr lang="es-419"/>
              <a:t>Para consumir un webservice localmente, debe usar el segundo IP.</a:t>
            </a:r>
            <a:endParaRPr/>
          </a:p>
        </p:txBody>
      </p:sp>
      <p:sp>
        <p:nvSpPr>
          <p:cNvPr id="281" name="Google Shape;281;p4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Permisos →  Manifest</a:t>
            </a:r>
            <a:endParaRPr/>
          </a:p>
        </p:txBody>
      </p:sp>
      <p:sp>
        <p:nvSpPr>
          <p:cNvPr id="74" name="Google Shape;74;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dk1"/>
                </a:solidFill>
              </a:rPr>
              <a:t>‹#›</a:t>
            </a:fld>
            <a:endParaRPr>
              <a:solidFill>
                <a:schemeClr val="dk1"/>
              </a:solidFill>
            </a:endParaRPr>
          </a:p>
        </p:txBody>
      </p:sp>
      <p:sp>
        <p:nvSpPr>
          <p:cNvPr id="75" name="Google Shape;75;p15"/>
          <p:cNvSpPr txBox="1"/>
          <p:nvPr>
            <p:ph idx="1" type="body"/>
          </p:nvPr>
        </p:nvSpPr>
        <p:spPr>
          <a:xfrm>
            <a:off x="311700" y="1536625"/>
            <a:ext cx="8709300" cy="43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Cuando una aplicación desea por ejemplo acceder a características del sistema Android como la </a:t>
            </a:r>
            <a:r>
              <a:rPr lang="es-419"/>
              <a:t>cámara</a:t>
            </a:r>
            <a:r>
              <a:rPr lang="es-419"/>
              <a:t>, sms o consultas a internet es necesario agregar permisos adicionales. Estos son registrados en el </a:t>
            </a:r>
            <a:r>
              <a:rPr b="1" lang="es-419"/>
              <a:t>AndroidManifest.xml</a:t>
            </a:r>
            <a:endParaRPr b="1"/>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lnSpc>
                <a:spcPct val="150000"/>
              </a:lnSpc>
              <a:spcBef>
                <a:spcPts val="1000"/>
              </a:spcBef>
              <a:spcAft>
                <a:spcPts val="0"/>
              </a:spcAft>
              <a:buNone/>
            </a:pPr>
            <a:r>
              <a:rPr lang="es-419"/>
              <a:t>Para que pueda hacer solicitudes a internet, debe solicitar el permiso:</a:t>
            </a:r>
            <a:endParaRPr/>
          </a:p>
          <a:p>
            <a:pPr indent="0" lvl="0" marL="0" rtl="0" algn="l">
              <a:spcBef>
                <a:spcPts val="0"/>
              </a:spcBef>
              <a:spcAft>
                <a:spcPts val="0"/>
              </a:spcAft>
              <a:buNone/>
            </a:pPr>
            <a:r>
              <a:rPr b="1" lang="es-419" sz="1400">
                <a:latin typeface="Source Code Pro"/>
                <a:ea typeface="Source Code Pro"/>
                <a:cs typeface="Source Code Pro"/>
                <a:sym typeface="Source Code Pro"/>
              </a:rPr>
              <a:t>→ </a:t>
            </a:r>
            <a:r>
              <a:rPr b="1" lang="es-419" sz="1400">
                <a:solidFill>
                  <a:schemeClr val="lt1"/>
                </a:solidFill>
                <a:highlight>
                  <a:schemeClr val="dk1"/>
                </a:highlight>
                <a:latin typeface="Source Code Pro"/>
                <a:ea typeface="Source Code Pro"/>
                <a:cs typeface="Source Code Pro"/>
                <a:sym typeface="Source Code Pro"/>
              </a:rPr>
              <a:t>&lt;uses-permission android:name="android.permission.INTERNET"/&gt;</a:t>
            </a:r>
            <a:endParaRPr b="1" sz="1400">
              <a:solidFill>
                <a:schemeClr val="lt1"/>
              </a:solidFill>
              <a:highlight>
                <a:schemeClr val="dk1"/>
              </a:highlight>
              <a:latin typeface="Source Code Pro"/>
              <a:ea typeface="Source Code Pro"/>
              <a:cs typeface="Source Code Pro"/>
              <a:sym typeface="Source Code Pro"/>
            </a:endParaRPr>
          </a:p>
          <a:p>
            <a:pPr indent="0" lvl="0" marL="0" rtl="0" algn="l">
              <a:lnSpc>
                <a:spcPct val="150000"/>
              </a:lnSpc>
              <a:spcBef>
                <a:spcPts val="1000"/>
              </a:spcBef>
              <a:spcAft>
                <a:spcPts val="0"/>
              </a:spcAft>
              <a:buNone/>
            </a:pPr>
            <a:r>
              <a:rPr lang="es-419"/>
              <a:t>Y para verificar el estado de la red:</a:t>
            </a:r>
            <a:endParaRPr/>
          </a:p>
          <a:p>
            <a:pPr indent="0" lvl="0" marL="0" rtl="0" algn="l">
              <a:spcBef>
                <a:spcPts val="0"/>
              </a:spcBef>
              <a:spcAft>
                <a:spcPts val="1000"/>
              </a:spcAft>
              <a:buNone/>
            </a:pPr>
            <a:r>
              <a:rPr b="1" lang="es-419" sz="1400">
                <a:latin typeface="Source Code Pro"/>
                <a:ea typeface="Source Code Pro"/>
                <a:cs typeface="Source Code Pro"/>
                <a:sym typeface="Source Code Pro"/>
              </a:rPr>
              <a:t>→ </a:t>
            </a:r>
            <a:r>
              <a:rPr b="1" lang="es-419" sz="1400">
                <a:solidFill>
                  <a:schemeClr val="lt1"/>
                </a:solidFill>
                <a:highlight>
                  <a:schemeClr val="dk1"/>
                </a:highlight>
                <a:latin typeface="Source Code Pro"/>
                <a:ea typeface="Source Code Pro"/>
                <a:cs typeface="Source Code Pro"/>
                <a:sym typeface="Source Code Pro"/>
              </a:rPr>
              <a:t>&lt;uses-permission android:name="android.permission.ACCESS_NETWORK_STATE"/&gt;</a:t>
            </a:r>
            <a:endParaRPr>
              <a:solidFill>
                <a:schemeClr val="lt1"/>
              </a:solidFill>
              <a:highlight>
                <a:schemeClr val="dk1"/>
              </a:highlight>
            </a:endParaRPr>
          </a:p>
        </p:txBody>
      </p:sp>
      <p:pic>
        <p:nvPicPr>
          <p:cNvPr id="76" name="Google Shape;76;p15"/>
          <p:cNvPicPr preferRelativeResize="0"/>
          <p:nvPr/>
        </p:nvPicPr>
        <p:blipFill>
          <a:blip r:embed="rId3">
            <a:alphaModFix/>
          </a:blip>
          <a:stretch>
            <a:fillRect/>
          </a:stretch>
        </p:blipFill>
        <p:spPr>
          <a:xfrm>
            <a:off x="2342838" y="2593575"/>
            <a:ext cx="4458325" cy="1503300"/>
          </a:xfrm>
          <a:prstGeom prst="rect">
            <a:avLst/>
          </a:prstGeom>
          <a:noFill/>
          <a:ln>
            <a:noFill/>
          </a:ln>
        </p:spPr>
      </p:pic>
      <p:pic>
        <p:nvPicPr>
          <p:cNvPr id="77" name="Google Shape;77;p15"/>
          <p:cNvPicPr preferRelativeResize="0"/>
          <p:nvPr/>
        </p:nvPicPr>
        <p:blipFill>
          <a:blip r:embed="rId4">
            <a:alphaModFix/>
          </a:blip>
          <a:stretch>
            <a:fillRect/>
          </a:stretch>
        </p:blipFill>
        <p:spPr>
          <a:xfrm>
            <a:off x="1782288" y="6011275"/>
            <a:ext cx="5579438" cy="617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¿Preguntas?</a:t>
            </a:r>
            <a:endParaRPr/>
          </a:p>
        </p:txBody>
      </p:sp>
      <p:sp>
        <p:nvSpPr>
          <p:cNvPr id="287" name="Google Shape;287;p4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Muchas gracias</a:t>
            </a:r>
            <a:endParaRPr/>
          </a:p>
        </p:txBody>
      </p:sp>
      <p:sp>
        <p:nvSpPr>
          <p:cNvPr id="293" name="Google Shape;293;p4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Verificar el estado de la conexión</a:t>
            </a:r>
            <a:endParaRPr/>
          </a:p>
        </p:txBody>
      </p:sp>
      <p:sp>
        <p:nvSpPr>
          <p:cNvPr id="83" name="Google Shape;83;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Estado de la conexión</a:t>
            </a:r>
            <a:endParaRPr/>
          </a:p>
        </p:txBody>
      </p:sp>
      <p:sp>
        <p:nvSpPr>
          <p:cNvPr id="89" name="Google Shape;89;p1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Es importante verificar el estado de la conexión (o si existe alguna) antes de hacer alguna solicitud a un servidor externo. Para este fin puede utilizar la clase:</a:t>
            </a:r>
            <a:endParaRPr/>
          </a:p>
          <a:p>
            <a:pPr indent="0" lvl="0" marL="0" rtl="0" algn="l">
              <a:spcBef>
                <a:spcPts val="1600"/>
              </a:spcBef>
              <a:spcAft>
                <a:spcPts val="0"/>
              </a:spcAft>
              <a:buNone/>
            </a:pPr>
            <a:r>
              <a:rPr lang="es-419"/>
              <a:t>→ ConnectivityManager</a:t>
            </a:r>
            <a:endParaRPr/>
          </a:p>
          <a:p>
            <a:pPr indent="0" lvl="0" marL="0" rtl="0" algn="l">
              <a:spcBef>
                <a:spcPts val="1600"/>
              </a:spcBef>
              <a:spcAft>
                <a:spcPts val="1600"/>
              </a:spcAft>
              <a:buNone/>
            </a:pPr>
            <a:r>
              <a:t/>
            </a:r>
            <a:endParaRPr/>
          </a:p>
        </p:txBody>
      </p:sp>
      <p:sp>
        <p:nvSpPr>
          <p:cNvPr id="90" name="Google Shape;90;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91" name="Google Shape;91;p17"/>
          <p:cNvSpPr txBox="1"/>
          <p:nvPr/>
        </p:nvSpPr>
        <p:spPr>
          <a:xfrm>
            <a:off x="265950" y="2886475"/>
            <a:ext cx="8612100" cy="14775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ConnectivityManager manager = </a:t>
            </a:r>
            <a:endParaRPr sz="1200">
              <a:solidFill>
                <a:srgbClr val="A9B7C6"/>
              </a:solidFill>
              <a:highlight>
                <a:srgbClr val="2B2B2B"/>
              </a:highlight>
              <a:latin typeface="Courier New"/>
              <a:ea typeface="Courier New"/>
              <a:cs typeface="Courier New"/>
              <a:sym typeface="Courier New"/>
            </a:endParaRPr>
          </a:p>
          <a:p>
            <a:pPr indent="457200" lvl="0" marL="137160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(ConnectivityManager) getSystemService(Context.</a:t>
            </a:r>
            <a:r>
              <a:rPr i="1" lang="es-419" sz="1200">
                <a:solidFill>
                  <a:srgbClr val="9876AA"/>
                </a:solidFill>
                <a:highlight>
                  <a:srgbClr val="2B2B2B"/>
                </a:highlight>
                <a:latin typeface="Courier New"/>
                <a:ea typeface="Courier New"/>
                <a:cs typeface="Courier New"/>
                <a:sym typeface="Courier New"/>
              </a:rPr>
              <a:t>CONNECTIVITY_SERVICE</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NetworkInfo activeNetworkInfo = manager.getActiveNetworkInfo()</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boolean </a:t>
            </a:r>
            <a:r>
              <a:rPr lang="es-419" sz="1200">
                <a:solidFill>
                  <a:srgbClr val="A9B7C6"/>
                </a:solidFill>
                <a:highlight>
                  <a:srgbClr val="2B2B2B"/>
                </a:highlight>
                <a:latin typeface="Courier New"/>
                <a:ea typeface="Courier New"/>
                <a:cs typeface="Courier New"/>
                <a:sym typeface="Courier New"/>
              </a:rPr>
              <a:t>tieneInternet = activeNetworkInfo != </a:t>
            </a:r>
            <a:r>
              <a:rPr lang="es-419" sz="1200">
                <a:solidFill>
                  <a:srgbClr val="CC7832"/>
                </a:solidFill>
                <a:highlight>
                  <a:srgbClr val="2B2B2B"/>
                </a:highlight>
                <a:latin typeface="Courier New"/>
                <a:ea typeface="Courier New"/>
                <a:cs typeface="Courier New"/>
                <a:sym typeface="Courier New"/>
              </a:rPr>
              <a:t>null </a:t>
            </a:r>
            <a:r>
              <a:rPr lang="es-419" sz="1200">
                <a:solidFill>
                  <a:srgbClr val="A9B7C6"/>
                </a:solidFill>
                <a:highlight>
                  <a:srgbClr val="2B2B2B"/>
                </a:highlight>
                <a:latin typeface="Courier New"/>
                <a:ea typeface="Courier New"/>
                <a:cs typeface="Courier New"/>
                <a:sym typeface="Courier New"/>
              </a:rPr>
              <a:t>&amp;&amp; activeNetworkInfo.isConnected()</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Log.</a:t>
            </a:r>
            <a:r>
              <a:rPr i="1" lang="es-419" sz="1200">
                <a:solidFill>
                  <a:srgbClr val="A9B7C6"/>
                </a:solidFill>
                <a:highlight>
                  <a:srgbClr val="2B2B2B"/>
                </a:highlight>
                <a:latin typeface="Courier New"/>
                <a:ea typeface="Courier New"/>
                <a:cs typeface="Courier New"/>
                <a:sym typeface="Courier New"/>
              </a:rPr>
              <a:t>d</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"msg-test"</a:t>
            </a:r>
            <a:r>
              <a:rPr lang="es-419" sz="1200">
                <a:solidFill>
                  <a:srgbClr val="CC7832"/>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"Internet: " </a:t>
            </a:r>
            <a:r>
              <a:rPr lang="es-419" sz="1200">
                <a:solidFill>
                  <a:srgbClr val="A9B7C6"/>
                </a:solidFill>
                <a:highlight>
                  <a:srgbClr val="2B2B2B"/>
                </a:highlight>
                <a:latin typeface="Courier New"/>
                <a:ea typeface="Courier New"/>
                <a:cs typeface="Courier New"/>
                <a:sym typeface="Courier New"/>
              </a:rPr>
              <a:t>+ tieneInternet)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Tipo de conexión</a:t>
            </a:r>
            <a:endParaRPr/>
          </a:p>
        </p:txBody>
      </p:sp>
      <p:sp>
        <p:nvSpPr>
          <p:cNvPr id="97" name="Google Shape;97;p18"/>
          <p:cNvSpPr txBox="1"/>
          <p:nvPr>
            <p:ph idx="1" type="body"/>
          </p:nvPr>
        </p:nvSpPr>
        <p:spPr>
          <a:xfrm>
            <a:off x="311700" y="153663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Es posible validar el tipo de conexión, si tiene conexión wifi, red celular, ethernet, bluetooth entre otras.</a:t>
            </a:r>
            <a:endParaRPr/>
          </a:p>
        </p:txBody>
      </p:sp>
      <p:sp>
        <p:nvSpPr>
          <p:cNvPr id="98" name="Google Shape;98;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99" name="Google Shape;99;p18"/>
          <p:cNvPicPr preferRelativeResize="0"/>
          <p:nvPr/>
        </p:nvPicPr>
        <p:blipFill>
          <a:blip r:embed="rId3">
            <a:alphaModFix/>
          </a:blip>
          <a:stretch>
            <a:fillRect/>
          </a:stretch>
        </p:blipFill>
        <p:spPr>
          <a:xfrm>
            <a:off x="554775" y="2388832"/>
            <a:ext cx="8034462" cy="42530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Envío</a:t>
            </a:r>
            <a:r>
              <a:rPr lang="es-419"/>
              <a:t> y obtención de información</a:t>
            </a:r>
            <a:endParaRPr/>
          </a:p>
        </p:txBody>
      </p:sp>
      <p:sp>
        <p:nvSpPr>
          <p:cNvPr id="105" name="Google Shape;105;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lt1"/>
                </a:solidFill>
              </a:rPr>
              <a:t>‹#›</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Envío y obtención de información</a:t>
            </a:r>
            <a:endParaRPr/>
          </a:p>
        </p:txBody>
      </p:sp>
      <p:sp>
        <p:nvSpPr>
          <p:cNvPr id="111" name="Google Shape;111;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dk1"/>
                </a:solidFill>
              </a:rPr>
              <a:t>‹#›</a:t>
            </a:fld>
            <a:endParaRPr>
              <a:solidFill>
                <a:schemeClr val="dk1"/>
              </a:solidFill>
            </a:endParaRPr>
          </a:p>
        </p:txBody>
      </p:sp>
      <p:sp>
        <p:nvSpPr>
          <p:cNvPr id="112" name="Google Shape;112;p2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Para enviar y recibir información desde Android existen dos formas de realizarlo:</a:t>
            </a:r>
            <a:endParaRPr/>
          </a:p>
          <a:p>
            <a:pPr indent="-342900" lvl="0" marL="457200" rtl="0" algn="l">
              <a:spcBef>
                <a:spcPts val="1600"/>
              </a:spcBef>
              <a:spcAft>
                <a:spcPts val="0"/>
              </a:spcAft>
              <a:buSzPts val="1800"/>
              <a:buChar char="●"/>
            </a:pPr>
            <a:r>
              <a:rPr lang="es-419"/>
              <a:t>Clase HttpURLConnection, la cual permite realizar una solicitud externa.</a:t>
            </a:r>
            <a:endParaRPr/>
          </a:p>
          <a:p>
            <a:pPr indent="-342900" lvl="0" marL="457200" rtl="0" algn="l">
              <a:spcBef>
                <a:spcPts val="0"/>
              </a:spcBef>
              <a:spcAft>
                <a:spcPts val="0"/>
              </a:spcAft>
              <a:buSzPts val="1800"/>
              <a:buChar char="●"/>
            </a:pPr>
            <a:r>
              <a:rPr lang="es-419"/>
              <a:t>Usar librerías de 3ros.</a:t>
            </a:r>
            <a:endParaRPr/>
          </a:p>
          <a:p>
            <a:pPr indent="0" lvl="0" marL="0" rtl="0" algn="l">
              <a:spcBef>
                <a:spcPts val="1600"/>
              </a:spcBef>
              <a:spcAft>
                <a:spcPts val="0"/>
              </a:spcAft>
              <a:buNone/>
            </a:pPr>
            <a:r>
              <a:rPr lang="es-419"/>
              <a:t>El uso de HttpURLConnection brinda la mayor flexibilidad; sin embargo, se le considera una librería low-level pues se debe gestionar desde la creación del URL en formato URI hasta el parseo de los datos manualmente. Así mismo, debe asegurarse que las solicitudes corran en un worker thread.</a:t>
            </a:r>
            <a:endParaRPr/>
          </a:p>
          <a:p>
            <a:pPr indent="0" lvl="0" marL="0" rtl="0" algn="l">
              <a:spcBef>
                <a:spcPts val="1600"/>
              </a:spcBef>
              <a:spcAft>
                <a:spcPts val="0"/>
              </a:spcAft>
              <a:buNone/>
            </a:pPr>
            <a:r>
              <a:rPr lang="es-419"/>
              <a:t>Para </a:t>
            </a:r>
            <a:r>
              <a:rPr lang="es-419"/>
              <a:t>más</a:t>
            </a:r>
            <a:r>
              <a:rPr lang="es-419"/>
              <a:t> información puede revisar: </a:t>
            </a:r>
            <a:r>
              <a:rPr lang="es-419" sz="1100" u="sng">
                <a:solidFill>
                  <a:schemeClr val="hlink"/>
                </a:solidFill>
                <a:latin typeface="Arial"/>
                <a:ea typeface="Arial"/>
                <a:cs typeface="Arial"/>
                <a:sym typeface="Arial"/>
                <a:hlinkClick r:id="rId3"/>
              </a:rPr>
              <a:t>https://developer.android.com/reference/java/net/HttpURLConnection.html</a:t>
            </a:r>
            <a:endParaRPr/>
          </a:p>
          <a:p>
            <a:pPr indent="0" lvl="0" marL="0" rtl="0" algn="l">
              <a:spcBef>
                <a:spcPts val="1600"/>
              </a:spcBef>
              <a:spcAft>
                <a:spcPts val="1600"/>
              </a:spcAft>
              <a:buNone/>
            </a:pPr>
            <a:r>
              <a:rPr lang="es-419"/>
              <a:t>→ Por este motivo, se utilizarán librerías de 3ros para implementar la funcional</a:t>
            </a:r>
            <a:r>
              <a:rPr lang="es-419"/>
              <a:t>idad.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Librerías de terceros</a:t>
            </a:r>
            <a:endParaRPr/>
          </a:p>
        </p:txBody>
      </p:sp>
      <p:sp>
        <p:nvSpPr>
          <p:cNvPr id="118" name="Google Shape;118;p2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Existen 3 librerías más usadas para obtener información puntual de internet:</a:t>
            </a:r>
            <a:endParaRPr/>
          </a:p>
          <a:p>
            <a:pPr indent="-342900" lvl="0" marL="457200" rtl="0" algn="l">
              <a:spcBef>
                <a:spcPts val="1600"/>
              </a:spcBef>
              <a:spcAft>
                <a:spcPts val="0"/>
              </a:spcAft>
              <a:buSzPts val="1800"/>
              <a:buChar char="●"/>
            </a:pPr>
            <a:r>
              <a:rPr lang="es-419" u="sng">
                <a:solidFill>
                  <a:schemeClr val="hlink"/>
                </a:solidFill>
                <a:hlinkClick r:id="rId3"/>
              </a:rPr>
              <a:t>Volley</a:t>
            </a:r>
            <a:endParaRPr/>
          </a:p>
          <a:p>
            <a:pPr indent="-342900" lvl="0" marL="457200" rtl="0" algn="l">
              <a:spcBef>
                <a:spcPts val="0"/>
              </a:spcBef>
              <a:spcAft>
                <a:spcPts val="0"/>
              </a:spcAft>
              <a:buSzPts val="1800"/>
              <a:buChar char="●"/>
            </a:pPr>
            <a:r>
              <a:rPr lang="es-419" u="sng">
                <a:solidFill>
                  <a:schemeClr val="hlink"/>
                </a:solidFill>
                <a:hlinkClick r:id="rId4"/>
              </a:rPr>
              <a:t>OkHttp</a:t>
            </a:r>
            <a:endParaRPr/>
          </a:p>
          <a:p>
            <a:pPr indent="-342900" lvl="0" marL="457200" rtl="0" algn="l">
              <a:spcBef>
                <a:spcPts val="0"/>
              </a:spcBef>
              <a:spcAft>
                <a:spcPts val="0"/>
              </a:spcAft>
              <a:buSzPts val="1800"/>
              <a:buChar char="●"/>
            </a:pPr>
            <a:r>
              <a:rPr lang="es-419" u="sng">
                <a:solidFill>
                  <a:schemeClr val="hlink"/>
                </a:solidFill>
                <a:hlinkClick r:id="rId5"/>
              </a:rPr>
              <a:t>Retrofit </a:t>
            </a:r>
            <a:endParaRPr/>
          </a:p>
          <a:p>
            <a:pPr indent="0" lvl="0" marL="0" rtl="0" algn="l">
              <a:spcBef>
                <a:spcPts val="1600"/>
              </a:spcBef>
              <a:spcAft>
                <a:spcPts val="0"/>
              </a:spcAft>
              <a:buNone/>
            </a:pPr>
            <a:r>
              <a:rPr lang="es-419"/>
              <a:t>Cada una tiene sus ventajas y sus aplicaciones particulares.</a:t>
            </a:r>
            <a:endParaRPr/>
          </a:p>
          <a:p>
            <a:pPr indent="0" lvl="0" marL="0" rtl="0" algn="l">
              <a:spcBef>
                <a:spcPts val="1600"/>
              </a:spcBef>
              <a:spcAft>
                <a:spcPts val="0"/>
              </a:spcAft>
              <a:buNone/>
            </a:pPr>
            <a:r>
              <a:rPr lang="es-419"/>
              <a:t>Mostraremos </a:t>
            </a:r>
            <a:r>
              <a:rPr lang="es-419"/>
              <a:t>cómo</a:t>
            </a:r>
            <a:r>
              <a:rPr lang="es-419"/>
              <a:t> obtener y mandar información de un webservice usando </a:t>
            </a:r>
            <a:r>
              <a:rPr b="1" lang="es-419"/>
              <a:t>Retrofit 2</a:t>
            </a:r>
            <a:endParaRPr/>
          </a:p>
          <a:p>
            <a:pPr indent="0" lvl="0" marL="0" rtl="0" algn="l">
              <a:spcBef>
                <a:spcPts val="1600"/>
              </a:spcBef>
              <a:spcAft>
                <a:spcPts val="1600"/>
              </a:spcAft>
              <a:buNone/>
            </a:pPr>
            <a:r>
              <a:rPr lang="es-419"/>
              <a:t>Si planea descargar o enviar gran cantidad de información &gt; 200MB, Android recomienda usar </a:t>
            </a:r>
            <a:r>
              <a:rPr lang="es-419" u="sng">
                <a:solidFill>
                  <a:schemeClr val="hlink"/>
                </a:solidFill>
                <a:hlinkClick r:id="rId6"/>
              </a:rPr>
              <a:t>DowndloadManager</a:t>
            </a:r>
            <a:r>
              <a:rPr lang="es-419"/>
              <a:t>.</a:t>
            </a:r>
            <a:endParaRPr/>
          </a:p>
        </p:txBody>
      </p:sp>
      <p:sp>
        <p:nvSpPr>
          <p:cNvPr id="119" name="Google Shape;119;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