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Proxima Nova"/>
      <p:regular r:id="rId29"/>
      <p:bold r:id="rId30"/>
      <p:italic r:id="rId31"/>
      <p:boldItalic r:id="rId32"/>
    </p:embeddedFont>
    <p:embeddedFont>
      <p:font typeface="Source Code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SourceCodePro-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35" Type="http://schemas.openxmlformats.org/officeDocument/2006/relationships/font" Target="fonts/SourceCodePro-italic.fntdata"/><Relationship Id="rId12" Type="http://schemas.openxmlformats.org/officeDocument/2006/relationships/slide" Target="slides/slide7.xml"/><Relationship Id="rId34" Type="http://schemas.openxmlformats.org/officeDocument/2006/relationships/font" Target="fonts/SourceCodePr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ourceCode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Proyecto desarrollado en clase: en paideia</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6b5260ad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6b5260a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7dead1cfc_0_1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7dead1cf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7dead1cfc_0_1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7dead1cf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da4fc2512_0_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da4fc251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7dead1cfc_0_15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7dead1cf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56b5260ade_0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56b5260ad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7dead1cfc_0_1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7dead1cf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7dead1cfc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7dead1c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7dead1cfc_0_1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7dead1cf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7dead1cfc_0_2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7dead1cf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3a18818b9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3a18818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56b5260ade_0_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56b5260ad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7e93e8f68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7e93e8f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f3b5e95e3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f3b5e95e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1bb10648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1bb1064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7dead1cfc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7dead1c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7dead1cfc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7dead1c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7dead1cfc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7dead1c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7dead1cfc_0_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7dead1cf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7dead1cfc_0_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7dead1cf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7dead1cfc_0_10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7dead1cf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7dead1cfc_0_5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7dead1cf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321967"/>
            <a:ext cx="8520600" cy="255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4095067"/>
            <a:ext cx="8520600" cy="1202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59940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607767"/>
            <a:ext cx="4045200" cy="2012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6920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9100"/>
            <a:ext cx="5998800" cy="798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eveloper.android.com/guide/topics/ui/layout/recyclerview"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3dkvh9wb90.execute-api.us-east-1.amazonaws.com/prod/"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jsonschema2pojo.org/" TargetMode="External"/><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RecyclerView</a:t>
            </a:r>
            <a:endParaRPr/>
          </a:p>
        </p:txBody>
      </p:sp>
      <p:sp>
        <p:nvSpPr>
          <p:cNvPr id="60" name="Google Shape;60;p13"/>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1TEL05 - Servicios y Aplicaciones para IoT</a:t>
            </a:r>
            <a:endParaRPr/>
          </a:p>
        </p:txBody>
      </p:sp>
      <p:sp>
        <p:nvSpPr>
          <p:cNvPr id="61" name="Google Shape;61;p13"/>
          <p:cNvSpPr txBox="1"/>
          <p:nvPr/>
        </p:nvSpPr>
        <p:spPr>
          <a:xfrm>
            <a:off x="5765725" y="6159675"/>
            <a:ext cx="3151500" cy="5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419" sz="2400">
                <a:solidFill>
                  <a:schemeClr val="lt1"/>
                </a:solidFill>
                <a:latin typeface="Proxima Nova"/>
                <a:ea typeface="Proxima Nova"/>
                <a:cs typeface="Proxima Nova"/>
                <a:sym typeface="Proxima Nova"/>
              </a:rPr>
              <a:t>Prof. Stuardo Lucho</a:t>
            </a:r>
            <a:endParaRPr>
              <a:latin typeface="Proxima Nova"/>
              <a:ea typeface="Proxima Nova"/>
              <a:cs typeface="Proxima Nova"/>
              <a:sym typeface="Proxima Nova"/>
            </a:endParaRPr>
          </a:p>
        </p:txBody>
      </p:sp>
      <p:sp>
        <p:nvSpPr>
          <p:cNvPr id="62" name="Google Shape;62;p13"/>
          <p:cNvSpPr txBox="1"/>
          <p:nvPr/>
        </p:nvSpPr>
        <p:spPr>
          <a:xfrm>
            <a:off x="510450" y="6159675"/>
            <a:ext cx="3151500" cy="5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419" sz="2400">
                <a:solidFill>
                  <a:schemeClr val="lt1"/>
                </a:solidFill>
                <a:latin typeface="Proxima Nova"/>
                <a:ea typeface="Proxima Nova"/>
                <a:cs typeface="Proxima Nova"/>
                <a:sym typeface="Proxima Nova"/>
              </a:rPr>
              <a:t>Clase 5.1</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Crear el Item Layout</a:t>
            </a:r>
            <a:endParaRPr/>
          </a:p>
        </p:txBody>
      </p:sp>
      <p:sp>
        <p:nvSpPr>
          <p:cNvPr id="186" name="Google Shape;186;p22"/>
          <p:cNvSpPr txBox="1"/>
          <p:nvPr>
            <p:ph idx="1" type="body"/>
          </p:nvPr>
        </p:nvSpPr>
        <p:spPr>
          <a:xfrm>
            <a:off x="311700" y="1536631"/>
            <a:ext cx="8520600" cy="14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En este layout, es donde se define el elemento.</a:t>
            </a:r>
            <a:endParaRPr/>
          </a:p>
        </p:txBody>
      </p:sp>
      <p:sp>
        <p:nvSpPr>
          <p:cNvPr id="187" name="Google Shape;187;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88" name="Google Shape;188;p22"/>
          <p:cNvPicPr preferRelativeResize="0"/>
          <p:nvPr/>
        </p:nvPicPr>
        <p:blipFill>
          <a:blip r:embed="rId3">
            <a:alphaModFix/>
          </a:blip>
          <a:stretch>
            <a:fillRect/>
          </a:stretch>
        </p:blipFill>
        <p:spPr>
          <a:xfrm>
            <a:off x="5083850" y="4393287"/>
            <a:ext cx="3638550" cy="1181100"/>
          </a:xfrm>
          <a:prstGeom prst="rect">
            <a:avLst/>
          </a:prstGeom>
          <a:noFill/>
          <a:ln>
            <a:noFill/>
          </a:ln>
        </p:spPr>
      </p:pic>
      <p:pic>
        <p:nvPicPr>
          <p:cNvPr id="189" name="Google Shape;189;p22"/>
          <p:cNvPicPr preferRelativeResize="0"/>
          <p:nvPr/>
        </p:nvPicPr>
        <p:blipFill>
          <a:blip r:embed="rId4">
            <a:alphaModFix/>
          </a:blip>
          <a:stretch>
            <a:fillRect/>
          </a:stretch>
        </p:blipFill>
        <p:spPr>
          <a:xfrm>
            <a:off x="2547938" y="2256581"/>
            <a:ext cx="4048125" cy="1362075"/>
          </a:xfrm>
          <a:prstGeom prst="rect">
            <a:avLst/>
          </a:prstGeom>
          <a:noFill/>
          <a:ln>
            <a:noFill/>
          </a:ln>
        </p:spPr>
      </p:pic>
      <p:pic>
        <p:nvPicPr>
          <p:cNvPr id="190" name="Google Shape;190;p22"/>
          <p:cNvPicPr preferRelativeResize="0"/>
          <p:nvPr/>
        </p:nvPicPr>
        <p:blipFill rotWithShape="1">
          <a:blip r:embed="rId5">
            <a:alphaModFix/>
          </a:blip>
          <a:srcRect b="0" l="0" r="17918" t="0"/>
          <a:stretch/>
        </p:blipFill>
        <p:spPr>
          <a:xfrm>
            <a:off x="1073250" y="4245638"/>
            <a:ext cx="2525375" cy="1476375"/>
          </a:xfrm>
          <a:prstGeom prst="rect">
            <a:avLst/>
          </a:prstGeom>
          <a:noFill/>
          <a:ln>
            <a:noFill/>
          </a:ln>
        </p:spPr>
      </p:pic>
      <p:cxnSp>
        <p:nvCxnSpPr>
          <p:cNvPr id="191" name="Google Shape;191;p22"/>
          <p:cNvCxnSpPr/>
          <p:nvPr/>
        </p:nvCxnSpPr>
        <p:spPr>
          <a:xfrm>
            <a:off x="2592950" y="4713350"/>
            <a:ext cx="2774700" cy="327300"/>
          </a:xfrm>
          <a:prstGeom prst="straightConnector1">
            <a:avLst/>
          </a:prstGeom>
          <a:noFill/>
          <a:ln cap="flat" cmpd="sng" w="19050">
            <a:solidFill>
              <a:schemeClr val="dk2"/>
            </a:solidFill>
            <a:prstDash val="solid"/>
            <a:round/>
            <a:headEnd len="med" w="med" type="none"/>
            <a:tailEnd len="med" w="med" type="triangle"/>
          </a:ln>
        </p:spPr>
      </p:cxnSp>
      <p:sp>
        <p:nvSpPr>
          <p:cNvPr id="192" name="Google Shape;192;p22"/>
          <p:cNvSpPr/>
          <p:nvPr/>
        </p:nvSpPr>
        <p:spPr>
          <a:xfrm>
            <a:off x="4341250" y="258663"/>
            <a:ext cx="929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Data</a:t>
            </a:r>
            <a:endParaRPr/>
          </a:p>
        </p:txBody>
      </p:sp>
      <p:sp>
        <p:nvSpPr>
          <p:cNvPr id="193" name="Google Shape;193;p22"/>
          <p:cNvSpPr/>
          <p:nvPr/>
        </p:nvSpPr>
        <p:spPr>
          <a:xfrm>
            <a:off x="5702675" y="461025"/>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194" name="Google Shape;194;p22"/>
          <p:cNvSpPr/>
          <p:nvPr/>
        </p:nvSpPr>
        <p:spPr>
          <a:xfrm>
            <a:off x="5994725"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cxnSp>
        <p:nvCxnSpPr>
          <p:cNvPr id="195" name="Google Shape;195;p22"/>
          <p:cNvCxnSpPr>
            <a:stCxn id="196" idx="3"/>
            <a:endCxn id="194" idx="1"/>
          </p:cNvCxnSpPr>
          <p:nvPr/>
        </p:nvCxnSpPr>
        <p:spPr>
          <a:xfrm>
            <a:off x="5406100" y="1124925"/>
            <a:ext cx="588600" cy="600"/>
          </a:xfrm>
          <a:prstGeom prst="curvedConnector3">
            <a:avLst>
              <a:gd fmla="val 50002" name="adj1"/>
            </a:avLst>
          </a:prstGeom>
          <a:noFill/>
          <a:ln cap="flat" cmpd="sng" w="19050">
            <a:solidFill>
              <a:schemeClr val="dk2"/>
            </a:solidFill>
            <a:prstDash val="solid"/>
            <a:round/>
            <a:headEnd len="med" w="med" type="none"/>
            <a:tailEnd len="med" w="med" type="triangle"/>
          </a:ln>
        </p:spPr>
      </p:cxnSp>
      <p:sp>
        <p:nvSpPr>
          <p:cNvPr id="197" name="Google Shape;197;p22"/>
          <p:cNvSpPr/>
          <p:nvPr/>
        </p:nvSpPr>
        <p:spPr>
          <a:xfrm>
            <a:off x="7627350" y="738975"/>
            <a:ext cx="1393800" cy="393900"/>
          </a:xfrm>
          <a:prstGeom prst="roundRect">
            <a:avLst>
              <a:gd fmla="val 9625" name="adj"/>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rPr>
              <a:t>RecyclerView</a:t>
            </a:r>
            <a:endParaRPr>
              <a:solidFill>
                <a:srgbClr val="FFFFFF"/>
              </a:solidFill>
            </a:endParaRPr>
          </a:p>
        </p:txBody>
      </p:sp>
      <p:sp>
        <p:nvSpPr>
          <p:cNvPr id="196" name="Google Shape;196;p22"/>
          <p:cNvSpPr/>
          <p:nvPr/>
        </p:nvSpPr>
        <p:spPr>
          <a:xfrm>
            <a:off x="4209400"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Item Layout</a:t>
            </a:r>
            <a:endParaRPr/>
          </a:p>
        </p:txBody>
      </p:sp>
      <p:cxnSp>
        <p:nvCxnSpPr>
          <p:cNvPr id="198" name="Google Shape;198;p22"/>
          <p:cNvCxnSpPr>
            <a:stCxn id="192" idx="2"/>
            <a:endCxn id="196" idx="0"/>
          </p:cNvCxnSpPr>
          <p:nvPr/>
        </p:nvCxnSpPr>
        <p:spPr>
          <a:xfrm flipH="1" rot="-5400000">
            <a:off x="4669300" y="789363"/>
            <a:ext cx="275400" cy="1800"/>
          </a:xfrm>
          <a:prstGeom prst="curvedConnector3">
            <a:avLst>
              <a:gd fmla="val 50002" name="adj1"/>
            </a:avLst>
          </a:prstGeom>
          <a:noFill/>
          <a:ln cap="flat" cmpd="sng" w="19050">
            <a:solidFill>
              <a:schemeClr val="dk2"/>
            </a:solidFill>
            <a:prstDash val="solid"/>
            <a:round/>
            <a:headEnd len="med" w="med" type="none"/>
            <a:tailEnd len="med" w="med" type="triangle"/>
          </a:ln>
        </p:spPr>
      </p:cxnSp>
      <p:cxnSp>
        <p:nvCxnSpPr>
          <p:cNvPr id="199" name="Google Shape;199;p22"/>
          <p:cNvCxnSpPr>
            <a:stCxn id="193" idx="3"/>
            <a:endCxn id="197" idx="1"/>
          </p:cNvCxnSpPr>
          <p:nvPr/>
        </p:nvCxnSpPr>
        <p:spPr>
          <a:xfrm>
            <a:off x="7330775" y="935925"/>
            <a:ext cx="296700" cy="600"/>
          </a:xfrm>
          <a:prstGeom prst="curvedConnector3">
            <a:avLst>
              <a:gd fmla="val 49979" name="adj1"/>
            </a:avLst>
          </a:prstGeom>
          <a:noFill/>
          <a:ln cap="flat" cmpd="sng" w="19050">
            <a:solidFill>
              <a:srgbClr val="3C78D8"/>
            </a:solidFill>
            <a:prstDash val="solid"/>
            <a:round/>
            <a:headEnd len="med" w="med" type="none"/>
            <a:tailEnd len="med" w="med" type="triangle"/>
          </a:ln>
        </p:spPr>
      </p:cxnSp>
      <p:sp>
        <p:nvSpPr>
          <p:cNvPr id="200" name="Google Shape;200;p22"/>
          <p:cNvSpPr/>
          <p:nvPr/>
        </p:nvSpPr>
        <p:spPr>
          <a:xfrm rot="1482707">
            <a:off x="3697999" y="658859"/>
            <a:ext cx="701106" cy="403511"/>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Crear el Adapter</a:t>
            </a:r>
            <a:endParaRPr/>
          </a:p>
        </p:txBody>
      </p:sp>
      <p:sp>
        <p:nvSpPr>
          <p:cNvPr id="206" name="Google Shape;206;p23"/>
          <p:cNvSpPr txBox="1"/>
          <p:nvPr>
            <p:ph idx="1" type="body"/>
          </p:nvPr>
        </p:nvSpPr>
        <p:spPr>
          <a:xfrm>
            <a:off x="311700" y="1536622"/>
            <a:ext cx="8520600" cy="13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 crea una clase que contendrá el Adapter, con 2 variables:</a:t>
            </a:r>
            <a:endParaRPr/>
          </a:p>
          <a:p>
            <a:pPr indent="-342900" lvl="0" marL="457200" rtl="0" algn="l">
              <a:spcBef>
                <a:spcPts val="1600"/>
              </a:spcBef>
              <a:spcAft>
                <a:spcPts val="0"/>
              </a:spcAft>
              <a:buSzPts val="1800"/>
              <a:buChar char="●"/>
            </a:pPr>
            <a:r>
              <a:rPr lang="es-419"/>
              <a:t>listaEmpleados → para mantener el estado de la lista de elementos</a:t>
            </a:r>
            <a:endParaRPr/>
          </a:p>
          <a:p>
            <a:pPr indent="-342900" lvl="0" marL="457200" rtl="0" algn="l">
              <a:spcBef>
                <a:spcPts val="0"/>
              </a:spcBef>
              <a:spcAft>
                <a:spcPts val="0"/>
              </a:spcAft>
              <a:buSzPts val="1800"/>
              <a:buChar char="●"/>
            </a:pPr>
            <a:r>
              <a:rPr lang="es-419"/>
              <a:t>context → para mantener el Contexto del activity que gestiona la aplicación.</a:t>
            </a:r>
            <a:endParaRPr/>
          </a:p>
        </p:txBody>
      </p:sp>
      <p:sp>
        <p:nvSpPr>
          <p:cNvPr id="207" name="Google Shape;207;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08" name="Google Shape;208;p23"/>
          <p:cNvSpPr txBox="1"/>
          <p:nvPr/>
        </p:nvSpPr>
        <p:spPr>
          <a:xfrm>
            <a:off x="2478150" y="3297125"/>
            <a:ext cx="4187700" cy="923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class </a:t>
            </a:r>
            <a:r>
              <a:rPr lang="es-419" sz="1200">
                <a:solidFill>
                  <a:srgbClr val="A9B7C6"/>
                </a:solidFill>
                <a:highlight>
                  <a:srgbClr val="2B2B2B"/>
                </a:highlight>
                <a:latin typeface="Courier New"/>
                <a:ea typeface="Courier New"/>
                <a:cs typeface="Courier New"/>
                <a:sym typeface="Courier New"/>
              </a:rPr>
              <a:t>ListaEmpleadosAdapter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private </a:t>
            </a:r>
            <a:r>
              <a:rPr lang="es-419" sz="1200">
                <a:solidFill>
                  <a:srgbClr val="A9B7C6"/>
                </a:solidFill>
                <a:highlight>
                  <a:srgbClr val="2B2B2B"/>
                </a:highlight>
                <a:latin typeface="Courier New"/>
                <a:ea typeface="Courier New"/>
                <a:cs typeface="Courier New"/>
                <a:sym typeface="Courier New"/>
              </a:rPr>
              <a:t>List&lt;Empleado&gt; </a:t>
            </a:r>
            <a:r>
              <a:rPr lang="es-419" sz="1200">
                <a:solidFill>
                  <a:srgbClr val="9876AA"/>
                </a:solidFill>
                <a:highlight>
                  <a:srgbClr val="2B2B2B"/>
                </a:highlight>
                <a:latin typeface="Courier New"/>
                <a:ea typeface="Courier New"/>
                <a:cs typeface="Courier New"/>
                <a:sym typeface="Courier New"/>
              </a:rPr>
              <a:t>listaEmpleados</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private </a:t>
            </a:r>
            <a:r>
              <a:rPr lang="es-419" sz="1200">
                <a:solidFill>
                  <a:srgbClr val="A9B7C6"/>
                </a:solidFill>
                <a:highlight>
                  <a:srgbClr val="2B2B2B"/>
                </a:highlight>
                <a:latin typeface="Courier New"/>
                <a:ea typeface="Courier New"/>
                <a:cs typeface="Courier New"/>
                <a:sym typeface="Courier New"/>
              </a:rPr>
              <a:t>Context </a:t>
            </a:r>
            <a:r>
              <a:rPr lang="es-419" sz="1200">
                <a:solidFill>
                  <a:srgbClr val="9876AA"/>
                </a:solidFill>
                <a:highlight>
                  <a:srgbClr val="2B2B2B"/>
                </a:highlight>
                <a:latin typeface="Courier New"/>
                <a:ea typeface="Courier New"/>
                <a:cs typeface="Courier New"/>
                <a:sym typeface="Courier New"/>
              </a:rPr>
              <a:t>context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
        <p:nvSpPr>
          <p:cNvPr id="209" name="Google Shape;209;p23"/>
          <p:cNvSpPr/>
          <p:nvPr/>
        </p:nvSpPr>
        <p:spPr>
          <a:xfrm>
            <a:off x="4341250" y="258663"/>
            <a:ext cx="929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Data</a:t>
            </a:r>
            <a:endParaRPr/>
          </a:p>
        </p:txBody>
      </p:sp>
      <p:sp>
        <p:nvSpPr>
          <p:cNvPr id="210" name="Google Shape;210;p23"/>
          <p:cNvSpPr/>
          <p:nvPr/>
        </p:nvSpPr>
        <p:spPr>
          <a:xfrm>
            <a:off x="5702675" y="461025"/>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211" name="Google Shape;211;p23"/>
          <p:cNvSpPr/>
          <p:nvPr/>
        </p:nvSpPr>
        <p:spPr>
          <a:xfrm>
            <a:off x="5994725"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cxnSp>
        <p:nvCxnSpPr>
          <p:cNvPr id="212" name="Google Shape;212;p23"/>
          <p:cNvCxnSpPr>
            <a:stCxn id="213" idx="3"/>
            <a:endCxn id="211" idx="1"/>
          </p:cNvCxnSpPr>
          <p:nvPr/>
        </p:nvCxnSpPr>
        <p:spPr>
          <a:xfrm>
            <a:off x="5406100" y="1124925"/>
            <a:ext cx="588600" cy="600"/>
          </a:xfrm>
          <a:prstGeom prst="curvedConnector3">
            <a:avLst>
              <a:gd fmla="val 50002" name="adj1"/>
            </a:avLst>
          </a:prstGeom>
          <a:noFill/>
          <a:ln cap="flat" cmpd="sng" w="19050">
            <a:solidFill>
              <a:schemeClr val="dk2"/>
            </a:solidFill>
            <a:prstDash val="solid"/>
            <a:round/>
            <a:headEnd len="med" w="med" type="none"/>
            <a:tailEnd len="med" w="med" type="triangle"/>
          </a:ln>
        </p:spPr>
      </p:cxnSp>
      <p:sp>
        <p:nvSpPr>
          <p:cNvPr id="214" name="Google Shape;214;p23"/>
          <p:cNvSpPr/>
          <p:nvPr/>
        </p:nvSpPr>
        <p:spPr>
          <a:xfrm>
            <a:off x="7627350" y="738975"/>
            <a:ext cx="1393800" cy="393900"/>
          </a:xfrm>
          <a:prstGeom prst="roundRect">
            <a:avLst>
              <a:gd fmla="val 9625" name="adj"/>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rPr>
              <a:t>RecyclerView</a:t>
            </a:r>
            <a:endParaRPr>
              <a:solidFill>
                <a:srgbClr val="FFFFFF"/>
              </a:solidFill>
            </a:endParaRPr>
          </a:p>
        </p:txBody>
      </p:sp>
      <p:sp>
        <p:nvSpPr>
          <p:cNvPr id="213" name="Google Shape;213;p23"/>
          <p:cNvSpPr/>
          <p:nvPr/>
        </p:nvSpPr>
        <p:spPr>
          <a:xfrm>
            <a:off x="4209400"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Item Layout</a:t>
            </a:r>
            <a:endParaRPr/>
          </a:p>
        </p:txBody>
      </p:sp>
      <p:cxnSp>
        <p:nvCxnSpPr>
          <p:cNvPr id="215" name="Google Shape;215;p23"/>
          <p:cNvCxnSpPr>
            <a:stCxn id="209" idx="2"/>
            <a:endCxn id="213" idx="0"/>
          </p:cNvCxnSpPr>
          <p:nvPr/>
        </p:nvCxnSpPr>
        <p:spPr>
          <a:xfrm flipH="1" rot="-5400000">
            <a:off x="4669300" y="789363"/>
            <a:ext cx="275400" cy="1800"/>
          </a:xfrm>
          <a:prstGeom prst="curvedConnector3">
            <a:avLst>
              <a:gd fmla="val 50002" name="adj1"/>
            </a:avLst>
          </a:prstGeom>
          <a:noFill/>
          <a:ln cap="flat" cmpd="sng" w="19050">
            <a:solidFill>
              <a:schemeClr val="dk2"/>
            </a:solidFill>
            <a:prstDash val="solid"/>
            <a:round/>
            <a:headEnd len="med" w="med" type="none"/>
            <a:tailEnd len="med" w="med" type="triangle"/>
          </a:ln>
        </p:spPr>
      </p:cxnSp>
      <p:cxnSp>
        <p:nvCxnSpPr>
          <p:cNvPr id="216" name="Google Shape;216;p23"/>
          <p:cNvCxnSpPr>
            <a:stCxn id="210" idx="3"/>
            <a:endCxn id="214" idx="1"/>
          </p:cNvCxnSpPr>
          <p:nvPr/>
        </p:nvCxnSpPr>
        <p:spPr>
          <a:xfrm>
            <a:off x="7330775" y="935925"/>
            <a:ext cx="296700" cy="600"/>
          </a:xfrm>
          <a:prstGeom prst="curvedConnector3">
            <a:avLst>
              <a:gd fmla="val 49979" name="adj1"/>
            </a:avLst>
          </a:prstGeom>
          <a:noFill/>
          <a:ln cap="flat" cmpd="sng" w="19050">
            <a:solidFill>
              <a:srgbClr val="3C78D8"/>
            </a:solidFill>
            <a:prstDash val="solid"/>
            <a:round/>
            <a:headEnd len="med" w="med" type="none"/>
            <a:tailEnd len="med" w="med" type="triangle"/>
          </a:ln>
        </p:spPr>
      </p:cxnSp>
      <p:sp>
        <p:nvSpPr>
          <p:cNvPr id="217" name="Google Shape;217;p23"/>
          <p:cNvSpPr/>
          <p:nvPr/>
        </p:nvSpPr>
        <p:spPr>
          <a:xfrm rot="9000710">
            <a:off x="6498559" y="253900"/>
            <a:ext cx="701051" cy="403476"/>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ViewHolder</a:t>
            </a:r>
            <a:endParaRPr/>
          </a:p>
        </p:txBody>
      </p:sp>
      <p:sp>
        <p:nvSpPr>
          <p:cNvPr id="223" name="Google Shape;223;p24"/>
          <p:cNvSpPr txBox="1"/>
          <p:nvPr>
            <p:ph idx="1" type="body"/>
          </p:nvPr>
        </p:nvSpPr>
        <p:spPr>
          <a:xfrm>
            <a:off x="311700" y="1536625"/>
            <a:ext cx="8709300" cy="19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gestionar cada elemento desde el adapter, se debe utilizar la clase ViewHolder como una clase interna. Aquí se definen los objetos cuyos estados se desean conversar para cada ViewHolder.</a:t>
            </a:r>
            <a:endParaRPr/>
          </a:p>
          <a:p>
            <a:pPr indent="0" lvl="0" marL="0" rtl="0" algn="l">
              <a:spcBef>
                <a:spcPts val="1600"/>
              </a:spcBef>
              <a:spcAft>
                <a:spcPts val="1600"/>
              </a:spcAft>
              <a:buNone/>
            </a:pPr>
            <a:r>
              <a:rPr lang="es-419"/>
              <a:t>Debe definir la clase y su constructor con parámetros. Si quiere gestionar un </a:t>
            </a:r>
            <a:r>
              <a:rPr lang="es-419"/>
              <a:t>botón, aquí</a:t>
            </a:r>
            <a:r>
              <a:rPr lang="es-419"/>
              <a:t> se realiza.</a:t>
            </a:r>
            <a:endParaRPr/>
          </a:p>
        </p:txBody>
      </p:sp>
      <p:sp>
        <p:nvSpPr>
          <p:cNvPr id="224" name="Google Shape;224;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25" name="Google Shape;225;p24"/>
          <p:cNvSpPr txBox="1"/>
          <p:nvPr/>
        </p:nvSpPr>
        <p:spPr>
          <a:xfrm>
            <a:off x="1390350" y="3676275"/>
            <a:ext cx="6363300" cy="25860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class </a:t>
            </a:r>
            <a:r>
              <a:rPr lang="es-419" sz="1200">
                <a:solidFill>
                  <a:srgbClr val="A9B7C6"/>
                </a:solidFill>
                <a:highlight>
                  <a:srgbClr val="2B2B2B"/>
                </a:highlight>
                <a:latin typeface="Courier New"/>
                <a:ea typeface="Courier New"/>
                <a:cs typeface="Courier New"/>
                <a:sym typeface="Courier New"/>
              </a:rPr>
              <a:t>ListaEmpleadosAdapter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private </a:t>
            </a:r>
            <a:r>
              <a:rPr lang="es-419" sz="1200">
                <a:solidFill>
                  <a:srgbClr val="A9B7C6"/>
                </a:solidFill>
                <a:highlight>
                  <a:srgbClr val="2B2B2B"/>
                </a:highlight>
                <a:latin typeface="Courier New"/>
                <a:ea typeface="Courier New"/>
                <a:cs typeface="Courier New"/>
                <a:sym typeface="Courier New"/>
              </a:rPr>
              <a:t>List&lt;Empleado&gt; </a:t>
            </a:r>
            <a:r>
              <a:rPr lang="es-419" sz="1200">
                <a:solidFill>
                  <a:srgbClr val="9876AA"/>
                </a:solidFill>
                <a:highlight>
                  <a:srgbClr val="2B2B2B"/>
                </a:highlight>
                <a:latin typeface="Courier New"/>
                <a:ea typeface="Courier New"/>
                <a:cs typeface="Courier New"/>
                <a:sym typeface="Courier New"/>
              </a:rPr>
              <a:t>listaEmpleados</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private </a:t>
            </a:r>
            <a:r>
              <a:rPr lang="es-419" sz="1200">
                <a:solidFill>
                  <a:srgbClr val="A9B7C6"/>
                </a:solidFill>
                <a:highlight>
                  <a:srgbClr val="2B2B2B"/>
                </a:highlight>
                <a:latin typeface="Courier New"/>
                <a:ea typeface="Courier New"/>
                <a:cs typeface="Courier New"/>
                <a:sym typeface="Courier New"/>
              </a:rPr>
              <a:t>Context </a:t>
            </a:r>
            <a:r>
              <a:rPr lang="es-419" sz="1200">
                <a:solidFill>
                  <a:srgbClr val="9876AA"/>
                </a:solidFill>
                <a:highlight>
                  <a:srgbClr val="2B2B2B"/>
                </a:highlight>
                <a:latin typeface="Courier New"/>
                <a:ea typeface="Courier New"/>
                <a:cs typeface="Courier New"/>
                <a:sym typeface="Courier New"/>
              </a:rPr>
              <a:t>context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public class </a:t>
            </a:r>
            <a:r>
              <a:rPr lang="es-419" sz="1200">
                <a:solidFill>
                  <a:srgbClr val="A9B7C6"/>
                </a:solidFill>
                <a:highlight>
                  <a:srgbClr val="2B2B2B"/>
                </a:highlight>
                <a:latin typeface="Courier New"/>
                <a:ea typeface="Courier New"/>
                <a:cs typeface="Courier New"/>
                <a:sym typeface="Courier New"/>
              </a:rPr>
              <a:t>EmpleadoViewHolder </a:t>
            </a:r>
            <a:r>
              <a:rPr lang="es-419" sz="1200">
                <a:solidFill>
                  <a:srgbClr val="CC7832"/>
                </a:solidFill>
                <a:highlight>
                  <a:srgbClr val="2B2B2B"/>
                </a:highlight>
                <a:latin typeface="Courier New"/>
                <a:ea typeface="Courier New"/>
                <a:cs typeface="Courier New"/>
                <a:sym typeface="Courier New"/>
              </a:rPr>
              <a:t>extends </a:t>
            </a:r>
            <a:r>
              <a:rPr lang="es-419" sz="1200">
                <a:solidFill>
                  <a:srgbClr val="A9B7C6"/>
                </a:solidFill>
                <a:highlight>
                  <a:srgbClr val="2B2B2B"/>
                </a:highlight>
                <a:latin typeface="Courier New"/>
                <a:ea typeface="Courier New"/>
                <a:cs typeface="Courier New"/>
                <a:sym typeface="Courier New"/>
              </a:rPr>
              <a:t>RecyclerView.ViewHolder{</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Empleado </a:t>
            </a:r>
            <a:r>
              <a:rPr lang="es-419" sz="1200">
                <a:solidFill>
                  <a:srgbClr val="9876AA"/>
                </a:solidFill>
                <a:highlight>
                  <a:srgbClr val="2B2B2B"/>
                </a:highlight>
                <a:latin typeface="Courier New"/>
                <a:ea typeface="Courier New"/>
                <a:cs typeface="Courier New"/>
                <a:sym typeface="Courier New"/>
              </a:rPr>
              <a:t>empleado</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public </a:t>
            </a:r>
            <a:r>
              <a:rPr lang="es-419" sz="1200">
                <a:solidFill>
                  <a:srgbClr val="FFC66D"/>
                </a:solidFill>
                <a:highlight>
                  <a:srgbClr val="2B2B2B"/>
                </a:highlight>
                <a:latin typeface="Courier New"/>
                <a:ea typeface="Courier New"/>
                <a:cs typeface="Courier New"/>
                <a:sym typeface="Courier New"/>
              </a:rPr>
              <a:t>EmpleadoViewHolder</a:t>
            </a:r>
            <a:r>
              <a:rPr lang="es-419" sz="1200">
                <a:solidFill>
                  <a:srgbClr val="A9B7C6"/>
                </a:solidFill>
                <a:highlight>
                  <a:srgbClr val="2B2B2B"/>
                </a:highlight>
                <a:latin typeface="Courier New"/>
                <a:ea typeface="Courier New"/>
                <a:cs typeface="Courier New"/>
                <a:sym typeface="Courier New"/>
              </a:rPr>
              <a:t>(</a:t>
            </a:r>
            <a:r>
              <a:rPr lang="es-419" sz="1200">
                <a:solidFill>
                  <a:srgbClr val="BBB529"/>
                </a:solidFill>
                <a:highlight>
                  <a:srgbClr val="2B2B2B"/>
                </a:highlight>
                <a:latin typeface="Courier New"/>
                <a:ea typeface="Courier New"/>
                <a:cs typeface="Courier New"/>
                <a:sym typeface="Courier New"/>
              </a:rPr>
              <a:t>@NonNull </a:t>
            </a:r>
            <a:r>
              <a:rPr lang="es-419" sz="1200">
                <a:solidFill>
                  <a:srgbClr val="A9B7C6"/>
                </a:solidFill>
                <a:highlight>
                  <a:srgbClr val="2B2B2B"/>
                </a:highlight>
                <a:latin typeface="Courier New"/>
                <a:ea typeface="Courier New"/>
                <a:cs typeface="Courier New"/>
                <a:sym typeface="Courier New"/>
              </a:rPr>
              <a:t>View itemView)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super</a:t>
            </a:r>
            <a:r>
              <a:rPr lang="es-419" sz="1200">
                <a:solidFill>
                  <a:srgbClr val="A9B7C6"/>
                </a:solidFill>
                <a:highlight>
                  <a:srgbClr val="2B2B2B"/>
                </a:highlight>
                <a:latin typeface="Courier New"/>
                <a:ea typeface="Courier New"/>
                <a:cs typeface="Courier New"/>
                <a:sym typeface="Courier New"/>
              </a:rPr>
              <a:t>(itemView)</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p:txBody>
      </p:sp>
      <p:sp>
        <p:nvSpPr>
          <p:cNvPr id="226" name="Google Shape;226;p24"/>
          <p:cNvSpPr/>
          <p:nvPr/>
        </p:nvSpPr>
        <p:spPr>
          <a:xfrm>
            <a:off x="1304825" y="4644424"/>
            <a:ext cx="388500" cy="15732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4341250" y="258663"/>
            <a:ext cx="929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Data</a:t>
            </a:r>
            <a:endParaRPr/>
          </a:p>
        </p:txBody>
      </p:sp>
      <p:sp>
        <p:nvSpPr>
          <p:cNvPr id="228" name="Google Shape;228;p24"/>
          <p:cNvSpPr/>
          <p:nvPr/>
        </p:nvSpPr>
        <p:spPr>
          <a:xfrm>
            <a:off x="5702675" y="461025"/>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229" name="Google Shape;229;p24"/>
          <p:cNvSpPr/>
          <p:nvPr/>
        </p:nvSpPr>
        <p:spPr>
          <a:xfrm>
            <a:off x="5994725"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cxnSp>
        <p:nvCxnSpPr>
          <p:cNvPr id="230" name="Google Shape;230;p24"/>
          <p:cNvCxnSpPr>
            <a:stCxn id="231" idx="3"/>
            <a:endCxn id="229" idx="1"/>
          </p:cNvCxnSpPr>
          <p:nvPr/>
        </p:nvCxnSpPr>
        <p:spPr>
          <a:xfrm>
            <a:off x="5406100" y="1124925"/>
            <a:ext cx="588600" cy="600"/>
          </a:xfrm>
          <a:prstGeom prst="curvedConnector3">
            <a:avLst>
              <a:gd fmla="val 50002" name="adj1"/>
            </a:avLst>
          </a:prstGeom>
          <a:noFill/>
          <a:ln cap="flat" cmpd="sng" w="19050">
            <a:solidFill>
              <a:schemeClr val="dk2"/>
            </a:solidFill>
            <a:prstDash val="solid"/>
            <a:round/>
            <a:headEnd len="med" w="med" type="none"/>
            <a:tailEnd len="med" w="med" type="triangle"/>
          </a:ln>
        </p:spPr>
      </p:cxnSp>
      <p:sp>
        <p:nvSpPr>
          <p:cNvPr id="232" name="Google Shape;232;p24"/>
          <p:cNvSpPr/>
          <p:nvPr/>
        </p:nvSpPr>
        <p:spPr>
          <a:xfrm>
            <a:off x="7627350" y="738975"/>
            <a:ext cx="1393800" cy="393900"/>
          </a:xfrm>
          <a:prstGeom prst="roundRect">
            <a:avLst>
              <a:gd fmla="val 9625" name="adj"/>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rPr>
              <a:t>RecyclerView</a:t>
            </a:r>
            <a:endParaRPr>
              <a:solidFill>
                <a:srgbClr val="FFFFFF"/>
              </a:solidFill>
            </a:endParaRPr>
          </a:p>
        </p:txBody>
      </p:sp>
      <p:sp>
        <p:nvSpPr>
          <p:cNvPr id="231" name="Google Shape;231;p24"/>
          <p:cNvSpPr/>
          <p:nvPr/>
        </p:nvSpPr>
        <p:spPr>
          <a:xfrm>
            <a:off x="4209400"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Item Layout</a:t>
            </a:r>
            <a:endParaRPr/>
          </a:p>
        </p:txBody>
      </p:sp>
      <p:cxnSp>
        <p:nvCxnSpPr>
          <p:cNvPr id="233" name="Google Shape;233;p24"/>
          <p:cNvCxnSpPr>
            <a:stCxn id="227" idx="2"/>
            <a:endCxn id="231" idx="0"/>
          </p:cNvCxnSpPr>
          <p:nvPr/>
        </p:nvCxnSpPr>
        <p:spPr>
          <a:xfrm flipH="1" rot="-5400000">
            <a:off x="4669300" y="789363"/>
            <a:ext cx="275400" cy="1800"/>
          </a:xfrm>
          <a:prstGeom prst="curvedConnector3">
            <a:avLst>
              <a:gd fmla="val 50002" name="adj1"/>
            </a:avLst>
          </a:prstGeom>
          <a:noFill/>
          <a:ln cap="flat" cmpd="sng" w="19050">
            <a:solidFill>
              <a:schemeClr val="dk2"/>
            </a:solidFill>
            <a:prstDash val="solid"/>
            <a:round/>
            <a:headEnd len="med" w="med" type="none"/>
            <a:tailEnd len="med" w="med" type="triangle"/>
          </a:ln>
        </p:spPr>
      </p:cxnSp>
      <p:cxnSp>
        <p:nvCxnSpPr>
          <p:cNvPr id="234" name="Google Shape;234;p24"/>
          <p:cNvCxnSpPr>
            <a:stCxn id="228" idx="3"/>
            <a:endCxn id="232" idx="1"/>
          </p:cNvCxnSpPr>
          <p:nvPr/>
        </p:nvCxnSpPr>
        <p:spPr>
          <a:xfrm>
            <a:off x="7330775" y="935925"/>
            <a:ext cx="296700" cy="600"/>
          </a:xfrm>
          <a:prstGeom prst="curvedConnector3">
            <a:avLst>
              <a:gd fmla="val 49979" name="adj1"/>
            </a:avLst>
          </a:prstGeom>
          <a:noFill/>
          <a:ln cap="flat" cmpd="sng" w="19050">
            <a:solidFill>
              <a:srgbClr val="3C78D8"/>
            </a:solidFill>
            <a:prstDash val="solid"/>
            <a:round/>
            <a:headEnd len="med" w="med" type="none"/>
            <a:tailEnd len="med" w="med" type="triangle"/>
          </a:ln>
        </p:spPr>
      </p:cxnSp>
      <p:sp>
        <p:nvSpPr>
          <p:cNvPr id="235" name="Google Shape;235;p24"/>
          <p:cNvSpPr/>
          <p:nvPr/>
        </p:nvSpPr>
        <p:spPr>
          <a:xfrm rot="9000710">
            <a:off x="6797159" y="588550"/>
            <a:ext cx="701051" cy="403476"/>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Completar la creación</a:t>
            </a:r>
            <a:r>
              <a:rPr lang="es-419"/>
              <a:t> </a:t>
            </a:r>
            <a:endParaRPr/>
          </a:p>
          <a:p>
            <a:pPr indent="0" lvl="0" marL="0" rtl="0" algn="l">
              <a:spcBef>
                <a:spcPts val="0"/>
              </a:spcBef>
              <a:spcAft>
                <a:spcPts val="0"/>
              </a:spcAft>
              <a:buNone/>
            </a:pPr>
            <a:r>
              <a:rPr lang="es-419"/>
              <a:t>del Adapter</a:t>
            </a:r>
            <a:endParaRPr/>
          </a:p>
        </p:txBody>
      </p:sp>
      <p:sp>
        <p:nvSpPr>
          <p:cNvPr id="241" name="Google Shape;241;p25"/>
          <p:cNvSpPr txBox="1"/>
          <p:nvPr>
            <p:ph idx="1" type="body"/>
          </p:nvPr>
        </p:nvSpPr>
        <p:spPr>
          <a:xfrm>
            <a:off x="311700" y="1536632"/>
            <a:ext cx="8520600" cy="91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Finalmente, se hereda de la clase </a:t>
            </a:r>
            <a:r>
              <a:rPr lang="es-419"/>
              <a:t>RecyclerView.Adapter&lt;&gt; indicando</a:t>
            </a:r>
            <a:r>
              <a:rPr lang="es-419"/>
              <a:t> el ViewHolder que tiene en su interior y se implementan los métodos abstractos.</a:t>
            </a:r>
            <a:endParaRPr/>
          </a:p>
        </p:txBody>
      </p:sp>
      <p:sp>
        <p:nvSpPr>
          <p:cNvPr id="242" name="Google Shape;242;p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43" name="Google Shape;243;p25"/>
          <p:cNvSpPr txBox="1"/>
          <p:nvPr/>
        </p:nvSpPr>
        <p:spPr>
          <a:xfrm>
            <a:off x="311700" y="2631675"/>
            <a:ext cx="8520600" cy="40635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class </a:t>
            </a:r>
            <a:r>
              <a:rPr lang="es-419" sz="1200">
                <a:solidFill>
                  <a:srgbClr val="A9B7C6"/>
                </a:solidFill>
                <a:highlight>
                  <a:srgbClr val="2B2B2B"/>
                </a:highlight>
                <a:latin typeface="Courier New"/>
                <a:ea typeface="Courier New"/>
                <a:cs typeface="Courier New"/>
                <a:sym typeface="Courier New"/>
              </a:rPr>
              <a:t>ListaEmpleadosAdapter</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extends </a:t>
            </a:r>
            <a:r>
              <a:rPr lang="es-419" sz="1200">
                <a:solidFill>
                  <a:srgbClr val="A9B7C6"/>
                </a:solidFill>
                <a:highlight>
                  <a:srgbClr val="2B2B2B"/>
                </a:highlight>
                <a:latin typeface="Courier New"/>
                <a:ea typeface="Courier New"/>
                <a:cs typeface="Courier New"/>
                <a:sym typeface="Courier New"/>
              </a:rPr>
              <a:t>RecyclerView.Adapter&lt;ListaEmpleadosAdapter.EmpleadoViewHolder&gt;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private </a:t>
            </a:r>
            <a:r>
              <a:rPr lang="es-419" sz="1200">
                <a:solidFill>
                  <a:srgbClr val="A9B7C6"/>
                </a:solidFill>
                <a:highlight>
                  <a:srgbClr val="2B2B2B"/>
                </a:highlight>
                <a:latin typeface="Courier New"/>
                <a:ea typeface="Courier New"/>
                <a:cs typeface="Courier New"/>
                <a:sym typeface="Courier New"/>
              </a:rPr>
              <a:t>List&lt;Empleado&gt; </a:t>
            </a:r>
            <a:r>
              <a:rPr lang="es-419" sz="1200">
                <a:solidFill>
                  <a:srgbClr val="9876AA"/>
                </a:solidFill>
                <a:highlight>
                  <a:srgbClr val="2B2B2B"/>
                </a:highlight>
                <a:latin typeface="Courier New"/>
                <a:ea typeface="Courier New"/>
                <a:cs typeface="Courier New"/>
                <a:sym typeface="Courier New"/>
              </a:rPr>
              <a:t>listaEmpleados</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private </a:t>
            </a:r>
            <a:r>
              <a:rPr lang="es-419" sz="1200">
                <a:solidFill>
                  <a:srgbClr val="A9B7C6"/>
                </a:solidFill>
                <a:highlight>
                  <a:srgbClr val="2B2B2B"/>
                </a:highlight>
                <a:latin typeface="Courier New"/>
                <a:ea typeface="Courier New"/>
                <a:cs typeface="Courier New"/>
                <a:sym typeface="Courier New"/>
              </a:rPr>
              <a:t>Context </a:t>
            </a:r>
            <a:r>
              <a:rPr lang="es-419" sz="1200">
                <a:solidFill>
                  <a:srgbClr val="9876AA"/>
                </a:solidFill>
                <a:highlight>
                  <a:srgbClr val="2B2B2B"/>
                </a:highlight>
                <a:latin typeface="Courier New"/>
                <a:ea typeface="Courier New"/>
                <a:cs typeface="Courier New"/>
                <a:sym typeface="Courier New"/>
              </a:rPr>
              <a:t>context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@NonNull</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   @Override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public </a:t>
            </a:r>
            <a:r>
              <a:rPr lang="es-419" sz="1200">
                <a:solidFill>
                  <a:srgbClr val="A9B7C6"/>
                </a:solidFill>
                <a:highlight>
                  <a:srgbClr val="2B2B2B"/>
                </a:highlight>
                <a:latin typeface="Courier New"/>
                <a:ea typeface="Courier New"/>
                <a:cs typeface="Courier New"/>
                <a:sym typeface="Courier New"/>
              </a:rPr>
              <a:t>EmpleadoViewHolder </a:t>
            </a:r>
            <a:r>
              <a:rPr lang="es-419" sz="1200">
                <a:solidFill>
                  <a:srgbClr val="FFC66D"/>
                </a:solidFill>
                <a:highlight>
                  <a:srgbClr val="2B2B2B"/>
                </a:highlight>
                <a:latin typeface="Courier New"/>
                <a:ea typeface="Courier New"/>
                <a:cs typeface="Courier New"/>
                <a:sym typeface="Courier New"/>
              </a:rPr>
              <a:t>onCreateViewHolder</a:t>
            </a:r>
            <a:r>
              <a:rPr lang="es-419" sz="1200">
                <a:solidFill>
                  <a:srgbClr val="A9B7C6"/>
                </a:solidFill>
                <a:highlight>
                  <a:srgbClr val="2B2B2B"/>
                </a:highlight>
                <a:latin typeface="Courier New"/>
                <a:ea typeface="Courier New"/>
                <a:cs typeface="Courier New"/>
                <a:sym typeface="Courier New"/>
              </a:rPr>
              <a:t>(</a:t>
            </a:r>
            <a:r>
              <a:rPr lang="es-419" sz="1200">
                <a:solidFill>
                  <a:srgbClr val="BBB529"/>
                </a:solidFill>
                <a:highlight>
                  <a:srgbClr val="2B2B2B"/>
                </a:highlight>
                <a:latin typeface="Courier New"/>
                <a:ea typeface="Courier New"/>
                <a:cs typeface="Courier New"/>
                <a:sym typeface="Courier New"/>
              </a:rPr>
              <a:t>@NonNull </a:t>
            </a:r>
            <a:r>
              <a:rPr lang="es-419" sz="1200">
                <a:solidFill>
                  <a:srgbClr val="A9B7C6"/>
                </a:solidFill>
                <a:highlight>
                  <a:srgbClr val="2B2B2B"/>
                </a:highlight>
                <a:latin typeface="Courier New"/>
                <a:ea typeface="Courier New"/>
                <a:cs typeface="Courier New"/>
                <a:sym typeface="Courier New"/>
              </a:rPr>
              <a:t>ViewGroup parent</a:t>
            </a:r>
            <a:r>
              <a:rPr lang="es-419" sz="1200">
                <a:solidFill>
                  <a:srgbClr val="CC7832"/>
                </a:solidFill>
                <a:highlight>
                  <a:srgbClr val="2B2B2B"/>
                </a:highlight>
                <a:latin typeface="Courier New"/>
                <a:ea typeface="Courier New"/>
                <a:cs typeface="Courier New"/>
                <a:sym typeface="Courier New"/>
              </a:rPr>
              <a:t>, int </a:t>
            </a:r>
            <a:r>
              <a:rPr lang="es-419" sz="1200">
                <a:solidFill>
                  <a:srgbClr val="A9B7C6"/>
                </a:solidFill>
                <a:highlight>
                  <a:srgbClr val="2B2B2B"/>
                </a:highlight>
                <a:latin typeface="Courier New"/>
                <a:ea typeface="Courier New"/>
                <a:cs typeface="Courier New"/>
                <a:sym typeface="Courier New"/>
              </a:rPr>
              <a:t>viewType)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return null;</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public void </a:t>
            </a:r>
            <a:r>
              <a:rPr lang="es-419" sz="1200">
                <a:solidFill>
                  <a:srgbClr val="FFC66D"/>
                </a:solidFill>
                <a:highlight>
                  <a:srgbClr val="2B2B2B"/>
                </a:highlight>
                <a:latin typeface="Courier New"/>
                <a:ea typeface="Courier New"/>
                <a:cs typeface="Courier New"/>
                <a:sym typeface="Courier New"/>
              </a:rPr>
              <a:t>onBindViewHolder</a:t>
            </a:r>
            <a:r>
              <a:rPr lang="es-419" sz="1200">
                <a:solidFill>
                  <a:srgbClr val="A9B7C6"/>
                </a:solidFill>
                <a:highlight>
                  <a:srgbClr val="2B2B2B"/>
                </a:highlight>
                <a:latin typeface="Courier New"/>
                <a:ea typeface="Courier New"/>
                <a:cs typeface="Courier New"/>
                <a:sym typeface="Courier New"/>
              </a:rPr>
              <a:t>(</a:t>
            </a:r>
            <a:r>
              <a:rPr lang="es-419" sz="1200">
                <a:solidFill>
                  <a:srgbClr val="BBB529"/>
                </a:solidFill>
                <a:highlight>
                  <a:srgbClr val="2B2B2B"/>
                </a:highlight>
                <a:latin typeface="Courier New"/>
                <a:ea typeface="Courier New"/>
                <a:cs typeface="Courier New"/>
                <a:sym typeface="Courier New"/>
              </a:rPr>
              <a:t>@NonNull </a:t>
            </a:r>
            <a:r>
              <a:rPr lang="es-419" sz="1200">
                <a:solidFill>
                  <a:srgbClr val="A9B7C6"/>
                </a:solidFill>
                <a:highlight>
                  <a:srgbClr val="2B2B2B"/>
                </a:highlight>
                <a:latin typeface="Courier New"/>
                <a:ea typeface="Courier New"/>
                <a:cs typeface="Courier New"/>
                <a:sym typeface="Courier New"/>
              </a:rPr>
              <a:t>EmpleadoViewHolder holder</a:t>
            </a:r>
            <a:r>
              <a:rPr lang="es-419" sz="1200">
                <a:solidFill>
                  <a:srgbClr val="CC7832"/>
                </a:solidFill>
                <a:highlight>
                  <a:srgbClr val="2B2B2B"/>
                </a:highlight>
                <a:latin typeface="Courier New"/>
                <a:ea typeface="Courier New"/>
                <a:cs typeface="Courier New"/>
                <a:sym typeface="Courier New"/>
              </a:rPr>
              <a:t>, int </a:t>
            </a:r>
            <a:r>
              <a:rPr lang="es-419" sz="1200">
                <a:solidFill>
                  <a:srgbClr val="A9B7C6"/>
                </a:solidFill>
                <a:highlight>
                  <a:srgbClr val="2B2B2B"/>
                </a:highlight>
                <a:latin typeface="Courier New"/>
                <a:ea typeface="Courier New"/>
                <a:cs typeface="Courier New"/>
                <a:sym typeface="Courier New"/>
              </a:rPr>
              <a:t>position)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public int </a:t>
            </a:r>
            <a:r>
              <a:rPr lang="es-419" sz="1200">
                <a:solidFill>
                  <a:srgbClr val="FFC66D"/>
                </a:solidFill>
                <a:highlight>
                  <a:srgbClr val="2B2B2B"/>
                </a:highlight>
                <a:latin typeface="Courier New"/>
                <a:ea typeface="Courier New"/>
                <a:cs typeface="Courier New"/>
                <a:sym typeface="Courier New"/>
              </a:rPr>
              <a:t>getItemCount</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return </a:t>
            </a:r>
            <a:r>
              <a:rPr lang="es-419" sz="1200">
                <a:solidFill>
                  <a:srgbClr val="6897BB"/>
                </a:solidFill>
                <a:highlight>
                  <a:srgbClr val="2B2B2B"/>
                </a:highlight>
                <a:latin typeface="Courier New"/>
                <a:ea typeface="Courier New"/>
                <a:cs typeface="Courier New"/>
                <a:sym typeface="Courier New"/>
              </a:rPr>
              <a:t>0</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sp>
        <p:nvSpPr>
          <p:cNvPr id="244" name="Google Shape;244;p25"/>
          <p:cNvSpPr/>
          <p:nvPr/>
        </p:nvSpPr>
        <p:spPr>
          <a:xfrm>
            <a:off x="4341250" y="258663"/>
            <a:ext cx="929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Data</a:t>
            </a:r>
            <a:endParaRPr/>
          </a:p>
        </p:txBody>
      </p:sp>
      <p:sp>
        <p:nvSpPr>
          <p:cNvPr id="245" name="Google Shape;245;p25"/>
          <p:cNvSpPr/>
          <p:nvPr/>
        </p:nvSpPr>
        <p:spPr>
          <a:xfrm>
            <a:off x="5702675" y="461025"/>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246" name="Google Shape;246;p25"/>
          <p:cNvSpPr/>
          <p:nvPr/>
        </p:nvSpPr>
        <p:spPr>
          <a:xfrm>
            <a:off x="5994725"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cxnSp>
        <p:nvCxnSpPr>
          <p:cNvPr id="247" name="Google Shape;247;p25"/>
          <p:cNvCxnSpPr>
            <a:stCxn id="248" idx="3"/>
            <a:endCxn id="246" idx="1"/>
          </p:cNvCxnSpPr>
          <p:nvPr/>
        </p:nvCxnSpPr>
        <p:spPr>
          <a:xfrm>
            <a:off x="5406100" y="1124925"/>
            <a:ext cx="588600" cy="600"/>
          </a:xfrm>
          <a:prstGeom prst="curvedConnector3">
            <a:avLst>
              <a:gd fmla="val 50002" name="adj1"/>
            </a:avLst>
          </a:prstGeom>
          <a:noFill/>
          <a:ln cap="flat" cmpd="sng" w="19050">
            <a:solidFill>
              <a:schemeClr val="dk2"/>
            </a:solidFill>
            <a:prstDash val="solid"/>
            <a:round/>
            <a:headEnd len="med" w="med" type="none"/>
            <a:tailEnd len="med" w="med" type="triangle"/>
          </a:ln>
        </p:spPr>
      </p:cxnSp>
      <p:sp>
        <p:nvSpPr>
          <p:cNvPr id="249" name="Google Shape;249;p25"/>
          <p:cNvSpPr/>
          <p:nvPr/>
        </p:nvSpPr>
        <p:spPr>
          <a:xfrm>
            <a:off x="7627350" y="738975"/>
            <a:ext cx="1393800" cy="393900"/>
          </a:xfrm>
          <a:prstGeom prst="roundRect">
            <a:avLst>
              <a:gd fmla="val 9625" name="adj"/>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rPr>
              <a:t>RecyclerView</a:t>
            </a:r>
            <a:endParaRPr>
              <a:solidFill>
                <a:srgbClr val="FFFFFF"/>
              </a:solidFill>
            </a:endParaRPr>
          </a:p>
        </p:txBody>
      </p:sp>
      <p:sp>
        <p:nvSpPr>
          <p:cNvPr id="248" name="Google Shape;248;p25"/>
          <p:cNvSpPr/>
          <p:nvPr/>
        </p:nvSpPr>
        <p:spPr>
          <a:xfrm>
            <a:off x="4209400"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Item Layout</a:t>
            </a:r>
            <a:endParaRPr/>
          </a:p>
        </p:txBody>
      </p:sp>
      <p:cxnSp>
        <p:nvCxnSpPr>
          <p:cNvPr id="250" name="Google Shape;250;p25"/>
          <p:cNvCxnSpPr>
            <a:stCxn id="244" idx="2"/>
            <a:endCxn id="248" idx="0"/>
          </p:cNvCxnSpPr>
          <p:nvPr/>
        </p:nvCxnSpPr>
        <p:spPr>
          <a:xfrm flipH="1" rot="-5400000">
            <a:off x="4669300" y="789363"/>
            <a:ext cx="275400" cy="1800"/>
          </a:xfrm>
          <a:prstGeom prst="curvedConnector3">
            <a:avLst>
              <a:gd fmla="val 50002" name="adj1"/>
            </a:avLst>
          </a:prstGeom>
          <a:noFill/>
          <a:ln cap="flat" cmpd="sng" w="19050">
            <a:solidFill>
              <a:schemeClr val="dk2"/>
            </a:solidFill>
            <a:prstDash val="solid"/>
            <a:round/>
            <a:headEnd len="med" w="med" type="none"/>
            <a:tailEnd len="med" w="med" type="triangle"/>
          </a:ln>
        </p:spPr>
      </p:cxnSp>
      <p:cxnSp>
        <p:nvCxnSpPr>
          <p:cNvPr id="251" name="Google Shape;251;p25"/>
          <p:cNvCxnSpPr>
            <a:stCxn id="245" idx="3"/>
            <a:endCxn id="249" idx="1"/>
          </p:cNvCxnSpPr>
          <p:nvPr/>
        </p:nvCxnSpPr>
        <p:spPr>
          <a:xfrm>
            <a:off x="7330775" y="935925"/>
            <a:ext cx="296700" cy="600"/>
          </a:xfrm>
          <a:prstGeom prst="curvedConnector3">
            <a:avLst>
              <a:gd fmla="val 49979" name="adj1"/>
            </a:avLst>
          </a:prstGeom>
          <a:noFill/>
          <a:ln cap="flat" cmpd="sng" w="19050">
            <a:solidFill>
              <a:srgbClr val="3C78D8"/>
            </a:solidFill>
            <a:prstDash val="solid"/>
            <a:round/>
            <a:headEnd len="med" w="med" type="none"/>
            <a:tailEnd len="med" w="med" type="triangle"/>
          </a:ln>
        </p:spPr>
      </p:cxnSp>
      <p:sp>
        <p:nvSpPr>
          <p:cNvPr id="252" name="Google Shape;252;p25"/>
          <p:cNvSpPr/>
          <p:nvPr/>
        </p:nvSpPr>
        <p:spPr>
          <a:xfrm rot="9000710">
            <a:off x="6498559" y="253900"/>
            <a:ext cx="701051" cy="403476"/>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Método </a:t>
            </a:r>
            <a:r>
              <a:rPr lang="es-419">
                <a:latin typeface="Source Code Pro"/>
                <a:ea typeface="Source Code Pro"/>
                <a:cs typeface="Source Code Pro"/>
                <a:sym typeface="Source Code Pro"/>
              </a:rPr>
              <a:t>onCreateViewHolder()</a:t>
            </a:r>
            <a:endParaRPr>
              <a:latin typeface="Source Code Pro"/>
              <a:ea typeface="Source Code Pro"/>
              <a:cs typeface="Source Code Pro"/>
              <a:sym typeface="Source Code Pro"/>
            </a:endParaRPr>
          </a:p>
        </p:txBody>
      </p:sp>
      <p:sp>
        <p:nvSpPr>
          <p:cNvPr id="258" name="Google Shape;258;p26"/>
          <p:cNvSpPr txBox="1"/>
          <p:nvPr>
            <p:ph idx="1" type="body"/>
          </p:nvPr>
        </p:nvSpPr>
        <p:spPr>
          <a:xfrm>
            <a:off x="311700" y="1536631"/>
            <a:ext cx="8520600" cy="111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En el método </a:t>
            </a:r>
            <a:r>
              <a:rPr lang="es-419">
                <a:solidFill>
                  <a:schemeClr val="lt1"/>
                </a:solidFill>
                <a:highlight>
                  <a:srgbClr val="080808"/>
                </a:highlight>
                <a:latin typeface="Source Code Pro"/>
                <a:ea typeface="Source Code Pro"/>
                <a:cs typeface="Source Code Pro"/>
                <a:sym typeface="Source Code Pro"/>
              </a:rPr>
              <a:t>onCreateViewHolder()</a:t>
            </a:r>
            <a:r>
              <a:rPr lang="es-419"/>
              <a:t> se debe “inflar” el layout (xml) del elemento que usará el RecyclerView (el ItemLayout → item_rv), así como crear la instancia ViewHolder donde estará la información.</a:t>
            </a:r>
            <a:endParaRPr/>
          </a:p>
        </p:txBody>
      </p:sp>
      <p:sp>
        <p:nvSpPr>
          <p:cNvPr id="259" name="Google Shape;259;p2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60" name="Google Shape;260;p26"/>
          <p:cNvSpPr txBox="1"/>
          <p:nvPr/>
        </p:nvSpPr>
        <p:spPr>
          <a:xfrm>
            <a:off x="523800" y="2937775"/>
            <a:ext cx="8096400" cy="14775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@NonNull</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a:t>
            </a:r>
            <a:r>
              <a:rPr lang="es-419" sz="1200">
                <a:solidFill>
                  <a:srgbClr val="A9B7C6"/>
                </a:solidFill>
                <a:highlight>
                  <a:srgbClr val="2B2B2B"/>
                </a:highlight>
                <a:latin typeface="Courier New"/>
                <a:ea typeface="Courier New"/>
                <a:cs typeface="Courier New"/>
                <a:sym typeface="Courier New"/>
              </a:rPr>
              <a:t>EmpleadoViewHolder </a:t>
            </a:r>
            <a:r>
              <a:rPr lang="es-419" sz="1200">
                <a:solidFill>
                  <a:srgbClr val="FFC66D"/>
                </a:solidFill>
                <a:highlight>
                  <a:srgbClr val="2B2B2B"/>
                </a:highlight>
                <a:latin typeface="Courier New"/>
                <a:ea typeface="Courier New"/>
                <a:cs typeface="Courier New"/>
                <a:sym typeface="Courier New"/>
              </a:rPr>
              <a:t>onCreateViewHolder</a:t>
            </a:r>
            <a:r>
              <a:rPr lang="es-419" sz="1200">
                <a:solidFill>
                  <a:srgbClr val="A9B7C6"/>
                </a:solidFill>
                <a:highlight>
                  <a:srgbClr val="2B2B2B"/>
                </a:highlight>
                <a:latin typeface="Courier New"/>
                <a:ea typeface="Courier New"/>
                <a:cs typeface="Courier New"/>
                <a:sym typeface="Courier New"/>
              </a:rPr>
              <a:t>(</a:t>
            </a:r>
            <a:r>
              <a:rPr lang="es-419" sz="1200">
                <a:solidFill>
                  <a:srgbClr val="BBB529"/>
                </a:solidFill>
                <a:highlight>
                  <a:srgbClr val="2B2B2B"/>
                </a:highlight>
                <a:latin typeface="Courier New"/>
                <a:ea typeface="Courier New"/>
                <a:cs typeface="Courier New"/>
                <a:sym typeface="Courier New"/>
              </a:rPr>
              <a:t>@NonNull </a:t>
            </a:r>
            <a:r>
              <a:rPr lang="es-419" sz="1200">
                <a:solidFill>
                  <a:srgbClr val="A9B7C6"/>
                </a:solidFill>
                <a:highlight>
                  <a:srgbClr val="2B2B2B"/>
                </a:highlight>
                <a:latin typeface="Courier New"/>
                <a:ea typeface="Courier New"/>
                <a:cs typeface="Courier New"/>
                <a:sym typeface="Courier New"/>
              </a:rPr>
              <a:t>ViewGroup parent</a:t>
            </a:r>
            <a:r>
              <a:rPr lang="es-419" sz="1200">
                <a:solidFill>
                  <a:srgbClr val="CC7832"/>
                </a:solidFill>
                <a:highlight>
                  <a:srgbClr val="2B2B2B"/>
                </a:highlight>
                <a:latin typeface="Courier New"/>
                <a:ea typeface="Courier New"/>
                <a:cs typeface="Courier New"/>
                <a:sym typeface="Courier New"/>
              </a:rPr>
              <a:t>, int </a:t>
            </a:r>
            <a:r>
              <a:rPr lang="es-419" sz="1200">
                <a:solidFill>
                  <a:srgbClr val="A9B7C6"/>
                </a:solidFill>
                <a:highlight>
                  <a:srgbClr val="2B2B2B"/>
                </a:highlight>
                <a:latin typeface="Courier New"/>
                <a:ea typeface="Courier New"/>
                <a:cs typeface="Courier New"/>
                <a:sym typeface="Courier New"/>
              </a:rPr>
              <a:t>viewType)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View view = LayoutInflater.</a:t>
            </a:r>
            <a:r>
              <a:rPr i="1" lang="es-419" sz="1200">
                <a:solidFill>
                  <a:srgbClr val="A9B7C6"/>
                </a:solidFill>
                <a:highlight>
                  <a:srgbClr val="2B2B2B"/>
                </a:highlight>
                <a:latin typeface="Courier New"/>
                <a:ea typeface="Courier New"/>
                <a:cs typeface="Courier New"/>
                <a:sym typeface="Courier New"/>
              </a:rPr>
              <a:t>from</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context</a:t>
            </a:r>
            <a:r>
              <a:rPr lang="es-419" sz="1200">
                <a:solidFill>
                  <a:srgbClr val="A9B7C6"/>
                </a:solidFill>
                <a:highlight>
                  <a:srgbClr val="2B2B2B"/>
                </a:highlight>
                <a:latin typeface="Courier New"/>
                <a:ea typeface="Courier New"/>
                <a:cs typeface="Courier New"/>
                <a:sym typeface="Courier New"/>
              </a:rPr>
              <a:t>).inflate(R.layout.</a:t>
            </a:r>
            <a:r>
              <a:rPr i="1" lang="es-419" sz="1200">
                <a:solidFill>
                  <a:srgbClr val="9876AA"/>
                </a:solidFill>
                <a:highlight>
                  <a:srgbClr val="2B2B2B"/>
                </a:highlight>
                <a:latin typeface="Courier New"/>
                <a:ea typeface="Courier New"/>
                <a:cs typeface="Courier New"/>
                <a:sym typeface="Courier New"/>
              </a:rPr>
              <a:t>item_rv</a:t>
            </a: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parent</a:t>
            </a:r>
            <a:r>
              <a:rPr lang="es-419" sz="1200">
                <a:solidFill>
                  <a:srgbClr val="CC7832"/>
                </a:solidFill>
                <a:highlight>
                  <a:srgbClr val="2B2B2B"/>
                </a:highlight>
                <a:latin typeface="Courier New"/>
                <a:ea typeface="Courier New"/>
                <a:cs typeface="Courier New"/>
                <a:sym typeface="Courier New"/>
              </a:rPr>
              <a:t>, false</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return new </a:t>
            </a:r>
            <a:r>
              <a:rPr lang="es-419" sz="1200">
                <a:solidFill>
                  <a:srgbClr val="A9B7C6"/>
                </a:solidFill>
                <a:highlight>
                  <a:srgbClr val="2B2B2B"/>
                </a:highlight>
                <a:latin typeface="Courier New"/>
                <a:ea typeface="Courier New"/>
                <a:cs typeface="Courier New"/>
                <a:sym typeface="Courier New"/>
              </a:rPr>
              <a:t>EmpleadoViewHolder(view)</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sp>
        <p:nvSpPr>
          <p:cNvPr id="261" name="Google Shape;261;p26"/>
          <p:cNvSpPr/>
          <p:nvPr/>
        </p:nvSpPr>
        <p:spPr>
          <a:xfrm>
            <a:off x="7330475" y="407075"/>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262" name="Google Shape;262;p26"/>
          <p:cNvSpPr/>
          <p:nvPr/>
        </p:nvSpPr>
        <p:spPr>
          <a:xfrm>
            <a:off x="7622525" y="87402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sp>
        <p:nvSpPr>
          <p:cNvPr id="263" name="Google Shape;263;p26"/>
          <p:cNvSpPr/>
          <p:nvPr/>
        </p:nvSpPr>
        <p:spPr>
          <a:xfrm rot="9000710">
            <a:off x="8126359" y="199950"/>
            <a:ext cx="701051" cy="403476"/>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idx="1" type="body"/>
          </p:nvPr>
        </p:nvSpPr>
        <p:spPr>
          <a:xfrm>
            <a:off x="311700" y="1536625"/>
            <a:ext cx="8755500" cy="47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 este método se debe indicar cómo se llenará cada ViewHolder cuando se tenga información.</a:t>
            </a:r>
            <a:endParaRPr/>
          </a:p>
          <a:p>
            <a:pPr indent="0" lvl="0" marL="0" rtl="0" algn="l">
              <a:spcBef>
                <a:spcPts val="1600"/>
              </a:spcBef>
              <a:spcAft>
                <a:spcPts val="1600"/>
              </a:spcAft>
              <a:buNone/>
            </a:pPr>
            <a:r>
              <a:rPr lang="es-419"/>
              <a:t>Para llenar el viewHolder, puede obtener el índice del elemento con la variable “position”. Puede guardar ese empleado en el viewholder para usarlo posteriormente. Finalmente, puede cambiar cada elemento del viewHolder mediante </a:t>
            </a:r>
            <a:r>
              <a:rPr b="1" lang="es-419" sz="1750">
                <a:solidFill>
                  <a:srgbClr val="080808"/>
                </a:solidFill>
                <a:highlight>
                  <a:srgbClr val="FFFFFF"/>
                </a:highlight>
                <a:latin typeface="Source Code Pro"/>
                <a:ea typeface="Source Code Pro"/>
                <a:cs typeface="Source Code Pro"/>
                <a:sym typeface="Source Code Pro"/>
              </a:rPr>
              <a:t>holder.</a:t>
            </a:r>
            <a:r>
              <a:rPr b="1" lang="es-419" sz="1750">
                <a:solidFill>
                  <a:srgbClr val="871094"/>
                </a:solidFill>
                <a:highlight>
                  <a:srgbClr val="FFFFFF"/>
                </a:highlight>
                <a:latin typeface="Source Code Pro"/>
                <a:ea typeface="Source Code Pro"/>
                <a:cs typeface="Source Code Pro"/>
                <a:sym typeface="Source Code Pro"/>
              </a:rPr>
              <a:t>itemView</a:t>
            </a:r>
            <a:r>
              <a:rPr b="1" lang="es-419" sz="1750">
                <a:solidFill>
                  <a:srgbClr val="080808"/>
                </a:solidFill>
                <a:highlight>
                  <a:srgbClr val="FFFFFF"/>
                </a:highlight>
                <a:latin typeface="Source Code Pro"/>
                <a:ea typeface="Source Code Pro"/>
                <a:cs typeface="Source Code Pro"/>
                <a:sym typeface="Source Code Pro"/>
              </a:rPr>
              <a:t>.findViewById</a:t>
            </a:r>
            <a:endParaRPr b="1" sz="2100">
              <a:latin typeface="Source Code Pro"/>
              <a:ea typeface="Source Code Pro"/>
              <a:cs typeface="Source Code Pro"/>
              <a:sym typeface="Source Code Pro"/>
            </a:endParaRPr>
          </a:p>
        </p:txBody>
      </p:sp>
      <p:sp>
        <p:nvSpPr>
          <p:cNvPr id="269" name="Google Shape;269;p2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Método </a:t>
            </a:r>
            <a:r>
              <a:rPr lang="es-419">
                <a:latin typeface="Source Code Pro"/>
                <a:ea typeface="Source Code Pro"/>
                <a:cs typeface="Source Code Pro"/>
                <a:sym typeface="Source Code Pro"/>
              </a:rPr>
              <a:t>onBindViewHolder()</a:t>
            </a:r>
            <a:endParaRPr/>
          </a:p>
        </p:txBody>
      </p:sp>
      <p:sp>
        <p:nvSpPr>
          <p:cNvPr id="270" name="Google Shape;270;p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71" name="Google Shape;271;p27"/>
          <p:cNvSpPr txBox="1"/>
          <p:nvPr/>
        </p:nvSpPr>
        <p:spPr>
          <a:xfrm>
            <a:off x="194250" y="3823925"/>
            <a:ext cx="8755500" cy="25551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BBB529"/>
                </a:solidFill>
                <a:highlight>
                  <a:srgbClr val="2B2B2B"/>
                </a:highlight>
                <a:latin typeface="Courier New"/>
                <a:ea typeface="Courier New"/>
                <a:cs typeface="Courier New"/>
                <a:sym typeface="Courier New"/>
              </a:rPr>
              <a:t>@Override</a:t>
            </a:r>
            <a:endParaRPr>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public void </a:t>
            </a:r>
            <a:r>
              <a:rPr lang="es-419">
                <a:solidFill>
                  <a:srgbClr val="FFC66D"/>
                </a:solidFill>
                <a:highlight>
                  <a:srgbClr val="2B2B2B"/>
                </a:highlight>
                <a:latin typeface="Courier New"/>
                <a:ea typeface="Courier New"/>
                <a:cs typeface="Courier New"/>
                <a:sym typeface="Courier New"/>
              </a:rPr>
              <a:t>onBindViewHolder</a:t>
            </a:r>
            <a:r>
              <a:rPr lang="es-419">
                <a:solidFill>
                  <a:srgbClr val="A9B7C6"/>
                </a:solidFill>
                <a:highlight>
                  <a:srgbClr val="2B2B2B"/>
                </a:highlight>
                <a:latin typeface="Courier New"/>
                <a:ea typeface="Courier New"/>
                <a:cs typeface="Courier New"/>
                <a:sym typeface="Courier New"/>
              </a:rPr>
              <a:t>(</a:t>
            </a:r>
            <a:r>
              <a:rPr lang="es-419">
                <a:solidFill>
                  <a:srgbClr val="BBB529"/>
                </a:solidFill>
                <a:highlight>
                  <a:srgbClr val="2B2B2B"/>
                </a:highlight>
                <a:latin typeface="Courier New"/>
                <a:ea typeface="Courier New"/>
                <a:cs typeface="Courier New"/>
                <a:sym typeface="Courier New"/>
              </a:rPr>
              <a:t>@NonNull </a:t>
            </a:r>
            <a:r>
              <a:rPr lang="es-419">
                <a:solidFill>
                  <a:srgbClr val="A9B7C6"/>
                </a:solidFill>
                <a:highlight>
                  <a:srgbClr val="2B2B2B"/>
                </a:highlight>
                <a:latin typeface="Courier New"/>
                <a:ea typeface="Courier New"/>
                <a:cs typeface="Courier New"/>
                <a:sym typeface="Courier New"/>
              </a:rPr>
              <a:t>EmpleadoViewHolder holder</a:t>
            </a:r>
            <a:r>
              <a:rPr lang="es-419">
                <a:solidFill>
                  <a:srgbClr val="CC7832"/>
                </a:solidFill>
                <a:highlight>
                  <a:srgbClr val="2B2B2B"/>
                </a:highlight>
                <a:latin typeface="Courier New"/>
                <a:ea typeface="Courier New"/>
                <a:cs typeface="Courier New"/>
                <a:sym typeface="Courier New"/>
              </a:rPr>
              <a:t>, int </a:t>
            </a:r>
            <a:r>
              <a:rPr lang="es-419">
                <a:solidFill>
                  <a:srgbClr val="A9B7C6"/>
                </a:solidFill>
                <a:highlight>
                  <a:srgbClr val="2B2B2B"/>
                </a:highlight>
                <a:latin typeface="Courier New"/>
                <a:ea typeface="Courier New"/>
                <a:cs typeface="Courier New"/>
                <a:sym typeface="Courier New"/>
              </a:rPr>
              <a:t>position) {</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   Empleado e = </a:t>
            </a:r>
            <a:r>
              <a:rPr lang="es-419">
                <a:solidFill>
                  <a:srgbClr val="9876AA"/>
                </a:solidFill>
                <a:highlight>
                  <a:srgbClr val="2B2B2B"/>
                </a:highlight>
                <a:latin typeface="Courier New"/>
                <a:ea typeface="Courier New"/>
                <a:cs typeface="Courier New"/>
                <a:sym typeface="Courier New"/>
              </a:rPr>
              <a:t>listaEmpleados</a:t>
            </a:r>
            <a:r>
              <a:rPr lang="es-419">
                <a:solidFill>
                  <a:srgbClr val="A9B7C6"/>
                </a:solidFill>
                <a:highlight>
                  <a:srgbClr val="2B2B2B"/>
                </a:highlight>
                <a:latin typeface="Courier New"/>
                <a:ea typeface="Courier New"/>
                <a:cs typeface="Courier New"/>
                <a:sym typeface="Courier New"/>
              </a:rPr>
              <a:t>.get(position)</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a:t>
            </a:r>
            <a:r>
              <a:rPr lang="es-419">
                <a:solidFill>
                  <a:srgbClr val="A9B7C6"/>
                </a:solidFill>
                <a:highlight>
                  <a:srgbClr val="2B2B2B"/>
                </a:highlight>
                <a:latin typeface="Courier New"/>
                <a:ea typeface="Courier New"/>
                <a:cs typeface="Courier New"/>
                <a:sym typeface="Courier New"/>
              </a:rPr>
              <a:t>holder.</a:t>
            </a:r>
            <a:r>
              <a:rPr lang="es-419">
                <a:solidFill>
                  <a:srgbClr val="9876AA"/>
                </a:solidFill>
                <a:highlight>
                  <a:srgbClr val="2B2B2B"/>
                </a:highlight>
                <a:latin typeface="Courier New"/>
                <a:ea typeface="Courier New"/>
                <a:cs typeface="Courier New"/>
                <a:sym typeface="Courier New"/>
              </a:rPr>
              <a:t>empleado </a:t>
            </a:r>
            <a:r>
              <a:rPr lang="es-419">
                <a:solidFill>
                  <a:srgbClr val="A9B7C6"/>
                </a:solidFill>
                <a:highlight>
                  <a:srgbClr val="2B2B2B"/>
                </a:highlight>
                <a:latin typeface="Courier New"/>
                <a:ea typeface="Courier New"/>
                <a:cs typeface="Courier New"/>
                <a:sym typeface="Courier New"/>
              </a:rPr>
              <a:t>= e</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a:t>
            </a:r>
            <a:r>
              <a:rPr lang="es-419">
                <a:solidFill>
                  <a:srgbClr val="A9B7C6"/>
                </a:solidFill>
                <a:highlight>
                  <a:srgbClr val="2B2B2B"/>
                </a:highlight>
                <a:latin typeface="Courier New"/>
                <a:ea typeface="Courier New"/>
                <a:cs typeface="Courier New"/>
                <a:sym typeface="Courier New"/>
              </a:rPr>
              <a:t>TextView textViewFirstName = holder.</a:t>
            </a:r>
            <a:r>
              <a:rPr lang="es-419">
                <a:solidFill>
                  <a:srgbClr val="9876AA"/>
                </a:solidFill>
                <a:highlight>
                  <a:srgbClr val="2B2B2B"/>
                </a:highlight>
                <a:latin typeface="Courier New"/>
                <a:ea typeface="Courier New"/>
                <a:cs typeface="Courier New"/>
                <a:sym typeface="Courier New"/>
              </a:rPr>
              <a:t>itemView</a:t>
            </a:r>
            <a:r>
              <a:rPr lang="es-419">
                <a:solidFill>
                  <a:srgbClr val="A9B7C6"/>
                </a:solidFill>
                <a:highlight>
                  <a:srgbClr val="2B2B2B"/>
                </a:highlight>
                <a:latin typeface="Courier New"/>
                <a:ea typeface="Courier New"/>
                <a:cs typeface="Courier New"/>
                <a:sym typeface="Courier New"/>
              </a:rPr>
              <a:t>.findViewById(R.id.</a:t>
            </a:r>
            <a:r>
              <a:rPr i="1" lang="es-419">
                <a:solidFill>
                  <a:srgbClr val="9876AA"/>
                </a:solidFill>
                <a:highlight>
                  <a:srgbClr val="2B2B2B"/>
                </a:highlight>
                <a:latin typeface="Courier New"/>
                <a:ea typeface="Courier New"/>
                <a:cs typeface="Courier New"/>
                <a:sym typeface="Courier New"/>
              </a:rPr>
              <a:t>textViewRv1</a:t>
            </a:r>
            <a:r>
              <a:rPr lang="es-419">
                <a:solidFill>
                  <a:srgbClr val="A9B7C6"/>
                </a:solidFill>
                <a:highlight>
                  <a:srgbClr val="2B2B2B"/>
                </a:highlight>
                <a:latin typeface="Courier New"/>
                <a:ea typeface="Courier New"/>
                <a:cs typeface="Courier New"/>
                <a:sym typeface="Courier New"/>
              </a:rPr>
              <a:t>)</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a:t>
            </a:r>
            <a:r>
              <a:rPr lang="es-419">
                <a:solidFill>
                  <a:srgbClr val="A9B7C6"/>
                </a:solidFill>
                <a:highlight>
                  <a:srgbClr val="2B2B2B"/>
                </a:highlight>
                <a:latin typeface="Courier New"/>
                <a:ea typeface="Courier New"/>
                <a:cs typeface="Courier New"/>
                <a:sym typeface="Courier New"/>
              </a:rPr>
              <a:t>textViewFirstName.setText(e.getFirstName())</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a:t>
            </a:r>
            <a:r>
              <a:rPr lang="es-419">
                <a:solidFill>
                  <a:srgbClr val="A9B7C6"/>
                </a:solidFill>
                <a:highlight>
                  <a:srgbClr val="2B2B2B"/>
                </a:highlight>
                <a:latin typeface="Courier New"/>
                <a:ea typeface="Courier New"/>
                <a:cs typeface="Courier New"/>
                <a:sym typeface="Courier New"/>
              </a:rPr>
              <a:t>TextView textViewLastName = holder.</a:t>
            </a:r>
            <a:r>
              <a:rPr lang="es-419">
                <a:solidFill>
                  <a:srgbClr val="9876AA"/>
                </a:solidFill>
                <a:highlight>
                  <a:srgbClr val="2B2B2B"/>
                </a:highlight>
                <a:latin typeface="Courier New"/>
                <a:ea typeface="Courier New"/>
                <a:cs typeface="Courier New"/>
                <a:sym typeface="Courier New"/>
              </a:rPr>
              <a:t>itemView</a:t>
            </a:r>
            <a:r>
              <a:rPr lang="es-419">
                <a:solidFill>
                  <a:srgbClr val="A9B7C6"/>
                </a:solidFill>
                <a:highlight>
                  <a:srgbClr val="2B2B2B"/>
                </a:highlight>
                <a:latin typeface="Courier New"/>
                <a:ea typeface="Courier New"/>
                <a:cs typeface="Courier New"/>
                <a:sym typeface="Courier New"/>
              </a:rPr>
              <a:t>.findViewById(R.id.</a:t>
            </a:r>
            <a:r>
              <a:rPr i="1" lang="es-419">
                <a:solidFill>
                  <a:srgbClr val="9876AA"/>
                </a:solidFill>
                <a:highlight>
                  <a:srgbClr val="2B2B2B"/>
                </a:highlight>
                <a:latin typeface="Courier New"/>
                <a:ea typeface="Courier New"/>
                <a:cs typeface="Courier New"/>
                <a:sym typeface="Courier New"/>
              </a:rPr>
              <a:t>textViewRv2</a:t>
            </a:r>
            <a:r>
              <a:rPr lang="es-419">
                <a:solidFill>
                  <a:srgbClr val="A9B7C6"/>
                </a:solidFill>
                <a:highlight>
                  <a:srgbClr val="2B2B2B"/>
                </a:highlight>
                <a:latin typeface="Courier New"/>
                <a:ea typeface="Courier New"/>
                <a:cs typeface="Courier New"/>
                <a:sym typeface="Courier New"/>
              </a:rPr>
              <a:t>)</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a:t>
            </a:r>
            <a:r>
              <a:rPr lang="es-419">
                <a:solidFill>
                  <a:srgbClr val="A9B7C6"/>
                </a:solidFill>
                <a:highlight>
                  <a:srgbClr val="2B2B2B"/>
                </a:highlight>
                <a:latin typeface="Courier New"/>
                <a:ea typeface="Courier New"/>
                <a:cs typeface="Courier New"/>
                <a:sym typeface="Courier New"/>
              </a:rPr>
              <a:t>textViewLastName.setText(e.getLastName())</a:t>
            </a:r>
            <a:r>
              <a:rPr lang="es-419">
                <a:solidFill>
                  <a:srgbClr val="CC7832"/>
                </a:solidFill>
                <a:highlight>
                  <a:srgbClr val="2B2B2B"/>
                </a:highlight>
                <a:latin typeface="Courier New"/>
                <a:ea typeface="Courier New"/>
                <a:cs typeface="Courier New"/>
                <a:sym typeface="Courier New"/>
              </a:rPr>
              <a:t>;       </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p:txBody>
      </p:sp>
      <p:sp>
        <p:nvSpPr>
          <p:cNvPr id="272" name="Google Shape;272;p27"/>
          <p:cNvSpPr/>
          <p:nvPr/>
        </p:nvSpPr>
        <p:spPr>
          <a:xfrm>
            <a:off x="7330475" y="407075"/>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273" name="Google Shape;273;p27"/>
          <p:cNvSpPr/>
          <p:nvPr/>
        </p:nvSpPr>
        <p:spPr>
          <a:xfrm>
            <a:off x="7622525" y="87402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sp>
        <p:nvSpPr>
          <p:cNvPr id="274" name="Google Shape;274;p27"/>
          <p:cNvSpPr/>
          <p:nvPr/>
        </p:nvSpPr>
        <p:spPr>
          <a:xfrm rot="9000710">
            <a:off x="8126359" y="199950"/>
            <a:ext cx="701051" cy="403476"/>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Método </a:t>
            </a:r>
            <a:r>
              <a:rPr lang="es-419">
                <a:latin typeface="Source Code Pro"/>
                <a:ea typeface="Source Code Pro"/>
                <a:cs typeface="Source Code Pro"/>
                <a:sym typeface="Source Code Pro"/>
              </a:rPr>
              <a:t>getItemCount()</a:t>
            </a:r>
            <a:endParaRPr>
              <a:latin typeface="Source Code Pro"/>
              <a:ea typeface="Source Code Pro"/>
              <a:cs typeface="Source Code Pro"/>
              <a:sym typeface="Source Code Pro"/>
            </a:endParaRPr>
          </a:p>
        </p:txBody>
      </p:sp>
      <p:sp>
        <p:nvSpPr>
          <p:cNvPr id="280" name="Google Shape;280;p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Este método debe indicar la cantidad total de elementos, en nuestro caso, del arreglo “data”.</a:t>
            </a:r>
            <a:endParaRPr/>
          </a:p>
        </p:txBody>
      </p:sp>
      <p:sp>
        <p:nvSpPr>
          <p:cNvPr id="281" name="Google Shape;281;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82" name="Google Shape;282;p28"/>
          <p:cNvSpPr txBox="1"/>
          <p:nvPr/>
        </p:nvSpPr>
        <p:spPr>
          <a:xfrm>
            <a:off x="2688900" y="2610300"/>
            <a:ext cx="3766200" cy="10467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BBB529"/>
                </a:solidFill>
                <a:highlight>
                  <a:srgbClr val="2B2B2B"/>
                </a:highlight>
                <a:latin typeface="Courier New"/>
                <a:ea typeface="Courier New"/>
                <a:cs typeface="Courier New"/>
                <a:sym typeface="Courier New"/>
              </a:rPr>
              <a:t>@Override</a:t>
            </a:r>
            <a:endParaRPr>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public int </a:t>
            </a:r>
            <a:r>
              <a:rPr lang="es-419">
                <a:solidFill>
                  <a:srgbClr val="FFC66D"/>
                </a:solidFill>
                <a:highlight>
                  <a:srgbClr val="2B2B2B"/>
                </a:highlight>
                <a:latin typeface="Courier New"/>
                <a:ea typeface="Courier New"/>
                <a:cs typeface="Courier New"/>
                <a:sym typeface="Courier New"/>
              </a:rPr>
              <a:t>getItemCount</a:t>
            </a:r>
            <a:r>
              <a:rPr lang="es-419">
                <a:solidFill>
                  <a:srgbClr val="A9B7C6"/>
                </a:solidFill>
                <a:highlight>
                  <a:srgbClr val="2B2B2B"/>
                </a:highlight>
                <a:latin typeface="Courier New"/>
                <a:ea typeface="Courier New"/>
                <a:cs typeface="Courier New"/>
                <a:sym typeface="Courier New"/>
              </a:rPr>
              <a:t>() {</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   </a:t>
            </a:r>
            <a:r>
              <a:rPr lang="es-419">
                <a:solidFill>
                  <a:srgbClr val="CC7832"/>
                </a:solidFill>
                <a:highlight>
                  <a:srgbClr val="2B2B2B"/>
                </a:highlight>
                <a:latin typeface="Courier New"/>
                <a:ea typeface="Courier New"/>
                <a:cs typeface="Courier New"/>
                <a:sym typeface="Courier New"/>
              </a:rPr>
              <a:t>return </a:t>
            </a:r>
            <a:r>
              <a:rPr lang="es-419">
                <a:solidFill>
                  <a:srgbClr val="9876AA"/>
                </a:solidFill>
                <a:highlight>
                  <a:srgbClr val="2B2B2B"/>
                </a:highlight>
                <a:latin typeface="Courier New"/>
                <a:ea typeface="Courier New"/>
                <a:cs typeface="Courier New"/>
                <a:sym typeface="Courier New"/>
              </a:rPr>
              <a:t>listaEmpleados</a:t>
            </a:r>
            <a:r>
              <a:rPr lang="es-419">
                <a:solidFill>
                  <a:srgbClr val="A9B7C6"/>
                </a:solidFill>
                <a:highlight>
                  <a:srgbClr val="2B2B2B"/>
                </a:highlight>
                <a:latin typeface="Courier New"/>
                <a:ea typeface="Courier New"/>
                <a:cs typeface="Courier New"/>
                <a:sym typeface="Courier New"/>
              </a:rPr>
              <a:t>.size()</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p:txBody>
      </p:sp>
      <p:sp>
        <p:nvSpPr>
          <p:cNvPr id="283" name="Google Shape;283;p28"/>
          <p:cNvSpPr/>
          <p:nvPr/>
        </p:nvSpPr>
        <p:spPr>
          <a:xfrm>
            <a:off x="7330475" y="407075"/>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284" name="Google Shape;284;p28"/>
          <p:cNvSpPr/>
          <p:nvPr/>
        </p:nvSpPr>
        <p:spPr>
          <a:xfrm>
            <a:off x="7622525" y="87402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sp>
        <p:nvSpPr>
          <p:cNvPr id="285" name="Google Shape;285;p28"/>
          <p:cNvSpPr/>
          <p:nvPr/>
        </p:nvSpPr>
        <p:spPr>
          <a:xfrm rot="9000710">
            <a:off x="8126359" y="199950"/>
            <a:ext cx="701051" cy="403476"/>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311700" y="593375"/>
            <a:ext cx="346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Crear el layout de</a:t>
            </a:r>
            <a:r>
              <a:rPr lang="es-419"/>
              <a:t>l </a:t>
            </a:r>
            <a:endParaRPr/>
          </a:p>
          <a:p>
            <a:pPr indent="0" lvl="0" marL="0" rtl="0" algn="l">
              <a:spcBef>
                <a:spcPts val="0"/>
              </a:spcBef>
              <a:spcAft>
                <a:spcPts val="0"/>
              </a:spcAft>
              <a:buNone/>
            </a:pPr>
            <a:r>
              <a:rPr lang="es-419"/>
              <a:t>RecyclerView</a:t>
            </a:r>
            <a:endParaRPr/>
          </a:p>
        </p:txBody>
      </p:sp>
      <p:sp>
        <p:nvSpPr>
          <p:cNvPr id="291" name="Google Shape;291;p29"/>
          <p:cNvSpPr txBox="1"/>
          <p:nvPr>
            <p:ph idx="1" type="body"/>
          </p:nvPr>
        </p:nvSpPr>
        <p:spPr>
          <a:xfrm>
            <a:off x="311700" y="1681100"/>
            <a:ext cx="4423800" cy="26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 </a:t>
            </a:r>
            <a:r>
              <a:rPr lang="es-419"/>
              <a:t>RecyclerView</a:t>
            </a:r>
            <a:r>
              <a:rPr lang="es-419"/>
              <a:t> es un componente vacío, pues este se llena de forma dinámica con la información enviada.</a:t>
            </a:r>
            <a:endParaRPr/>
          </a:p>
          <a:p>
            <a:pPr indent="0" lvl="0" marL="0" rtl="0" algn="l">
              <a:spcBef>
                <a:spcPts val="1600"/>
              </a:spcBef>
              <a:spcAft>
                <a:spcPts val="0"/>
              </a:spcAft>
              <a:buNone/>
            </a:pPr>
            <a:r>
              <a:rPr lang="es-419"/>
              <a:t>RecyclerView le exige que le defina:</a:t>
            </a:r>
            <a:endParaRPr/>
          </a:p>
          <a:p>
            <a:pPr indent="-342900" lvl="0" marL="457200" rtl="0" algn="l">
              <a:spcBef>
                <a:spcPts val="0"/>
              </a:spcBef>
              <a:spcAft>
                <a:spcPts val="0"/>
              </a:spcAft>
              <a:buSzPts val="1800"/>
              <a:buChar char="●"/>
            </a:pPr>
            <a:r>
              <a:rPr lang="es-419"/>
              <a:t>id</a:t>
            </a:r>
            <a:endParaRPr/>
          </a:p>
          <a:p>
            <a:pPr indent="-342900" lvl="0" marL="457200" rtl="0" algn="l">
              <a:spcBef>
                <a:spcPts val="0"/>
              </a:spcBef>
              <a:spcAft>
                <a:spcPts val="0"/>
              </a:spcAft>
              <a:buSzPts val="1800"/>
              <a:buChar char="●"/>
            </a:pPr>
            <a:r>
              <a:rPr lang="es-419"/>
              <a:t>width</a:t>
            </a:r>
            <a:endParaRPr/>
          </a:p>
          <a:p>
            <a:pPr indent="-342900" lvl="0" marL="457200" rtl="0" algn="l">
              <a:spcBef>
                <a:spcPts val="0"/>
              </a:spcBef>
              <a:spcAft>
                <a:spcPts val="0"/>
              </a:spcAft>
              <a:buSzPts val="1800"/>
              <a:buChar char="●"/>
            </a:pPr>
            <a:r>
              <a:rPr lang="es-419"/>
              <a:t>height</a:t>
            </a:r>
            <a:endParaRPr/>
          </a:p>
        </p:txBody>
      </p:sp>
      <p:sp>
        <p:nvSpPr>
          <p:cNvPr id="292" name="Google Shape;292;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293" name="Google Shape;293;p29"/>
          <p:cNvPicPr preferRelativeResize="0"/>
          <p:nvPr/>
        </p:nvPicPr>
        <p:blipFill>
          <a:blip r:embed="rId3">
            <a:alphaModFix/>
          </a:blip>
          <a:stretch>
            <a:fillRect/>
          </a:stretch>
        </p:blipFill>
        <p:spPr>
          <a:xfrm>
            <a:off x="3563556" y="4059975"/>
            <a:ext cx="5268741" cy="2343150"/>
          </a:xfrm>
          <a:prstGeom prst="rect">
            <a:avLst/>
          </a:prstGeom>
          <a:noFill/>
          <a:ln>
            <a:noFill/>
          </a:ln>
        </p:spPr>
      </p:pic>
      <p:sp>
        <p:nvSpPr>
          <p:cNvPr id="294" name="Google Shape;294;p29"/>
          <p:cNvSpPr/>
          <p:nvPr/>
        </p:nvSpPr>
        <p:spPr>
          <a:xfrm>
            <a:off x="4341250" y="258663"/>
            <a:ext cx="929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Data</a:t>
            </a:r>
            <a:endParaRPr/>
          </a:p>
        </p:txBody>
      </p:sp>
      <p:sp>
        <p:nvSpPr>
          <p:cNvPr id="295" name="Google Shape;295;p29"/>
          <p:cNvSpPr/>
          <p:nvPr/>
        </p:nvSpPr>
        <p:spPr>
          <a:xfrm>
            <a:off x="5702675" y="461025"/>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296" name="Google Shape;296;p29"/>
          <p:cNvSpPr/>
          <p:nvPr/>
        </p:nvSpPr>
        <p:spPr>
          <a:xfrm>
            <a:off x="5994725"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cxnSp>
        <p:nvCxnSpPr>
          <p:cNvPr id="297" name="Google Shape;297;p29"/>
          <p:cNvCxnSpPr>
            <a:stCxn id="298" idx="3"/>
            <a:endCxn id="296" idx="1"/>
          </p:cNvCxnSpPr>
          <p:nvPr/>
        </p:nvCxnSpPr>
        <p:spPr>
          <a:xfrm>
            <a:off x="5406100" y="1124925"/>
            <a:ext cx="588600" cy="600"/>
          </a:xfrm>
          <a:prstGeom prst="curvedConnector3">
            <a:avLst>
              <a:gd fmla="val 50002" name="adj1"/>
            </a:avLst>
          </a:prstGeom>
          <a:noFill/>
          <a:ln cap="flat" cmpd="sng" w="19050">
            <a:solidFill>
              <a:schemeClr val="dk2"/>
            </a:solidFill>
            <a:prstDash val="solid"/>
            <a:round/>
            <a:headEnd len="med" w="med" type="none"/>
            <a:tailEnd len="med" w="med" type="triangle"/>
          </a:ln>
        </p:spPr>
      </p:cxnSp>
      <p:sp>
        <p:nvSpPr>
          <p:cNvPr id="299" name="Google Shape;299;p29"/>
          <p:cNvSpPr/>
          <p:nvPr/>
        </p:nvSpPr>
        <p:spPr>
          <a:xfrm>
            <a:off x="7627350" y="738975"/>
            <a:ext cx="1393800" cy="393900"/>
          </a:xfrm>
          <a:prstGeom prst="roundRect">
            <a:avLst>
              <a:gd fmla="val 9625" name="adj"/>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rPr>
              <a:t>RecyclerView</a:t>
            </a:r>
            <a:endParaRPr>
              <a:solidFill>
                <a:srgbClr val="FFFFFF"/>
              </a:solidFill>
            </a:endParaRPr>
          </a:p>
        </p:txBody>
      </p:sp>
      <p:sp>
        <p:nvSpPr>
          <p:cNvPr id="298" name="Google Shape;298;p29"/>
          <p:cNvSpPr/>
          <p:nvPr/>
        </p:nvSpPr>
        <p:spPr>
          <a:xfrm>
            <a:off x="4209400"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Item Layout</a:t>
            </a:r>
            <a:endParaRPr/>
          </a:p>
        </p:txBody>
      </p:sp>
      <p:cxnSp>
        <p:nvCxnSpPr>
          <p:cNvPr id="300" name="Google Shape;300;p29"/>
          <p:cNvCxnSpPr>
            <a:stCxn id="294" idx="2"/>
            <a:endCxn id="298" idx="0"/>
          </p:cNvCxnSpPr>
          <p:nvPr/>
        </p:nvCxnSpPr>
        <p:spPr>
          <a:xfrm flipH="1" rot="-5400000">
            <a:off x="4669300" y="789363"/>
            <a:ext cx="275400" cy="1800"/>
          </a:xfrm>
          <a:prstGeom prst="curvedConnector3">
            <a:avLst>
              <a:gd fmla="val 50002" name="adj1"/>
            </a:avLst>
          </a:prstGeom>
          <a:noFill/>
          <a:ln cap="flat" cmpd="sng" w="19050">
            <a:solidFill>
              <a:schemeClr val="dk2"/>
            </a:solidFill>
            <a:prstDash val="solid"/>
            <a:round/>
            <a:headEnd len="med" w="med" type="none"/>
            <a:tailEnd len="med" w="med" type="triangle"/>
          </a:ln>
        </p:spPr>
      </p:cxnSp>
      <p:cxnSp>
        <p:nvCxnSpPr>
          <p:cNvPr id="301" name="Google Shape;301;p29"/>
          <p:cNvCxnSpPr>
            <a:stCxn id="295" idx="3"/>
            <a:endCxn id="299" idx="1"/>
          </p:cNvCxnSpPr>
          <p:nvPr/>
        </p:nvCxnSpPr>
        <p:spPr>
          <a:xfrm>
            <a:off x="7330775" y="935925"/>
            <a:ext cx="296700" cy="600"/>
          </a:xfrm>
          <a:prstGeom prst="curvedConnector3">
            <a:avLst>
              <a:gd fmla="val 49979" name="adj1"/>
            </a:avLst>
          </a:prstGeom>
          <a:noFill/>
          <a:ln cap="flat" cmpd="sng" w="19050">
            <a:solidFill>
              <a:srgbClr val="3C78D8"/>
            </a:solidFill>
            <a:prstDash val="solid"/>
            <a:round/>
            <a:headEnd len="med" w="med" type="none"/>
            <a:tailEnd len="med" w="med" type="triangle"/>
          </a:ln>
        </p:spPr>
      </p:cxnSp>
      <p:sp>
        <p:nvSpPr>
          <p:cNvPr id="302" name="Google Shape;302;p29"/>
          <p:cNvSpPr/>
          <p:nvPr/>
        </p:nvSpPr>
        <p:spPr>
          <a:xfrm rot="8098960">
            <a:off x="8265448" y="335645"/>
            <a:ext cx="701096" cy="403475"/>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0"/>
          <p:cNvSpPr txBox="1"/>
          <p:nvPr/>
        </p:nvSpPr>
        <p:spPr>
          <a:xfrm>
            <a:off x="1067875" y="3429000"/>
            <a:ext cx="8052300" cy="2401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if </a:t>
            </a:r>
            <a:r>
              <a:rPr lang="es-419" sz="1200">
                <a:solidFill>
                  <a:srgbClr val="A9B7C6"/>
                </a:solidFill>
                <a:highlight>
                  <a:srgbClr val="2B2B2B"/>
                </a:highlight>
                <a:latin typeface="Courier New"/>
                <a:ea typeface="Courier New"/>
                <a:cs typeface="Courier New"/>
                <a:sym typeface="Courier New"/>
              </a:rPr>
              <a:t>(response.isSuccessful())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EmpleadoDto empleadoDto = response.body()</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Empleado[] lista = empleadoDto.getLista()</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ListaEmpleadosAdapter adapter = </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ListaEmpleadosAdapter()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adapter.setContext(MainActivity.</a:t>
            </a:r>
            <a:r>
              <a:rPr lang="es-419" sz="1200">
                <a:solidFill>
                  <a:srgbClr val="CC7832"/>
                </a:solidFill>
                <a:highlight>
                  <a:srgbClr val="2B2B2B"/>
                </a:highlight>
                <a:latin typeface="Courier New"/>
                <a:ea typeface="Courier New"/>
                <a:cs typeface="Courier New"/>
                <a:sym typeface="Courier New"/>
              </a:rPr>
              <a:t>this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adapter.setListaEmpleados(Arrays.</a:t>
            </a:r>
            <a:r>
              <a:rPr i="1" lang="es-419" sz="1200">
                <a:solidFill>
                  <a:srgbClr val="A9B7C6"/>
                </a:solidFill>
                <a:highlight>
                  <a:srgbClr val="2B2B2B"/>
                </a:highlight>
                <a:latin typeface="Courier New"/>
                <a:ea typeface="Courier New"/>
                <a:cs typeface="Courier New"/>
                <a:sym typeface="Courier New"/>
              </a:rPr>
              <a:t>asList</a:t>
            </a:r>
            <a:r>
              <a:rPr lang="es-419" sz="1200">
                <a:solidFill>
                  <a:srgbClr val="A9B7C6"/>
                </a:solidFill>
                <a:highlight>
                  <a:srgbClr val="2B2B2B"/>
                </a:highlight>
                <a:latin typeface="Courier New"/>
                <a:ea typeface="Courier New"/>
                <a:cs typeface="Courier New"/>
                <a:sym typeface="Courier New"/>
              </a:rPr>
              <a:t>(lista))</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recyclerView</a:t>
            </a:r>
            <a:r>
              <a:rPr lang="es-419" sz="1200">
                <a:solidFill>
                  <a:srgbClr val="A9B7C6"/>
                </a:solidFill>
                <a:highlight>
                  <a:srgbClr val="2B2B2B"/>
                </a:highlight>
                <a:latin typeface="Courier New"/>
                <a:ea typeface="Courier New"/>
                <a:cs typeface="Courier New"/>
                <a:sym typeface="Courier New"/>
              </a:rPr>
              <a:t>.setAdapter(adapter)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recyclerView</a:t>
            </a:r>
            <a:r>
              <a:rPr lang="es-419" sz="1200">
                <a:solidFill>
                  <a:srgbClr val="A9B7C6"/>
                </a:solidFill>
                <a:highlight>
                  <a:srgbClr val="2B2B2B"/>
                </a:highlight>
                <a:latin typeface="Courier New"/>
                <a:ea typeface="Courier New"/>
                <a:cs typeface="Courier New"/>
                <a:sym typeface="Courier New"/>
              </a:rPr>
              <a:t>.setLayoutManager(</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LinearLayoutManager(MainActivity.</a:t>
            </a:r>
            <a:r>
              <a:rPr lang="es-419" sz="1200">
                <a:solidFill>
                  <a:srgbClr val="CC7832"/>
                </a:solidFill>
                <a:highlight>
                  <a:srgbClr val="2B2B2B"/>
                </a:highlight>
                <a:latin typeface="Courier New"/>
                <a:ea typeface="Courier New"/>
                <a:cs typeface="Courier New"/>
                <a:sym typeface="Courier New"/>
              </a:rPr>
              <a:t>this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sp>
        <p:nvSpPr>
          <p:cNvPr id="308" name="Google Shape;308;p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a:t>
            </a:r>
            <a:r>
              <a:rPr lang="es-419"/>
              <a:t>incular el RecyclerView con su Adapter y </a:t>
            </a:r>
            <a:r>
              <a:rPr lang="es-419"/>
              <a:t>su LayoutManager</a:t>
            </a:r>
            <a:endParaRPr/>
          </a:p>
        </p:txBody>
      </p:sp>
      <p:sp>
        <p:nvSpPr>
          <p:cNvPr id="309" name="Google Shape;309;p30"/>
          <p:cNvSpPr txBox="1"/>
          <p:nvPr>
            <p:ph idx="1" type="body"/>
          </p:nvPr>
        </p:nvSpPr>
        <p:spPr>
          <a:xfrm>
            <a:off x="311700" y="1791125"/>
            <a:ext cx="8520600" cy="163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Se crea una instancia del adapter, </a:t>
            </a:r>
            <a:r>
              <a:rPr lang="es-419"/>
              <a:t>enviando</a:t>
            </a:r>
            <a:r>
              <a:rPr lang="es-419"/>
              <a:t> los empleados y el contexto.</a:t>
            </a:r>
            <a:endParaRPr/>
          </a:p>
          <a:p>
            <a:pPr indent="-342900" lvl="0" marL="457200" rtl="0" algn="l">
              <a:spcBef>
                <a:spcPts val="0"/>
              </a:spcBef>
              <a:spcAft>
                <a:spcPts val="0"/>
              </a:spcAft>
              <a:buSzPts val="1800"/>
              <a:buChar char="●"/>
            </a:pPr>
            <a:r>
              <a:rPr lang="es-419"/>
              <a:t>Se coloca el Adapter al RecyclerView</a:t>
            </a:r>
            <a:endParaRPr/>
          </a:p>
          <a:p>
            <a:pPr indent="-342900" lvl="0" marL="457200" rtl="0" algn="l">
              <a:spcBef>
                <a:spcPts val="0"/>
              </a:spcBef>
              <a:spcAft>
                <a:spcPts val="0"/>
              </a:spcAft>
              <a:buSzPts val="1800"/>
              <a:buChar char="●"/>
            </a:pPr>
            <a:r>
              <a:rPr lang="es-419"/>
              <a:t>Se configura el RecyclerView con un LinearLayoutManager para que disponga los componentes de forma vertical.</a:t>
            </a:r>
            <a:endParaRPr/>
          </a:p>
        </p:txBody>
      </p:sp>
      <p:sp>
        <p:nvSpPr>
          <p:cNvPr id="310" name="Google Shape;310;p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11" name="Google Shape;311;p30"/>
          <p:cNvSpPr/>
          <p:nvPr/>
        </p:nvSpPr>
        <p:spPr>
          <a:xfrm>
            <a:off x="1220175" y="4238225"/>
            <a:ext cx="144900" cy="6258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519175" y="1742825"/>
            <a:ext cx="548700" cy="579600"/>
          </a:xfrm>
          <a:prstGeom prst="diamond">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519175" y="2069463"/>
            <a:ext cx="548700" cy="579600"/>
          </a:xfrm>
          <a:prstGeom prst="diamond">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4" name="Google Shape;314;p30"/>
          <p:cNvCxnSpPr>
            <a:stCxn id="312" idx="1"/>
            <a:endCxn id="311" idx="1"/>
          </p:cNvCxnSpPr>
          <p:nvPr/>
        </p:nvCxnSpPr>
        <p:spPr>
          <a:xfrm>
            <a:off x="519175" y="2032625"/>
            <a:ext cx="701100" cy="2518500"/>
          </a:xfrm>
          <a:prstGeom prst="bentConnector3">
            <a:avLst>
              <a:gd fmla="val -60312" name="adj1"/>
            </a:avLst>
          </a:prstGeom>
          <a:noFill/>
          <a:ln cap="flat" cmpd="sng" w="19050">
            <a:solidFill>
              <a:schemeClr val="dk2"/>
            </a:solidFill>
            <a:prstDash val="solid"/>
            <a:round/>
            <a:headEnd len="med" w="med" type="none"/>
            <a:tailEnd len="med" w="med" type="triangle"/>
          </a:ln>
        </p:spPr>
      </p:cxnSp>
      <p:cxnSp>
        <p:nvCxnSpPr>
          <p:cNvPr id="315" name="Google Shape;315;p30"/>
          <p:cNvCxnSpPr>
            <a:stCxn id="313" idx="1"/>
            <a:endCxn id="316" idx="1"/>
          </p:cNvCxnSpPr>
          <p:nvPr/>
        </p:nvCxnSpPr>
        <p:spPr>
          <a:xfrm>
            <a:off x="519175" y="2359263"/>
            <a:ext cx="846000" cy="2709600"/>
          </a:xfrm>
          <a:prstGeom prst="bentConnector3">
            <a:avLst>
              <a:gd fmla="val -30095" name="adj1"/>
            </a:avLst>
          </a:prstGeom>
          <a:noFill/>
          <a:ln cap="flat" cmpd="sng" w="19050">
            <a:solidFill>
              <a:srgbClr val="0000FF"/>
            </a:solidFill>
            <a:prstDash val="solid"/>
            <a:round/>
            <a:headEnd len="med" w="med" type="none"/>
            <a:tailEnd len="med" w="med" type="triangle"/>
          </a:ln>
        </p:spPr>
      </p:cxnSp>
      <p:sp>
        <p:nvSpPr>
          <p:cNvPr id="316" name="Google Shape;316;p30"/>
          <p:cNvSpPr/>
          <p:nvPr/>
        </p:nvSpPr>
        <p:spPr>
          <a:xfrm>
            <a:off x="1365075" y="4779113"/>
            <a:ext cx="548700" cy="579600"/>
          </a:xfrm>
          <a:prstGeom prst="diamond">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1365075" y="4979688"/>
            <a:ext cx="548700" cy="579600"/>
          </a:xfrm>
          <a:prstGeom prst="diamond">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519175" y="2371288"/>
            <a:ext cx="548700" cy="579600"/>
          </a:xfrm>
          <a:prstGeom prst="diamond">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0"/>
          <p:cNvCxnSpPr>
            <a:stCxn id="318" idx="1"/>
            <a:endCxn id="317" idx="1"/>
          </p:cNvCxnSpPr>
          <p:nvPr/>
        </p:nvCxnSpPr>
        <p:spPr>
          <a:xfrm>
            <a:off x="519175" y="2661088"/>
            <a:ext cx="846000" cy="2608500"/>
          </a:xfrm>
          <a:prstGeom prst="bentConnector3">
            <a:avLst>
              <a:gd fmla="val -9908" name="adj1"/>
            </a:avLst>
          </a:prstGeom>
          <a:noFill/>
          <a:ln cap="flat" cmpd="sng" w="19050">
            <a:solidFill>
              <a:srgbClr val="CC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Probando...</a:t>
            </a:r>
            <a:endParaRPr/>
          </a:p>
        </p:txBody>
      </p:sp>
      <p:sp>
        <p:nvSpPr>
          <p:cNvPr id="325" name="Google Shape;325;p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326" name="Google Shape;326;p31"/>
          <p:cNvPicPr preferRelativeResize="0"/>
          <p:nvPr/>
        </p:nvPicPr>
        <p:blipFill>
          <a:blip r:embed="rId3">
            <a:alphaModFix/>
          </a:blip>
          <a:stretch>
            <a:fillRect/>
          </a:stretch>
        </p:blipFill>
        <p:spPr>
          <a:xfrm>
            <a:off x="2971800" y="2708817"/>
            <a:ext cx="3200400" cy="108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¿Qué es un </a:t>
            </a:r>
            <a:r>
              <a:rPr lang="es-419"/>
              <a:t>RecyclerView</a:t>
            </a:r>
            <a:r>
              <a:rPr lang="es-419"/>
              <a:t>?</a:t>
            </a:r>
            <a:endParaRPr/>
          </a:p>
        </p:txBody>
      </p:sp>
      <p:sp>
        <p:nvSpPr>
          <p:cNvPr id="68" name="Google Shape;68;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dk1"/>
                </a:solidFill>
              </a:rPr>
              <a:t>‹#›</a:t>
            </a:fld>
            <a:endParaRPr>
              <a:solidFill>
                <a:schemeClr val="dk1"/>
              </a:solidFill>
            </a:endParaRPr>
          </a:p>
        </p:txBody>
      </p:sp>
      <p:sp>
        <p:nvSpPr>
          <p:cNvPr id="69" name="Google Shape;69;p14"/>
          <p:cNvSpPr txBox="1"/>
          <p:nvPr>
            <p:ph idx="1" type="body"/>
          </p:nvPr>
        </p:nvSpPr>
        <p:spPr>
          <a:xfrm>
            <a:off x="311700" y="1536625"/>
            <a:ext cx="66159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Es un contenedor </a:t>
            </a:r>
            <a:r>
              <a:rPr lang="es-419"/>
              <a:t>scrollable</a:t>
            </a:r>
            <a:r>
              <a:rPr lang="es-419"/>
              <a:t> de una larga cantidad de elementos. Permite ocultar no solo de la vista sino también de los recursos de Android los elementos que no puede ver el usuario directamente.</a:t>
            </a:r>
            <a:endParaRPr/>
          </a:p>
          <a:p>
            <a:pPr indent="-342900" lvl="0" marL="457200" rtl="0" algn="l">
              <a:spcBef>
                <a:spcPts val="1000"/>
              </a:spcBef>
              <a:spcAft>
                <a:spcPts val="0"/>
              </a:spcAft>
              <a:buSzPts val="1800"/>
              <a:buChar char="●"/>
            </a:pPr>
            <a:r>
              <a:rPr lang="es-419"/>
              <a:t>Es eficiente:</a:t>
            </a:r>
            <a:endParaRPr/>
          </a:p>
          <a:p>
            <a:pPr indent="-317500" lvl="1" marL="914400" rtl="0" algn="l">
              <a:spcBef>
                <a:spcPts val="0"/>
              </a:spcBef>
              <a:spcAft>
                <a:spcPts val="0"/>
              </a:spcAft>
              <a:buSzPts val="1400"/>
              <a:buChar char="○"/>
            </a:pPr>
            <a:r>
              <a:rPr lang="es-419"/>
              <a:t>Reutiliza una sola vista para mostrar todos los elementos</a:t>
            </a:r>
            <a:endParaRPr/>
          </a:p>
          <a:p>
            <a:pPr indent="-317500" lvl="1" marL="914400" rtl="0" algn="l">
              <a:spcBef>
                <a:spcPts val="0"/>
              </a:spcBef>
              <a:spcAft>
                <a:spcPts val="0"/>
              </a:spcAft>
              <a:buSzPts val="1400"/>
              <a:buChar char="○"/>
            </a:pPr>
            <a:r>
              <a:rPr lang="es-419"/>
              <a:t>Actualiza los cambios de forma rápida</a:t>
            </a:r>
            <a:endParaRPr/>
          </a:p>
          <a:p>
            <a:pPr indent="0" lvl="0" marL="0" rtl="0" algn="l">
              <a:spcBef>
                <a:spcPts val="1000"/>
              </a:spcBef>
              <a:spcAft>
                <a:spcPts val="0"/>
              </a:spcAft>
              <a:buNone/>
            </a:pPr>
            <a:r>
              <a:rPr lang="es-419"/>
              <a:t>→ </a:t>
            </a:r>
            <a:r>
              <a:rPr lang="es-419" sz="1700" u="sng">
                <a:solidFill>
                  <a:schemeClr val="hlink"/>
                </a:solidFill>
                <a:hlinkClick r:id="rId3"/>
              </a:rPr>
              <a:t>https://developer.android.com/guide/topics/ui/layout/recyclerview</a:t>
            </a:r>
            <a:endParaRPr sz="1700"/>
          </a:p>
          <a:p>
            <a:pPr indent="0" lvl="0" marL="0" rtl="0" algn="l">
              <a:spcBef>
                <a:spcPts val="1000"/>
              </a:spcBef>
              <a:spcAft>
                <a:spcPts val="1000"/>
              </a:spcAft>
              <a:buNone/>
            </a:pPr>
            <a:r>
              <a:t/>
            </a:r>
            <a:endParaRPr/>
          </a:p>
        </p:txBody>
      </p:sp>
      <p:pic>
        <p:nvPicPr>
          <p:cNvPr id="70" name="Google Shape;70;p14"/>
          <p:cNvPicPr preferRelativeResize="0"/>
          <p:nvPr/>
        </p:nvPicPr>
        <p:blipFill rotWithShape="1">
          <a:blip r:embed="rId4">
            <a:alphaModFix/>
          </a:blip>
          <a:srcRect b="0" l="0" r="51725" t="0"/>
          <a:stretch/>
        </p:blipFill>
        <p:spPr>
          <a:xfrm>
            <a:off x="6977676" y="1536625"/>
            <a:ext cx="2043475" cy="4906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Clic en un ViewHolder</a:t>
            </a:r>
            <a:endParaRPr/>
          </a:p>
        </p:txBody>
      </p:sp>
      <p:sp>
        <p:nvSpPr>
          <p:cNvPr id="332" name="Google Shape;332;p32"/>
          <p:cNvSpPr txBox="1"/>
          <p:nvPr>
            <p:ph idx="1" type="body"/>
          </p:nvPr>
        </p:nvSpPr>
        <p:spPr>
          <a:xfrm>
            <a:off x="311700" y="1536632"/>
            <a:ext cx="8520600" cy="70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Para gestionar acciones en un ViewHolder, debe realizarlo desde el constructor. </a:t>
            </a:r>
            <a:endParaRPr/>
          </a:p>
        </p:txBody>
      </p:sp>
      <p:sp>
        <p:nvSpPr>
          <p:cNvPr id="333" name="Google Shape;333;p3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34" name="Google Shape;334;p32"/>
          <p:cNvSpPr txBox="1"/>
          <p:nvPr/>
        </p:nvSpPr>
        <p:spPr>
          <a:xfrm>
            <a:off x="665550" y="2630175"/>
            <a:ext cx="7812900" cy="32016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public class </a:t>
            </a:r>
            <a:r>
              <a:rPr lang="es-419">
                <a:solidFill>
                  <a:srgbClr val="A9B7C6"/>
                </a:solidFill>
                <a:highlight>
                  <a:srgbClr val="2B2B2B"/>
                </a:highlight>
                <a:latin typeface="Courier New"/>
                <a:ea typeface="Courier New"/>
                <a:cs typeface="Courier New"/>
                <a:sym typeface="Courier New"/>
              </a:rPr>
              <a:t>EmpleadoViewHolder </a:t>
            </a:r>
            <a:r>
              <a:rPr lang="es-419">
                <a:solidFill>
                  <a:srgbClr val="CC7832"/>
                </a:solidFill>
                <a:highlight>
                  <a:srgbClr val="2B2B2B"/>
                </a:highlight>
                <a:latin typeface="Courier New"/>
                <a:ea typeface="Courier New"/>
                <a:cs typeface="Courier New"/>
                <a:sym typeface="Courier New"/>
              </a:rPr>
              <a:t>extends </a:t>
            </a:r>
            <a:r>
              <a:rPr lang="es-419">
                <a:solidFill>
                  <a:srgbClr val="A9B7C6"/>
                </a:solidFill>
                <a:highlight>
                  <a:srgbClr val="2B2B2B"/>
                </a:highlight>
                <a:latin typeface="Courier New"/>
                <a:ea typeface="Courier New"/>
                <a:cs typeface="Courier New"/>
                <a:sym typeface="Courier New"/>
              </a:rPr>
              <a:t>RecyclerView.ViewHolder {</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   Empleado </a:t>
            </a:r>
            <a:r>
              <a:rPr lang="es-419">
                <a:solidFill>
                  <a:srgbClr val="9876AA"/>
                </a:solidFill>
                <a:highlight>
                  <a:srgbClr val="2B2B2B"/>
                </a:highlight>
                <a:latin typeface="Courier New"/>
                <a:ea typeface="Courier New"/>
                <a:cs typeface="Courier New"/>
                <a:sym typeface="Courier New"/>
              </a:rPr>
              <a:t>empleado</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public </a:t>
            </a:r>
            <a:r>
              <a:rPr lang="es-419">
                <a:solidFill>
                  <a:srgbClr val="FFC66D"/>
                </a:solidFill>
                <a:highlight>
                  <a:srgbClr val="2B2B2B"/>
                </a:highlight>
                <a:latin typeface="Courier New"/>
                <a:ea typeface="Courier New"/>
                <a:cs typeface="Courier New"/>
                <a:sym typeface="Courier New"/>
              </a:rPr>
              <a:t>EmpleadoViewHolder</a:t>
            </a:r>
            <a:r>
              <a:rPr lang="es-419">
                <a:solidFill>
                  <a:srgbClr val="A9B7C6"/>
                </a:solidFill>
                <a:highlight>
                  <a:srgbClr val="2B2B2B"/>
                </a:highlight>
                <a:latin typeface="Courier New"/>
                <a:ea typeface="Courier New"/>
                <a:cs typeface="Courier New"/>
                <a:sym typeface="Courier New"/>
              </a:rPr>
              <a:t>(</a:t>
            </a:r>
            <a:r>
              <a:rPr lang="es-419">
                <a:solidFill>
                  <a:srgbClr val="BBB529"/>
                </a:solidFill>
                <a:highlight>
                  <a:srgbClr val="2B2B2B"/>
                </a:highlight>
                <a:latin typeface="Courier New"/>
                <a:ea typeface="Courier New"/>
                <a:cs typeface="Courier New"/>
                <a:sym typeface="Courier New"/>
              </a:rPr>
              <a:t>@NonNull </a:t>
            </a:r>
            <a:r>
              <a:rPr lang="es-419">
                <a:solidFill>
                  <a:srgbClr val="A9B7C6"/>
                </a:solidFill>
                <a:highlight>
                  <a:srgbClr val="2B2B2B"/>
                </a:highlight>
                <a:latin typeface="Courier New"/>
                <a:ea typeface="Courier New"/>
                <a:cs typeface="Courier New"/>
                <a:sym typeface="Courier New"/>
              </a:rPr>
              <a:t>View itemView) {</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       </a:t>
            </a:r>
            <a:r>
              <a:rPr lang="es-419">
                <a:solidFill>
                  <a:srgbClr val="CC7832"/>
                </a:solidFill>
                <a:highlight>
                  <a:srgbClr val="2B2B2B"/>
                </a:highlight>
                <a:latin typeface="Courier New"/>
                <a:ea typeface="Courier New"/>
                <a:cs typeface="Courier New"/>
                <a:sym typeface="Courier New"/>
              </a:rPr>
              <a:t>super</a:t>
            </a:r>
            <a:r>
              <a:rPr lang="es-419">
                <a:solidFill>
                  <a:srgbClr val="A9B7C6"/>
                </a:solidFill>
                <a:highlight>
                  <a:srgbClr val="2B2B2B"/>
                </a:highlight>
                <a:latin typeface="Courier New"/>
                <a:ea typeface="Courier New"/>
                <a:cs typeface="Courier New"/>
                <a:sym typeface="Courier New"/>
              </a:rPr>
              <a:t>(itemView)</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a:t>
            </a:r>
            <a:r>
              <a:rPr lang="es-419">
                <a:solidFill>
                  <a:srgbClr val="A9B7C6"/>
                </a:solidFill>
                <a:highlight>
                  <a:srgbClr val="2B2B2B"/>
                </a:highlight>
                <a:latin typeface="Courier New"/>
                <a:ea typeface="Courier New"/>
                <a:cs typeface="Courier New"/>
                <a:sym typeface="Courier New"/>
              </a:rPr>
              <a:t>Button button = itemView.findViewById(R.id.</a:t>
            </a:r>
            <a:r>
              <a:rPr i="1" lang="es-419">
                <a:solidFill>
                  <a:srgbClr val="9876AA"/>
                </a:solidFill>
                <a:highlight>
                  <a:srgbClr val="2B2B2B"/>
                </a:highlight>
                <a:latin typeface="Courier New"/>
                <a:ea typeface="Courier New"/>
                <a:cs typeface="Courier New"/>
                <a:sym typeface="Courier New"/>
              </a:rPr>
              <a:t>buttonRv</a:t>
            </a:r>
            <a:r>
              <a:rPr lang="es-419">
                <a:solidFill>
                  <a:srgbClr val="A9B7C6"/>
                </a:solidFill>
                <a:highlight>
                  <a:srgbClr val="2B2B2B"/>
                </a:highlight>
                <a:latin typeface="Courier New"/>
                <a:ea typeface="Courier New"/>
                <a:cs typeface="Courier New"/>
                <a:sym typeface="Courier New"/>
              </a:rPr>
              <a:t>)</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a:t>
            </a:r>
            <a:r>
              <a:rPr lang="es-419">
                <a:solidFill>
                  <a:srgbClr val="A9B7C6"/>
                </a:solidFill>
                <a:highlight>
                  <a:srgbClr val="2B2B2B"/>
                </a:highlight>
                <a:latin typeface="Courier New"/>
                <a:ea typeface="Courier New"/>
                <a:cs typeface="Courier New"/>
                <a:sym typeface="Courier New"/>
              </a:rPr>
              <a:t>button.setOnClickListener(view -&gt; {</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           Integer id = </a:t>
            </a:r>
            <a:r>
              <a:rPr lang="es-419">
                <a:solidFill>
                  <a:srgbClr val="9876AA"/>
                </a:solidFill>
                <a:highlight>
                  <a:srgbClr val="2B2B2B"/>
                </a:highlight>
                <a:latin typeface="Courier New"/>
                <a:ea typeface="Courier New"/>
                <a:cs typeface="Courier New"/>
                <a:sym typeface="Courier New"/>
              </a:rPr>
              <a:t>empleado</a:t>
            </a:r>
            <a:r>
              <a:rPr lang="es-419">
                <a:solidFill>
                  <a:srgbClr val="A9B7C6"/>
                </a:solidFill>
                <a:highlight>
                  <a:srgbClr val="2B2B2B"/>
                </a:highlight>
                <a:latin typeface="Courier New"/>
                <a:ea typeface="Courier New"/>
                <a:cs typeface="Courier New"/>
                <a:sym typeface="Courier New"/>
              </a:rPr>
              <a:t>.getId()</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a:t>
            </a:r>
            <a:r>
              <a:rPr lang="es-419">
                <a:solidFill>
                  <a:srgbClr val="A9B7C6"/>
                </a:solidFill>
                <a:highlight>
                  <a:srgbClr val="2B2B2B"/>
                </a:highlight>
                <a:latin typeface="Courier New"/>
                <a:ea typeface="Courier New"/>
                <a:cs typeface="Courier New"/>
                <a:sym typeface="Courier New"/>
              </a:rPr>
              <a:t>Log.</a:t>
            </a:r>
            <a:r>
              <a:rPr i="1" lang="es-419">
                <a:solidFill>
                  <a:srgbClr val="A9B7C6"/>
                </a:solidFill>
                <a:highlight>
                  <a:srgbClr val="2B2B2B"/>
                </a:highlight>
                <a:latin typeface="Courier New"/>
                <a:ea typeface="Courier New"/>
                <a:cs typeface="Courier New"/>
                <a:sym typeface="Courier New"/>
              </a:rPr>
              <a:t>d</a:t>
            </a:r>
            <a:r>
              <a:rPr lang="es-419">
                <a:solidFill>
                  <a:srgbClr val="A9B7C6"/>
                </a:solidFill>
                <a:highlight>
                  <a:srgbClr val="2B2B2B"/>
                </a:highlight>
                <a:latin typeface="Courier New"/>
                <a:ea typeface="Courier New"/>
                <a:cs typeface="Courier New"/>
                <a:sym typeface="Courier New"/>
              </a:rPr>
              <a:t>(</a:t>
            </a:r>
            <a:r>
              <a:rPr lang="es-419">
                <a:solidFill>
                  <a:srgbClr val="6A8759"/>
                </a:solidFill>
                <a:highlight>
                  <a:srgbClr val="2B2B2B"/>
                </a:highlight>
                <a:latin typeface="Courier New"/>
                <a:ea typeface="Courier New"/>
                <a:cs typeface="Courier New"/>
                <a:sym typeface="Courier New"/>
              </a:rPr>
              <a:t>"msg-test"</a:t>
            </a:r>
            <a:r>
              <a:rPr lang="es-419">
                <a:solidFill>
                  <a:srgbClr val="CC7832"/>
                </a:solidFill>
                <a:highlight>
                  <a:srgbClr val="2B2B2B"/>
                </a:highlight>
                <a:latin typeface="Courier New"/>
                <a:ea typeface="Courier New"/>
                <a:cs typeface="Courier New"/>
                <a:sym typeface="Courier New"/>
              </a:rPr>
              <a:t>, </a:t>
            </a:r>
            <a:r>
              <a:rPr lang="es-419">
                <a:solidFill>
                  <a:srgbClr val="6A8759"/>
                </a:solidFill>
                <a:highlight>
                  <a:srgbClr val="2B2B2B"/>
                </a:highlight>
                <a:latin typeface="Courier New"/>
                <a:ea typeface="Courier New"/>
                <a:cs typeface="Courier New"/>
                <a:sym typeface="Courier New"/>
              </a:rPr>
              <a:t>"Presionando el empleado con id: " </a:t>
            </a:r>
            <a:r>
              <a:rPr lang="es-419">
                <a:solidFill>
                  <a:srgbClr val="A9B7C6"/>
                </a:solidFill>
                <a:highlight>
                  <a:srgbClr val="2B2B2B"/>
                </a:highlight>
                <a:latin typeface="Courier New"/>
                <a:ea typeface="Courier New"/>
                <a:cs typeface="Courier New"/>
                <a:sym typeface="Courier New"/>
              </a:rPr>
              <a:t>+ id)</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a:t>
            </a:r>
            <a:r>
              <a:rPr lang="es-419">
                <a:solidFill>
                  <a:srgbClr val="A9B7C6"/>
                </a:solidFill>
                <a:highlight>
                  <a:srgbClr val="2B2B2B"/>
                </a:highlight>
                <a:latin typeface="Courier New"/>
                <a:ea typeface="Courier New"/>
                <a:cs typeface="Courier New"/>
                <a:sym typeface="Courier New"/>
              </a:rPr>
              <a:t>})</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a:t>
            </a:r>
            <a:r>
              <a:rPr lang="es-419">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p:txBody>
      </p:sp>
      <p:sp>
        <p:nvSpPr>
          <p:cNvPr id="335" name="Google Shape;335;p32"/>
          <p:cNvSpPr/>
          <p:nvPr/>
        </p:nvSpPr>
        <p:spPr>
          <a:xfrm>
            <a:off x="1219050" y="4055075"/>
            <a:ext cx="176100" cy="10209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Actualizar la lista</a:t>
            </a:r>
            <a:endParaRPr/>
          </a:p>
        </p:txBody>
      </p:sp>
      <p:sp>
        <p:nvSpPr>
          <p:cNvPr id="341" name="Google Shape;341;p33"/>
          <p:cNvSpPr txBox="1"/>
          <p:nvPr>
            <p:ph idx="1" type="body"/>
          </p:nvPr>
        </p:nvSpPr>
        <p:spPr>
          <a:xfrm>
            <a:off x="311700" y="1536623"/>
            <a:ext cx="8520600" cy="39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Al actualizar la lista, lo debe hacer directamente sobre la data del adaptador, esto refrescará la información; sin embargo, para que la parte visual vea estos cambios, debe hacer:</a:t>
            </a:r>
            <a:endParaRPr/>
          </a:p>
          <a:p>
            <a:pPr indent="457200" lvl="0" marL="914400" rtl="0" algn="l">
              <a:spcBef>
                <a:spcPts val="1600"/>
              </a:spcBef>
              <a:spcAft>
                <a:spcPts val="0"/>
              </a:spcAft>
              <a:buNone/>
            </a:pPr>
            <a:r>
              <a:rPr b="1" lang="es-419" sz="1400">
                <a:solidFill>
                  <a:srgbClr val="660E7A"/>
                </a:solidFill>
                <a:highlight>
                  <a:srgbClr val="FFFFFF"/>
                </a:highlight>
                <a:latin typeface="Source Code Pro"/>
                <a:ea typeface="Source Code Pro"/>
                <a:cs typeface="Source Code Pro"/>
                <a:sym typeface="Source Code Pro"/>
              </a:rPr>
              <a:t>adapter</a:t>
            </a:r>
            <a:r>
              <a:rPr lang="es-419" sz="1400">
                <a:solidFill>
                  <a:srgbClr val="000000"/>
                </a:solidFill>
                <a:highlight>
                  <a:srgbClr val="FFFFFF"/>
                </a:highlight>
                <a:latin typeface="Source Code Pro"/>
                <a:ea typeface="Source Code Pro"/>
                <a:cs typeface="Source Code Pro"/>
                <a:sym typeface="Source Code Pro"/>
              </a:rPr>
              <a:t>.notifyDataSetChanged();</a:t>
            </a:r>
            <a:endParaRPr sz="1400">
              <a:solidFill>
                <a:srgbClr val="000000"/>
              </a:solidFill>
              <a:highlight>
                <a:srgbClr val="FFFFFF"/>
              </a:highlight>
              <a:latin typeface="Source Code Pro"/>
              <a:ea typeface="Source Code Pro"/>
              <a:cs typeface="Source Code Pro"/>
              <a:sym typeface="Source Code Pro"/>
            </a:endParaRPr>
          </a:p>
          <a:p>
            <a:pPr indent="0" lvl="0" marL="0" marR="0" rtl="0" algn="l">
              <a:lnSpc>
                <a:spcPct val="115000"/>
              </a:lnSpc>
              <a:spcBef>
                <a:spcPts val="1600"/>
              </a:spcBef>
              <a:spcAft>
                <a:spcPts val="0"/>
              </a:spcAft>
              <a:buNone/>
            </a:pPr>
            <a:r>
              <a:rPr lang="es-419"/>
              <a:t>→ Si borra datos de la vista, debe borrarlo de la lista y de la parte visual. </a:t>
            </a:r>
            <a:endParaRPr/>
          </a:p>
          <a:p>
            <a:pPr indent="0" lvl="0" marL="1371600" marR="0" rtl="0" algn="l">
              <a:lnSpc>
                <a:spcPct val="115000"/>
              </a:lnSpc>
              <a:spcBef>
                <a:spcPts val="1600"/>
              </a:spcBef>
              <a:spcAft>
                <a:spcPts val="0"/>
              </a:spcAft>
              <a:buNone/>
            </a:pPr>
            <a:r>
              <a:rPr b="1" lang="es-419" sz="1500">
                <a:solidFill>
                  <a:srgbClr val="660E7A"/>
                </a:solidFill>
                <a:highlight>
                  <a:srgbClr val="FFFFFF"/>
                </a:highlight>
                <a:latin typeface="Source Code Pro"/>
                <a:ea typeface="Source Code Pro"/>
                <a:cs typeface="Source Code Pro"/>
                <a:sym typeface="Source Code Pro"/>
              </a:rPr>
              <a:t>list</a:t>
            </a:r>
            <a:r>
              <a:rPr lang="es-419" sz="1500">
                <a:solidFill>
                  <a:srgbClr val="000000"/>
                </a:solidFill>
                <a:highlight>
                  <a:srgbClr val="FFFFFF"/>
                </a:highlight>
                <a:latin typeface="Source Code Pro"/>
                <a:ea typeface="Source Code Pro"/>
                <a:cs typeface="Source Code Pro"/>
                <a:sym typeface="Source Code Pro"/>
              </a:rPr>
              <a:t>.remove(position);</a:t>
            </a:r>
            <a:endParaRPr sz="1500">
              <a:solidFill>
                <a:srgbClr val="000000"/>
              </a:solidFill>
              <a:highlight>
                <a:srgbClr val="FFFFFF"/>
              </a:highlight>
              <a:latin typeface="Source Code Pro"/>
              <a:ea typeface="Source Code Pro"/>
              <a:cs typeface="Source Code Pro"/>
              <a:sym typeface="Source Code Pro"/>
            </a:endParaRPr>
          </a:p>
          <a:p>
            <a:pPr indent="0" lvl="0" marL="1371600" marR="0" rtl="0" algn="l">
              <a:lnSpc>
                <a:spcPct val="115000"/>
              </a:lnSpc>
              <a:spcBef>
                <a:spcPts val="0"/>
              </a:spcBef>
              <a:spcAft>
                <a:spcPts val="0"/>
              </a:spcAft>
              <a:buNone/>
            </a:pPr>
            <a:r>
              <a:rPr b="1" lang="es-419" sz="1500">
                <a:solidFill>
                  <a:srgbClr val="660E7A"/>
                </a:solidFill>
                <a:highlight>
                  <a:srgbClr val="FFFFFF"/>
                </a:highlight>
                <a:latin typeface="Source Code Pro"/>
                <a:ea typeface="Source Code Pro"/>
                <a:cs typeface="Source Code Pro"/>
                <a:sym typeface="Source Code Pro"/>
              </a:rPr>
              <a:t>recycler</a:t>
            </a:r>
            <a:r>
              <a:rPr lang="es-419" sz="1500">
                <a:solidFill>
                  <a:srgbClr val="000000"/>
                </a:solidFill>
                <a:highlight>
                  <a:srgbClr val="FFFFFF"/>
                </a:highlight>
                <a:latin typeface="Source Code Pro"/>
                <a:ea typeface="Source Code Pro"/>
                <a:cs typeface="Source Code Pro"/>
                <a:sym typeface="Source Code Pro"/>
              </a:rPr>
              <a:t>.removeViewAt(position);</a:t>
            </a:r>
            <a:endParaRPr sz="1500">
              <a:solidFill>
                <a:srgbClr val="000000"/>
              </a:solidFill>
              <a:highlight>
                <a:srgbClr val="FFFFFF"/>
              </a:highlight>
              <a:latin typeface="Source Code Pro"/>
              <a:ea typeface="Source Code Pro"/>
              <a:cs typeface="Source Code Pro"/>
              <a:sym typeface="Source Code Pro"/>
            </a:endParaRPr>
          </a:p>
          <a:p>
            <a:pPr indent="457200" lvl="0" marL="914400" rtl="0" algn="l">
              <a:spcBef>
                <a:spcPts val="0"/>
              </a:spcBef>
              <a:spcAft>
                <a:spcPts val="1600"/>
              </a:spcAft>
              <a:buNone/>
            </a:pPr>
            <a:r>
              <a:rPr b="1" lang="es-419" sz="1400">
                <a:solidFill>
                  <a:srgbClr val="660E7A"/>
                </a:solidFill>
                <a:highlight>
                  <a:schemeClr val="lt1"/>
                </a:highlight>
                <a:latin typeface="Source Code Pro"/>
                <a:ea typeface="Source Code Pro"/>
                <a:cs typeface="Source Code Pro"/>
                <a:sym typeface="Source Code Pro"/>
              </a:rPr>
              <a:t>adapter</a:t>
            </a:r>
            <a:r>
              <a:rPr lang="es-419" sz="1400">
                <a:solidFill>
                  <a:srgbClr val="000000"/>
                </a:solidFill>
                <a:highlight>
                  <a:schemeClr val="lt1"/>
                </a:highlight>
                <a:latin typeface="Source Code Pro"/>
                <a:ea typeface="Source Code Pro"/>
                <a:cs typeface="Source Code Pro"/>
                <a:sym typeface="Source Code Pro"/>
              </a:rPr>
              <a:t>.notifyDataSetChanged();</a:t>
            </a:r>
            <a:endParaRPr/>
          </a:p>
        </p:txBody>
      </p:sp>
      <p:sp>
        <p:nvSpPr>
          <p:cNvPr id="342" name="Google Shape;342;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¿Preguntas?</a:t>
            </a:r>
            <a:endParaRPr/>
          </a:p>
        </p:txBody>
      </p:sp>
      <p:sp>
        <p:nvSpPr>
          <p:cNvPr id="348" name="Google Shape;348;p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Muchas gracias</a:t>
            </a:r>
            <a:endParaRPr/>
          </a:p>
        </p:txBody>
      </p:sp>
      <p:sp>
        <p:nvSpPr>
          <p:cNvPr id="354" name="Google Shape;354;p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RecyclerView</a:t>
            </a:r>
            <a:endParaRPr/>
          </a:p>
        </p:txBody>
      </p:sp>
      <p:sp>
        <p:nvSpPr>
          <p:cNvPr id="76" name="Google Shape;76;p15"/>
          <p:cNvSpPr txBox="1"/>
          <p:nvPr>
            <p:ph idx="1" type="body"/>
          </p:nvPr>
        </p:nvSpPr>
        <p:spPr>
          <a:xfrm>
            <a:off x="311700" y="1536625"/>
            <a:ext cx="43107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Por ejemplo, si compara un elemento Listview con muchos items, todos se cargan y están presente en la pantalla, aún si no se muestran, ocupando espacio para ser mostrados. </a:t>
            </a:r>
            <a:endParaRPr/>
          </a:p>
          <a:p>
            <a:pPr indent="0" lvl="0" marL="0" rtl="0" algn="l">
              <a:spcBef>
                <a:spcPts val="1600"/>
              </a:spcBef>
              <a:spcAft>
                <a:spcPts val="1600"/>
              </a:spcAft>
              <a:buNone/>
            </a:pPr>
            <a:r>
              <a:rPr lang="es-419"/>
              <a:t>Por otro lado, </a:t>
            </a:r>
            <a:r>
              <a:rPr lang="es-419"/>
              <a:t>RecyclerView</a:t>
            </a:r>
            <a:r>
              <a:rPr lang="es-419"/>
              <a:t> mantiene todos los elementos cargados pero solo muestra en pantalla los que entren en el dispositivo y los inmediatamente arriba y abajo.</a:t>
            </a:r>
            <a:endParaRPr/>
          </a:p>
        </p:txBody>
      </p:sp>
      <p:sp>
        <p:nvSpPr>
          <p:cNvPr id="77" name="Google Shape;77;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78" name="Google Shape;78;p15"/>
          <p:cNvPicPr preferRelativeResize="0"/>
          <p:nvPr/>
        </p:nvPicPr>
        <p:blipFill rotWithShape="1">
          <a:blip r:embed="rId3">
            <a:alphaModFix/>
          </a:blip>
          <a:srcRect b="0" l="6903" r="6147" t="0"/>
          <a:stretch/>
        </p:blipFill>
        <p:spPr>
          <a:xfrm>
            <a:off x="4518550" y="2009300"/>
            <a:ext cx="4546850" cy="4302876"/>
          </a:xfrm>
          <a:prstGeom prst="rect">
            <a:avLst/>
          </a:prstGeom>
          <a:noFill/>
          <a:ln>
            <a:noFill/>
          </a:ln>
        </p:spPr>
      </p:pic>
      <p:sp>
        <p:nvSpPr>
          <p:cNvPr id="79" name="Google Shape;79;p15"/>
          <p:cNvSpPr/>
          <p:nvPr/>
        </p:nvSpPr>
        <p:spPr>
          <a:xfrm>
            <a:off x="8405050" y="6084475"/>
            <a:ext cx="698100" cy="24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Componentes de un RecyclerView </a:t>
            </a:r>
            <a:endParaRPr/>
          </a:p>
        </p:txBody>
      </p:sp>
      <p:sp>
        <p:nvSpPr>
          <p:cNvPr id="85" name="Google Shape;85;p16"/>
          <p:cNvSpPr txBox="1"/>
          <p:nvPr>
            <p:ph idx="1" type="body"/>
          </p:nvPr>
        </p:nvSpPr>
        <p:spPr>
          <a:xfrm>
            <a:off x="311700" y="1536625"/>
            <a:ext cx="8631000" cy="30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s-419"/>
              <a:t>Data</a:t>
            </a:r>
            <a:r>
              <a:rPr lang="es-419"/>
              <a:t>: información a mostrar</a:t>
            </a:r>
            <a:endParaRPr/>
          </a:p>
          <a:p>
            <a:pPr indent="-342900" lvl="0" marL="457200" rtl="0" algn="l">
              <a:spcBef>
                <a:spcPts val="0"/>
              </a:spcBef>
              <a:spcAft>
                <a:spcPts val="0"/>
              </a:spcAft>
              <a:buSzPts val="1800"/>
              <a:buChar char="●"/>
            </a:pPr>
            <a:r>
              <a:rPr b="1" lang="es-419"/>
              <a:t>Item Layout</a:t>
            </a:r>
            <a:r>
              <a:rPr lang="es-419"/>
              <a:t>: Diseño que un elemento de la lista (como un layout separado)</a:t>
            </a:r>
            <a:endParaRPr/>
          </a:p>
          <a:p>
            <a:pPr indent="-342900" lvl="0" marL="457200" rtl="0" algn="l">
              <a:spcBef>
                <a:spcPts val="0"/>
              </a:spcBef>
              <a:spcAft>
                <a:spcPts val="0"/>
              </a:spcAft>
              <a:buSzPts val="1800"/>
              <a:buChar char="●"/>
            </a:pPr>
            <a:r>
              <a:rPr b="1" lang="es-419"/>
              <a:t>Adapter</a:t>
            </a:r>
            <a:r>
              <a:rPr lang="es-419"/>
              <a:t>: conecta la </a:t>
            </a:r>
            <a:r>
              <a:rPr b="1" lang="es-419"/>
              <a:t>Data </a:t>
            </a:r>
            <a:r>
              <a:rPr lang="es-419"/>
              <a:t>con el </a:t>
            </a:r>
            <a:r>
              <a:rPr b="1" lang="es-419"/>
              <a:t>RecyclerView</a:t>
            </a:r>
            <a:r>
              <a:rPr lang="es-419"/>
              <a:t>. Debe ser una clase que herede de RecyclerView.Adapter.</a:t>
            </a:r>
            <a:endParaRPr/>
          </a:p>
          <a:p>
            <a:pPr indent="-342900" lvl="0" marL="457200" rtl="0" algn="l">
              <a:spcBef>
                <a:spcPts val="0"/>
              </a:spcBef>
              <a:spcAft>
                <a:spcPts val="0"/>
              </a:spcAft>
              <a:buSzPts val="1800"/>
              <a:buChar char="●"/>
            </a:pPr>
            <a:r>
              <a:rPr b="1" lang="es-419"/>
              <a:t>ViewHolder</a:t>
            </a:r>
            <a:r>
              <a:rPr lang="es-419"/>
              <a:t>: Contenedor de la </a:t>
            </a:r>
            <a:r>
              <a:rPr b="1" lang="es-419"/>
              <a:t>data </a:t>
            </a:r>
            <a:r>
              <a:rPr lang="es-419"/>
              <a:t>a ser usado por el </a:t>
            </a:r>
            <a:r>
              <a:rPr b="1" lang="es-419"/>
              <a:t>Adapter</a:t>
            </a:r>
            <a:r>
              <a:rPr lang="es-419"/>
              <a:t>. Debe ser una clase que herede de RecyclerView.ViewHolder.</a:t>
            </a:r>
            <a:endParaRPr/>
          </a:p>
          <a:p>
            <a:pPr indent="-342900" lvl="0" marL="457200" rtl="0" algn="l">
              <a:spcBef>
                <a:spcPts val="0"/>
              </a:spcBef>
              <a:spcAft>
                <a:spcPts val="0"/>
              </a:spcAft>
              <a:buSzPts val="1800"/>
              <a:buChar char="●"/>
            </a:pPr>
            <a:r>
              <a:rPr b="1" lang="es-419"/>
              <a:t>RecyclerView</a:t>
            </a:r>
            <a:r>
              <a:rPr lang="es-419"/>
              <a:t>: Elemento que contendrá la lista</a:t>
            </a:r>
            <a:endParaRPr/>
          </a:p>
        </p:txBody>
      </p:sp>
      <p:sp>
        <p:nvSpPr>
          <p:cNvPr id="86" name="Google Shape;86;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87" name="Google Shape;87;p16"/>
          <p:cNvSpPr/>
          <p:nvPr/>
        </p:nvSpPr>
        <p:spPr>
          <a:xfrm>
            <a:off x="2072300" y="4937488"/>
            <a:ext cx="929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Data</a:t>
            </a:r>
            <a:endParaRPr/>
          </a:p>
        </p:txBody>
      </p:sp>
      <p:sp>
        <p:nvSpPr>
          <p:cNvPr id="88" name="Google Shape;88;p16"/>
          <p:cNvSpPr/>
          <p:nvPr/>
        </p:nvSpPr>
        <p:spPr>
          <a:xfrm>
            <a:off x="3433725" y="5139850"/>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89" name="Google Shape;89;p16"/>
          <p:cNvSpPr/>
          <p:nvPr/>
        </p:nvSpPr>
        <p:spPr>
          <a:xfrm>
            <a:off x="3725775" y="5606800"/>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cxnSp>
        <p:nvCxnSpPr>
          <p:cNvPr id="90" name="Google Shape;90;p16"/>
          <p:cNvCxnSpPr>
            <a:stCxn id="91" idx="3"/>
            <a:endCxn id="89" idx="1"/>
          </p:cNvCxnSpPr>
          <p:nvPr/>
        </p:nvCxnSpPr>
        <p:spPr>
          <a:xfrm>
            <a:off x="3137150" y="5803750"/>
            <a:ext cx="588600" cy="600"/>
          </a:xfrm>
          <a:prstGeom prst="curvedConnector3">
            <a:avLst>
              <a:gd fmla="val 50002" name="adj1"/>
            </a:avLst>
          </a:prstGeom>
          <a:noFill/>
          <a:ln cap="flat" cmpd="sng" w="19050">
            <a:solidFill>
              <a:schemeClr val="dk2"/>
            </a:solidFill>
            <a:prstDash val="solid"/>
            <a:round/>
            <a:headEnd len="med" w="med" type="none"/>
            <a:tailEnd len="med" w="med" type="triangle"/>
          </a:ln>
        </p:spPr>
      </p:cxnSp>
      <p:sp>
        <p:nvSpPr>
          <p:cNvPr id="92" name="Google Shape;92;p16"/>
          <p:cNvSpPr/>
          <p:nvPr/>
        </p:nvSpPr>
        <p:spPr>
          <a:xfrm>
            <a:off x="5358400" y="5417800"/>
            <a:ext cx="1393800" cy="393900"/>
          </a:xfrm>
          <a:prstGeom prst="roundRect">
            <a:avLst>
              <a:gd fmla="val 9625" name="adj"/>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rPr>
              <a:t>RecyclerView</a:t>
            </a:r>
            <a:endParaRPr>
              <a:solidFill>
                <a:srgbClr val="FFFFFF"/>
              </a:solidFill>
            </a:endParaRPr>
          </a:p>
        </p:txBody>
      </p:sp>
      <p:sp>
        <p:nvSpPr>
          <p:cNvPr id="91" name="Google Shape;91;p16"/>
          <p:cNvSpPr/>
          <p:nvPr/>
        </p:nvSpPr>
        <p:spPr>
          <a:xfrm>
            <a:off x="1940450" y="5606800"/>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Item Layout</a:t>
            </a:r>
            <a:endParaRPr/>
          </a:p>
        </p:txBody>
      </p:sp>
      <p:cxnSp>
        <p:nvCxnSpPr>
          <p:cNvPr id="93" name="Google Shape;93;p16"/>
          <p:cNvCxnSpPr>
            <a:stCxn id="87" idx="2"/>
            <a:endCxn id="91" idx="0"/>
          </p:cNvCxnSpPr>
          <p:nvPr/>
        </p:nvCxnSpPr>
        <p:spPr>
          <a:xfrm flipH="1" rot="-5400000">
            <a:off x="2400350" y="5468188"/>
            <a:ext cx="275400" cy="1800"/>
          </a:xfrm>
          <a:prstGeom prst="curvedConnector3">
            <a:avLst>
              <a:gd fmla="val 50002" name="adj1"/>
            </a:avLst>
          </a:prstGeom>
          <a:noFill/>
          <a:ln cap="flat" cmpd="sng" w="19050">
            <a:solidFill>
              <a:schemeClr val="dk2"/>
            </a:solidFill>
            <a:prstDash val="solid"/>
            <a:round/>
            <a:headEnd len="med" w="med" type="none"/>
            <a:tailEnd len="med" w="med" type="triangle"/>
          </a:ln>
        </p:spPr>
      </p:cxnSp>
      <p:cxnSp>
        <p:nvCxnSpPr>
          <p:cNvPr id="94" name="Google Shape;94;p16"/>
          <p:cNvCxnSpPr>
            <a:stCxn id="88" idx="3"/>
            <a:endCxn id="92" idx="1"/>
          </p:cNvCxnSpPr>
          <p:nvPr/>
        </p:nvCxnSpPr>
        <p:spPr>
          <a:xfrm>
            <a:off x="5061825" y="5614750"/>
            <a:ext cx="296700" cy="600"/>
          </a:xfrm>
          <a:prstGeom prst="curvedConnector3">
            <a:avLst>
              <a:gd fmla="val 49979" name="adj1"/>
            </a:avLst>
          </a:prstGeom>
          <a:noFill/>
          <a:ln cap="flat" cmpd="sng" w="19050">
            <a:solidFill>
              <a:srgbClr val="3C78D8"/>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Implementar un RecyclerView</a:t>
            </a:r>
            <a:endParaRPr/>
          </a:p>
        </p:txBody>
      </p:sp>
      <p:sp>
        <p:nvSpPr>
          <p:cNvPr id="100" name="Google Shape;100;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Definir la data</a:t>
            </a:r>
            <a:endParaRPr/>
          </a:p>
        </p:txBody>
      </p:sp>
      <p:sp>
        <p:nvSpPr>
          <p:cNvPr id="106" name="Google Shape;106;p1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 este ejemplo, la data será obtenida desde un webservice, el cual muestra una lista de 107 empleados:</a:t>
            </a:r>
            <a:endParaRPr/>
          </a:p>
          <a:p>
            <a:pPr indent="-317500" lvl="0" marL="457200" rtl="0" algn="l">
              <a:spcBef>
                <a:spcPts val="1600"/>
              </a:spcBef>
              <a:spcAft>
                <a:spcPts val="0"/>
              </a:spcAft>
              <a:buSzPts val="1400"/>
              <a:buChar char="●"/>
            </a:pPr>
            <a:r>
              <a:rPr lang="es-419" sz="1400"/>
              <a:t>El </a:t>
            </a:r>
            <a:r>
              <a:rPr b="1" lang="es-419" sz="1400"/>
              <a:t>endpoint </a:t>
            </a:r>
            <a:r>
              <a:rPr lang="es-419" sz="1400"/>
              <a:t>es: </a:t>
            </a:r>
            <a:r>
              <a:rPr lang="es-419" sz="1400" u="sng">
                <a:solidFill>
                  <a:schemeClr val="hlink"/>
                </a:solidFill>
                <a:hlinkClick r:id="rId3"/>
              </a:rPr>
              <a:t>https://3dkvh9b90.execute-api.us-east-1.amazonaws.com/prod/</a:t>
            </a:r>
            <a:endParaRPr sz="1400"/>
          </a:p>
          <a:p>
            <a:pPr indent="-317500" lvl="0" marL="457200" rtl="0" algn="l">
              <a:spcBef>
                <a:spcPts val="0"/>
              </a:spcBef>
              <a:spcAft>
                <a:spcPts val="0"/>
              </a:spcAft>
              <a:buSzPts val="1400"/>
              <a:buChar char="●"/>
            </a:pPr>
            <a:r>
              <a:rPr b="1" lang="es-419" sz="1400"/>
              <a:t>Método</a:t>
            </a:r>
            <a:r>
              <a:rPr lang="es-419" sz="1400"/>
              <a:t>: GET</a:t>
            </a:r>
            <a:endParaRPr sz="1400"/>
          </a:p>
          <a:p>
            <a:pPr indent="-317500" lvl="0" marL="457200" rtl="0" algn="l">
              <a:spcBef>
                <a:spcPts val="0"/>
              </a:spcBef>
              <a:spcAft>
                <a:spcPts val="0"/>
              </a:spcAft>
              <a:buSzPts val="1400"/>
              <a:buChar char="●"/>
            </a:pPr>
            <a:r>
              <a:rPr b="1" lang="es-419" sz="1400"/>
              <a:t>Headers</a:t>
            </a:r>
            <a:r>
              <a:rPr lang="es-419" sz="1400"/>
              <a:t>: api-key : EaQibIyUgcoCAyelLnDwUAxR1OX6AH</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s-419" sz="1400"/>
              <a:t>Si el webservice no funciona, utilice la aplicación:</a:t>
            </a:r>
            <a:endParaRPr sz="1400"/>
          </a:p>
          <a:p>
            <a:pPr indent="0" lvl="0" marL="0" rtl="0" algn="l">
              <a:spcBef>
                <a:spcPts val="1600"/>
              </a:spcBef>
              <a:spcAft>
                <a:spcPts val="1600"/>
              </a:spcAft>
              <a:buNone/>
            </a:pPr>
            <a:r>
              <a:rPr b="1" lang="es-419" sz="1400"/>
              <a:t>https://github.com/2022-2-1TEL05-Servicios-y-Apps-IoT/clase6ws.git</a:t>
            </a:r>
            <a:endParaRPr b="1" sz="1400"/>
          </a:p>
        </p:txBody>
      </p:sp>
      <p:sp>
        <p:nvSpPr>
          <p:cNvPr id="107" name="Google Shape;107;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08" name="Google Shape;108;p18"/>
          <p:cNvPicPr preferRelativeResize="0"/>
          <p:nvPr/>
        </p:nvPicPr>
        <p:blipFill rotWithShape="1">
          <a:blip r:embed="rId4">
            <a:alphaModFix/>
          </a:blip>
          <a:srcRect b="0" l="0" r="23230" t="0"/>
          <a:stretch/>
        </p:blipFill>
        <p:spPr>
          <a:xfrm>
            <a:off x="6175525" y="2772025"/>
            <a:ext cx="2968475" cy="4085975"/>
          </a:xfrm>
          <a:prstGeom prst="rect">
            <a:avLst/>
          </a:prstGeom>
          <a:noFill/>
          <a:ln>
            <a:noFill/>
          </a:ln>
        </p:spPr>
      </p:pic>
      <p:sp>
        <p:nvSpPr>
          <p:cNvPr id="109" name="Google Shape;109;p18"/>
          <p:cNvSpPr/>
          <p:nvPr/>
        </p:nvSpPr>
        <p:spPr>
          <a:xfrm>
            <a:off x="4341250" y="258663"/>
            <a:ext cx="929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Data</a:t>
            </a:r>
            <a:endParaRPr/>
          </a:p>
        </p:txBody>
      </p:sp>
      <p:sp>
        <p:nvSpPr>
          <p:cNvPr id="110" name="Google Shape;110;p18"/>
          <p:cNvSpPr/>
          <p:nvPr/>
        </p:nvSpPr>
        <p:spPr>
          <a:xfrm>
            <a:off x="5702675" y="461025"/>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111" name="Google Shape;111;p18"/>
          <p:cNvSpPr/>
          <p:nvPr/>
        </p:nvSpPr>
        <p:spPr>
          <a:xfrm>
            <a:off x="5994725"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cxnSp>
        <p:nvCxnSpPr>
          <p:cNvPr id="112" name="Google Shape;112;p18"/>
          <p:cNvCxnSpPr>
            <a:stCxn id="113" idx="3"/>
            <a:endCxn id="111" idx="1"/>
          </p:cNvCxnSpPr>
          <p:nvPr/>
        </p:nvCxnSpPr>
        <p:spPr>
          <a:xfrm>
            <a:off x="5406100" y="1124925"/>
            <a:ext cx="588600" cy="600"/>
          </a:xfrm>
          <a:prstGeom prst="curvedConnector3">
            <a:avLst>
              <a:gd fmla="val 50002" name="adj1"/>
            </a:avLst>
          </a:prstGeom>
          <a:noFill/>
          <a:ln cap="flat" cmpd="sng" w="19050">
            <a:solidFill>
              <a:schemeClr val="dk2"/>
            </a:solidFill>
            <a:prstDash val="solid"/>
            <a:round/>
            <a:headEnd len="med" w="med" type="none"/>
            <a:tailEnd len="med" w="med" type="triangle"/>
          </a:ln>
        </p:spPr>
      </p:cxnSp>
      <p:sp>
        <p:nvSpPr>
          <p:cNvPr id="114" name="Google Shape;114;p18"/>
          <p:cNvSpPr/>
          <p:nvPr/>
        </p:nvSpPr>
        <p:spPr>
          <a:xfrm>
            <a:off x="7627350" y="738975"/>
            <a:ext cx="1393800" cy="393900"/>
          </a:xfrm>
          <a:prstGeom prst="roundRect">
            <a:avLst>
              <a:gd fmla="val 9625" name="adj"/>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rPr>
              <a:t>RecyclerView</a:t>
            </a:r>
            <a:endParaRPr>
              <a:solidFill>
                <a:srgbClr val="FFFFFF"/>
              </a:solidFill>
            </a:endParaRPr>
          </a:p>
        </p:txBody>
      </p:sp>
      <p:sp>
        <p:nvSpPr>
          <p:cNvPr id="113" name="Google Shape;113;p18"/>
          <p:cNvSpPr/>
          <p:nvPr/>
        </p:nvSpPr>
        <p:spPr>
          <a:xfrm>
            <a:off x="4209400"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Item Layout</a:t>
            </a:r>
            <a:endParaRPr/>
          </a:p>
        </p:txBody>
      </p:sp>
      <p:cxnSp>
        <p:nvCxnSpPr>
          <p:cNvPr id="115" name="Google Shape;115;p18"/>
          <p:cNvCxnSpPr>
            <a:stCxn id="109" idx="2"/>
            <a:endCxn id="113" idx="0"/>
          </p:cNvCxnSpPr>
          <p:nvPr/>
        </p:nvCxnSpPr>
        <p:spPr>
          <a:xfrm flipH="1" rot="-5400000">
            <a:off x="4669300" y="789363"/>
            <a:ext cx="275400" cy="1800"/>
          </a:xfrm>
          <a:prstGeom prst="curvedConnector3">
            <a:avLst>
              <a:gd fmla="val 50002" name="adj1"/>
            </a:avLst>
          </a:prstGeom>
          <a:noFill/>
          <a:ln cap="flat" cmpd="sng" w="19050">
            <a:solidFill>
              <a:schemeClr val="dk2"/>
            </a:solidFill>
            <a:prstDash val="solid"/>
            <a:round/>
            <a:headEnd len="med" w="med" type="none"/>
            <a:tailEnd len="med" w="med" type="triangle"/>
          </a:ln>
        </p:spPr>
      </p:cxnSp>
      <p:cxnSp>
        <p:nvCxnSpPr>
          <p:cNvPr id="116" name="Google Shape;116;p18"/>
          <p:cNvCxnSpPr>
            <a:stCxn id="110" idx="3"/>
            <a:endCxn id="114" idx="1"/>
          </p:cNvCxnSpPr>
          <p:nvPr/>
        </p:nvCxnSpPr>
        <p:spPr>
          <a:xfrm>
            <a:off x="7330775" y="935925"/>
            <a:ext cx="296700" cy="600"/>
          </a:xfrm>
          <a:prstGeom prst="curvedConnector3">
            <a:avLst>
              <a:gd fmla="val 49979" name="adj1"/>
            </a:avLst>
          </a:prstGeom>
          <a:noFill/>
          <a:ln cap="flat" cmpd="sng" w="19050">
            <a:solidFill>
              <a:srgbClr val="3C78D8"/>
            </a:solidFill>
            <a:prstDash val="solid"/>
            <a:round/>
            <a:headEnd len="med" w="med" type="none"/>
            <a:tailEnd len="med" w="med" type="triangle"/>
          </a:ln>
        </p:spPr>
      </p:cxnSp>
      <p:sp>
        <p:nvSpPr>
          <p:cNvPr id="117" name="Google Shape;117;p18"/>
          <p:cNvSpPr/>
          <p:nvPr/>
        </p:nvSpPr>
        <p:spPr>
          <a:xfrm rot="1482707">
            <a:off x="3861274" y="120959"/>
            <a:ext cx="701106" cy="403511"/>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Clases necesarias</a:t>
            </a:r>
            <a:endParaRPr/>
          </a:p>
        </p:txBody>
      </p:sp>
      <p:sp>
        <p:nvSpPr>
          <p:cNvPr id="123" name="Google Shape;123;p19"/>
          <p:cNvSpPr txBox="1"/>
          <p:nvPr>
            <p:ph idx="1" type="body"/>
          </p:nvPr>
        </p:nvSpPr>
        <p:spPr>
          <a:xfrm>
            <a:off x="311700" y="1536622"/>
            <a:ext cx="8520600" cy="12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gestionar la respuesta desde el webservice y mapear los resultados a objetos en java, se deben crear dos clases.		</a:t>
            </a:r>
            <a:endParaRPr/>
          </a:p>
          <a:p>
            <a:pPr indent="0" lvl="0" marL="0" rtl="0" algn="l">
              <a:spcBef>
                <a:spcPts val="1600"/>
              </a:spcBef>
              <a:spcAft>
                <a:spcPts val="0"/>
              </a:spcAft>
              <a:buNone/>
            </a:pPr>
            <a:r>
              <a:rPr lang="es-419"/>
              <a:t>Puede utilizar: </a:t>
            </a:r>
            <a:r>
              <a:rPr lang="es-419" u="sng">
                <a:solidFill>
                  <a:schemeClr val="hlink"/>
                </a:solidFill>
                <a:hlinkClick r:id="rId3"/>
              </a:rPr>
              <a:t>https://www.jsonschema2pojo.org/</a:t>
            </a:r>
            <a:endParaRPr/>
          </a:p>
          <a:p>
            <a:pPr indent="0" lvl="0" marL="0" rtl="0" algn="l">
              <a:spcBef>
                <a:spcPts val="1600"/>
              </a:spcBef>
              <a:spcAft>
                <a:spcPts val="1600"/>
              </a:spcAft>
              <a:buNone/>
            </a:pPr>
            <a:r>
              <a:t/>
            </a:r>
            <a:endParaRPr/>
          </a:p>
        </p:txBody>
      </p:sp>
      <p:sp>
        <p:nvSpPr>
          <p:cNvPr id="124" name="Google Shape;124;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25" name="Google Shape;125;p19"/>
          <p:cNvPicPr preferRelativeResize="0"/>
          <p:nvPr/>
        </p:nvPicPr>
        <p:blipFill rotWithShape="1">
          <a:blip r:embed="rId4">
            <a:alphaModFix/>
          </a:blip>
          <a:srcRect b="0" l="0" r="23230" t="0"/>
          <a:stretch/>
        </p:blipFill>
        <p:spPr>
          <a:xfrm>
            <a:off x="6175525" y="2502950"/>
            <a:ext cx="2968475" cy="4085975"/>
          </a:xfrm>
          <a:prstGeom prst="rect">
            <a:avLst/>
          </a:prstGeom>
          <a:noFill/>
          <a:ln>
            <a:noFill/>
          </a:ln>
        </p:spPr>
      </p:pic>
      <p:sp>
        <p:nvSpPr>
          <p:cNvPr id="126" name="Google Shape;126;p19"/>
          <p:cNvSpPr/>
          <p:nvPr/>
        </p:nvSpPr>
        <p:spPr>
          <a:xfrm>
            <a:off x="6546725" y="2445975"/>
            <a:ext cx="185400" cy="15771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9"/>
          <p:cNvPicPr preferRelativeResize="0"/>
          <p:nvPr/>
        </p:nvPicPr>
        <p:blipFill>
          <a:blip r:embed="rId5">
            <a:alphaModFix/>
          </a:blip>
          <a:stretch>
            <a:fillRect/>
          </a:stretch>
        </p:blipFill>
        <p:spPr>
          <a:xfrm>
            <a:off x="3819266" y="3234475"/>
            <a:ext cx="2206134" cy="1268100"/>
          </a:xfrm>
          <a:prstGeom prst="rect">
            <a:avLst/>
          </a:prstGeom>
          <a:noFill/>
          <a:ln>
            <a:noFill/>
          </a:ln>
        </p:spPr>
      </p:pic>
      <p:pic>
        <p:nvPicPr>
          <p:cNvPr id="128" name="Google Shape;128;p19"/>
          <p:cNvPicPr preferRelativeResize="0"/>
          <p:nvPr/>
        </p:nvPicPr>
        <p:blipFill>
          <a:blip r:embed="rId6">
            <a:alphaModFix/>
          </a:blip>
          <a:stretch>
            <a:fillRect/>
          </a:stretch>
        </p:blipFill>
        <p:spPr>
          <a:xfrm>
            <a:off x="392550" y="4810897"/>
            <a:ext cx="2352675" cy="923925"/>
          </a:xfrm>
          <a:prstGeom prst="rect">
            <a:avLst/>
          </a:prstGeom>
          <a:noFill/>
          <a:ln>
            <a:noFill/>
          </a:ln>
        </p:spPr>
      </p:pic>
      <p:sp>
        <p:nvSpPr>
          <p:cNvPr id="129" name="Google Shape;129;p19"/>
          <p:cNvSpPr/>
          <p:nvPr/>
        </p:nvSpPr>
        <p:spPr>
          <a:xfrm>
            <a:off x="3633875" y="3145875"/>
            <a:ext cx="185400" cy="15771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9"/>
          <p:cNvCxnSpPr>
            <a:endCxn id="129" idx="1"/>
          </p:cNvCxnSpPr>
          <p:nvPr/>
        </p:nvCxnSpPr>
        <p:spPr>
          <a:xfrm flipH="1" rot="10800000">
            <a:off x="2545175" y="3934425"/>
            <a:ext cx="1088700" cy="13386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9"/>
          <p:cNvCxnSpPr/>
          <p:nvPr/>
        </p:nvCxnSpPr>
        <p:spPr>
          <a:xfrm>
            <a:off x="2449275" y="5638150"/>
            <a:ext cx="3991500" cy="6435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9"/>
          <p:cNvCxnSpPr>
            <a:endCxn id="126" idx="1"/>
          </p:cNvCxnSpPr>
          <p:nvPr/>
        </p:nvCxnSpPr>
        <p:spPr>
          <a:xfrm flipH="1" rot="10800000">
            <a:off x="5522825" y="3234525"/>
            <a:ext cx="1023900" cy="1080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19"/>
          <p:cNvSpPr/>
          <p:nvPr/>
        </p:nvSpPr>
        <p:spPr>
          <a:xfrm>
            <a:off x="4341250" y="258663"/>
            <a:ext cx="929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Data</a:t>
            </a:r>
            <a:endParaRPr/>
          </a:p>
        </p:txBody>
      </p:sp>
      <p:sp>
        <p:nvSpPr>
          <p:cNvPr id="134" name="Google Shape;134;p19"/>
          <p:cNvSpPr/>
          <p:nvPr/>
        </p:nvSpPr>
        <p:spPr>
          <a:xfrm>
            <a:off x="5702675" y="461025"/>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135" name="Google Shape;135;p19"/>
          <p:cNvSpPr/>
          <p:nvPr/>
        </p:nvSpPr>
        <p:spPr>
          <a:xfrm>
            <a:off x="5994725"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cxnSp>
        <p:nvCxnSpPr>
          <p:cNvPr id="136" name="Google Shape;136;p19"/>
          <p:cNvCxnSpPr>
            <a:stCxn id="137" idx="3"/>
            <a:endCxn id="135" idx="1"/>
          </p:cNvCxnSpPr>
          <p:nvPr/>
        </p:nvCxnSpPr>
        <p:spPr>
          <a:xfrm>
            <a:off x="5406100" y="1124925"/>
            <a:ext cx="588600" cy="600"/>
          </a:xfrm>
          <a:prstGeom prst="curvedConnector3">
            <a:avLst>
              <a:gd fmla="val 50002" name="adj1"/>
            </a:avLst>
          </a:prstGeom>
          <a:noFill/>
          <a:ln cap="flat" cmpd="sng" w="19050">
            <a:solidFill>
              <a:schemeClr val="dk2"/>
            </a:solidFill>
            <a:prstDash val="solid"/>
            <a:round/>
            <a:headEnd len="med" w="med" type="none"/>
            <a:tailEnd len="med" w="med" type="triangle"/>
          </a:ln>
        </p:spPr>
      </p:cxnSp>
      <p:sp>
        <p:nvSpPr>
          <p:cNvPr id="138" name="Google Shape;138;p19"/>
          <p:cNvSpPr/>
          <p:nvPr/>
        </p:nvSpPr>
        <p:spPr>
          <a:xfrm>
            <a:off x="7627350" y="738975"/>
            <a:ext cx="1393800" cy="393900"/>
          </a:xfrm>
          <a:prstGeom prst="roundRect">
            <a:avLst>
              <a:gd fmla="val 9625" name="adj"/>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rPr>
              <a:t>RecyclerView</a:t>
            </a:r>
            <a:endParaRPr>
              <a:solidFill>
                <a:srgbClr val="FFFFFF"/>
              </a:solidFill>
            </a:endParaRPr>
          </a:p>
        </p:txBody>
      </p:sp>
      <p:sp>
        <p:nvSpPr>
          <p:cNvPr id="137" name="Google Shape;137;p19"/>
          <p:cNvSpPr/>
          <p:nvPr/>
        </p:nvSpPr>
        <p:spPr>
          <a:xfrm>
            <a:off x="4209400"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Item Layout</a:t>
            </a:r>
            <a:endParaRPr/>
          </a:p>
        </p:txBody>
      </p:sp>
      <p:cxnSp>
        <p:nvCxnSpPr>
          <p:cNvPr id="139" name="Google Shape;139;p19"/>
          <p:cNvCxnSpPr>
            <a:stCxn id="133" idx="2"/>
            <a:endCxn id="137" idx="0"/>
          </p:cNvCxnSpPr>
          <p:nvPr/>
        </p:nvCxnSpPr>
        <p:spPr>
          <a:xfrm flipH="1" rot="-5400000">
            <a:off x="4669300" y="789363"/>
            <a:ext cx="275400" cy="1800"/>
          </a:xfrm>
          <a:prstGeom prst="curvedConnector3">
            <a:avLst>
              <a:gd fmla="val 50002" name="adj1"/>
            </a:avLst>
          </a:prstGeom>
          <a:noFill/>
          <a:ln cap="flat" cmpd="sng" w="19050">
            <a:solidFill>
              <a:schemeClr val="dk2"/>
            </a:solidFill>
            <a:prstDash val="solid"/>
            <a:round/>
            <a:headEnd len="med" w="med" type="none"/>
            <a:tailEnd len="med" w="med" type="triangle"/>
          </a:ln>
        </p:spPr>
      </p:cxnSp>
      <p:cxnSp>
        <p:nvCxnSpPr>
          <p:cNvPr id="140" name="Google Shape;140;p19"/>
          <p:cNvCxnSpPr>
            <a:stCxn id="134" idx="3"/>
            <a:endCxn id="138" idx="1"/>
          </p:cNvCxnSpPr>
          <p:nvPr/>
        </p:nvCxnSpPr>
        <p:spPr>
          <a:xfrm>
            <a:off x="7330775" y="935925"/>
            <a:ext cx="296700" cy="600"/>
          </a:xfrm>
          <a:prstGeom prst="curvedConnector3">
            <a:avLst>
              <a:gd fmla="val 49979" name="adj1"/>
            </a:avLst>
          </a:prstGeom>
          <a:noFill/>
          <a:ln cap="flat" cmpd="sng" w="19050">
            <a:solidFill>
              <a:srgbClr val="3C78D8"/>
            </a:solidFill>
            <a:prstDash val="solid"/>
            <a:round/>
            <a:headEnd len="med" w="med" type="none"/>
            <a:tailEnd len="med" w="med" type="triangle"/>
          </a:ln>
        </p:spPr>
      </p:cxnSp>
      <p:sp>
        <p:nvSpPr>
          <p:cNvPr id="141" name="Google Shape;141;p19"/>
          <p:cNvSpPr/>
          <p:nvPr/>
        </p:nvSpPr>
        <p:spPr>
          <a:xfrm rot="1482707">
            <a:off x="3861274" y="120959"/>
            <a:ext cx="701106" cy="403511"/>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Obtención de la data</a:t>
            </a:r>
            <a:endParaRPr/>
          </a:p>
        </p:txBody>
      </p:sp>
      <p:sp>
        <p:nvSpPr>
          <p:cNvPr id="147" name="Google Shape;147;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Usando Retrofit se puede obtener la data:</a:t>
            </a:r>
            <a:endParaRPr/>
          </a:p>
        </p:txBody>
      </p:sp>
      <p:sp>
        <p:nvSpPr>
          <p:cNvPr id="148" name="Google Shape;148;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49" name="Google Shape;149;p20"/>
          <p:cNvSpPr txBox="1"/>
          <p:nvPr/>
        </p:nvSpPr>
        <p:spPr>
          <a:xfrm>
            <a:off x="614700" y="2116625"/>
            <a:ext cx="7914600" cy="40329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public void </a:t>
            </a:r>
            <a:r>
              <a:rPr lang="es-419" sz="1000">
                <a:solidFill>
                  <a:srgbClr val="FFC66D"/>
                </a:solidFill>
                <a:highlight>
                  <a:srgbClr val="2B2B2B"/>
                </a:highlight>
                <a:latin typeface="Courier New"/>
                <a:ea typeface="Courier New"/>
                <a:cs typeface="Courier New"/>
                <a:sym typeface="Courier New"/>
              </a:rPr>
              <a:t>obtenerData</a:t>
            </a:r>
            <a:r>
              <a:rPr lang="es-419"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EmployeesRepo employeesRepo = </a:t>
            </a:r>
            <a:r>
              <a:rPr lang="es-419" sz="1000">
                <a:solidFill>
                  <a:srgbClr val="CC7832"/>
                </a:solidFill>
                <a:highlight>
                  <a:srgbClr val="2B2B2B"/>
                </a:highlight>
                <a:latin typeface="Courier New"/>
                <a:ea typeface="Courier New"/>
                <a:cs typeface="Courier New"/>
                <a:sym typeface="Courier New"/>
              </a:rPr>
              <a:t>new </a:t>
            </a:r>
            <a:r>
              <a:rPr lang="es-419" sz="1000">
                <a:solidFill>
                  <a:srgbClr val="A9B7C6"/>
                </a:solidFill>
                <a:highlight>
                  <a:srgbClr val="2B2B2B"/>
                </a:highlight>
                <a:latin typeface="Courier New"/>
                <a:ea typeface="Courier New"/>
                <a:cs typeface="Courier New"/>
                <a:sym typeface="Courier New"/>
              </a:rPr>
              <a:t>Retrofit.Builder()</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.baseUrl(</a:t>
            </a:r>
            <a:r>
              <a:rPr lang="es-419" sz="1000">
                <a:solidFill>
                  <a:srgbClr val="6A8759"/>
                </a:solidFill>
                <a:highlight>
                  <a:srgbClr val="2B2B2B"/>
                </a:highlight>
                <a:latin typeface="Courier New"/>
                <a:ea typeface="Courier New"/>
                <a:cs typeface="Courier New"/>
                <a:sym typeface="Courier New"/>
              </a:rPr>
              <a:t>"http://10.0.2.2:8080"</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.addConverterFactory(GsonConverterFactory.</a:t>
            </a:r>
            <a:r>
              <a:rPr i="1" lang="es-419" sz="1000">
                <a:solidFill>
                  <a:srgbClr val="A9B7C6"/>
                </a:solidFill>
                <a:highlight>
                  <a:srgbClr val="2B2B2B"/>
                </a:highlight>
                <a:latin typeface="Courier New"/>
                <a:ea typeface="Courier New"/>
                <a:cs typeface="Courier New"/>
                <a:sym typeface="Courier New"/>
              </a:rPr>
              <a:t>create</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.build()</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.create(EmployeesRepo.</a:t>
            </a:r>
            <a:r>
              <a:rPr lang="es-419" sz="1000">
                <a:solidFill>
                  <a:srgbClr val="CC7832"/>
                </a:solidFill>
                <a:highlight>
                  <a:srgbClr val="2B2B2B"/>
                </a:highlight>
                <a:latin typeface="Courier New"/>
                <a:ea typeface="Courier New"/>
                <a:cs typeface="Courier New"/>
                <a:sym typeface="Courier New"/>
              </a:rPr>
              <a:t>class</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employeesRepo.listEmployees().enqueue(</a:t>
            </a:r>
            <a:r>
              <a:rPr lang="es-419" sz="1000">
                <a:solidFill>
                  <a:srgbClr val="CC7832"/>
                </a:solidFill>
                <a:highlight>
                  <a:srgbClr val="2B2B2B"/>
                </a:highlight>
                <a:latin typeface="Courier New"/>
                <a:ea typeface="Courier New"/>
                <a:cs typeface="Courier New"/>
                <a:sym typeface="Courier New"/>
              </a:rPr>
              <a:t>new </a:t>
            </a:r>
            <a:r>
              <a:rPr lang="es-419" sz="1000">
                <a:solidFill>
                  <a:srgbClr val="A9B7C6"/>
                </a:solidFill>
                <a:highlight>
                  <a:srgbClr val="2B2B2B"/>
                </a:highlight>
                <a:latin typeface="Courier New"/>
                <a:ea typeface="Courier New"/>
                <a:cs typeface="Courier New"/>
                <a:sym typeface="Courier New"/>
              </a:rPr>
              <a:t>Callback&lt;EmpleadoDto&gt;()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BBB529"/>
                </a:solidFill>
                <a:highlight>
                  <a:srgbClr val="2B2B2B"/>
                </a:highlight>
                <a:latin typeface="Courier New"/>
                <a:ea typeface="Courier New"/>
                <a:cs typeface="Courier New"/>
                <a:sym typeface="Courier New"/>
              </a:rPr>
              <a:t>@Override</a:t>
            </a:r>
            <a:endParaRPr sz="10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BBB529"/>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public void </a:t>
            </a:r>
            <a:r>
              <a:rPr lang="es-419" sz="1000">
                <a:solidFill>
                  <a:srgbClr val="FFC66D"/>
                </a:solidFill>
                <a:highlight>
                  <a:srgbClr val="2B2B2B"/>
                </a:highlight>
                <a:latin typeface="Courier New"/>
                <a:ea typeface="Courier New"/>
                <a:cs typeface="Courier New"/>
                <a:sym typeface="Courier New"/>
              </a:rPr>
              <a:t>onResponse</a:t>
            </a:r>
            <a:r>
              <a:rPr lang="es-419" sz="1000">
                <a:solidFill>
                  <a:srgbClr val="A9B7C6"/>
                </a:solidFill>
                <a:highlight>
                  <a:srgbClr val="2B2B2B"/>
                </a:highlight>
                <a:latin typeface="Courier New"/>
                <a:ea typeface="Courier New"/>
                <a:cs typeface="Courier New"/>
                <a:sym typeface="Courier New"/>
              </a:rPr>
              <a:t>(</a:t>
            </a:r>
            <a:r>
              <a:rPr lang="es-419" sz="1000">
                <a:solidFill>
                  <a:srgbClr val="BBB529"/>
                </a:solidFill>
                <a:highlight>
                  <a:srgbClr val="2B2B2B"/>
                </a:highlight>
                <a:latin typeface="Courier New"/>
                <a:ea typeface="Courier New"/>
                <a:cs typeface="Courier New"/>
                <a:sym typeface="Courier New"/>
              </a:rPr>
              <a:t>@NonNull </a:t>
            </a:r>
            <a:r>
              <a:rPr lang="es-419" sz="1000">
                <a:solidFill>
                  <a:srgbClr val="A9B7C6"/>
                </a:solidFill>
                <a:highlight>
                  <a:srgbClr val="2B2B2B"/>
                </a:highlight>
                <a:latin typeface="Courier New"/>
                <a:ea typeface="Courier New"/>
                <a:cs typeface="Courier New"/>
                <a:sym typeface="Courier New"/>
              </a:rPr>
              <a:t>Call&lt;EmpleadoDto&gt; call</a:t>
            </a: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Response&lt;EmpleadoDto&gt; response)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if </a:t>
            </a:r>
            <a:r>
              <a:rPr lang="es-419" sz="1000">
                <a:solidFill>
                  <a:srgbClr val="A9B7C6"/>
                </a:solidFill>
                <a:highlight>
                  <a:srgbClr val="2B2B2B"/>
                </a:highlight>
                <a:latin typeface="Courier New"/>
                <a:ea typeface="Courier New"/>
                <a:cs typeface="Courier New"/>
                <a:sym typeface="Courier New"/>
              </a:rPr>
              <a:t>(response.isSuccessful())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EmpleadoDto empleadoDto = response.body()</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Log.</a:t>
            </a:r>
            <a:r>
              <a:rPr i="1" lang="es-419" sz="1000">
                <a:solidFill>
                  <a:srgbClr val="A9B7C6"/>
                </a:solidFill>
                <a:highlight>
                  <a:srgbClr val="2B2B2B"/>
                </a:highlight>
                <a:latin typeface="Courier New"/>
                <a:ea typeface="Courier New"/>
                <a:cs typeface="Courier New"/>
                <a:sym typeface="Courier New"/>
              </a:rPr>
              <a:t>d</a:t>
            </a:r>
            <a:r>
              <a:rPr lang="es-419" sz="1000">
                <a:solidFill>
                  <a:srgbClr val="A9B7C6"/>
                </a:solidFill>
                <a:highlight>
                  <a:srgbClr val="2B2B2B"/>
                </a:highlight>
                <a:latin typeface="Courier New"/>
                <a:ea typeface="Courier New"/>
                <a:cs typeface="Courier New"/>
                <a:sym typeface="Courier New"/>
              </a:rPr>
              <a:t>(</a:t>
            </a:r>
            <a:r>
              <a:rPr lang="es-419" sz="1000">
                <a:solidFill>
                  <a:srgbClr val="6A8759"/>
                </a:solidFill>
                <a:highlight>
                  <a:srgbClr val="2B2B2B"/>
                </a:highlight>
                <a:latin typeface="Courier New"/>
                <a:ea typeface="Courier New"/>
                <a:cs typeface="Courier New"/>
                <a:sym typeface="Courier New"/>
              </a:rPr>
              <a:t>"msg-test"</a:t>
            </a: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empleadoDto.getEstado())</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else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Log.</a:t>
            </a:r>
            <a:r>
              <a:rPr i="1" lang="es-419" sz="1000">
                <a:solidFill>
                  <a:srgbClr val="A9B7C6"/>
                </a:solidFill>
                <a:highlight>
                  <a:srgbClr val="2B2B2B"/>
                </a:highlight>
                <a:latin typeface="Courier New"/>
                <a:ea typeface="Courier New"/>
                <a:cs typeface="Courier New"/>
                <a:sym typeface="Courier New"/>
              </a:rPr>
              <a:t>d</a:t>
            </a:r>
            <a:r>
              <a:rPr lang="es-419" sz="1000">
                <a:solidFill>
                  <a:srgbClr val="A9B7C6"/>
                </a:solidFill>
                <a:highlight>
                  <a:srgbClr val="2B2B2B"/>
                </a:highlight>
                <a:latin typeface="Courier New"/>
                <a:ea typeface="Courier New"/>
                <a:cs typeface="Courier New"/>
                <a:sym typeface="Courier New"/>
              </a:rPr>
              <a:t>(</a:t>
            </a:r>
            <a:r>
              <a:rPr lang="es-419" sz="1000">
                <a:solidFill>
                  <a:srgbClr val="6A8759"/>
                </a:solidFill>
                <a:highlight>
                  <a:srgbClr val="2B2B2B"/>
                </a:highlight>
                <a:latin typeface="Courier New"/>
                <a:ea typeface="Courier New"/>
                <a:cs typeface="Courier New"/>
                <a:sym typeface="Courier New"/>
              </a:rPr>
              <a:t>"msg-test"</a:t>
            </a:r>
            <a:r>
              <a:rPr lang="es-419" sz="1000">
                <a:solidFill>
                  <a:srgbClr val="CC7832"/>
                </a:solidFill>
                <a:highlight>
                  <a:srgbClr val="2B2B2B"/>
                </a:highlight>
                <a:latin typeface="Courier New"/>
                <a:ea typeface="Courier New"/>
                <a:cs typeface="Courier New"/>
                <a:sym typeface="Courier New"/>
              </a:rPr>
              <a:t>, </a:t>
            </a:r>
            <a:r>
              <a:rPr lang="es-419" sz="1000">
                <a:solidFill>
                  <a:srgbClr val="6A8759"/>
                </a:solidFill>
                <a:highlight>
                  <a:srgbClr val="2B2B2B"/>
                </a:highlight>
                <a:latin typeface="Courier New"/>
                <a:ea typeface="Courier New"/>
                <a:cs typeface="Courier New"/>
                <a:sym typeface="Courier New"/>
              </a:rPr>
              <a:t>"error en la respuesta del webservice"</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BBB529"/>
                </a:solidFill>
                <a:highlight>
                  <a:srgbClr val="2B2B2B"/>
                </a:highlight>
                <a:latin typeface="Courier New"/>
                <a:ea typeface="Courier New"/>
                <a:cs typeface="Courier New"/>
                <a:sym typeface="Courier New"/>
              </a:rPr>
              <a:t>@Override</a:t>
            </a:r>
            <a:endParaRPr sz="10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BBB529"/>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public void </a:t>
            </a:r>
            <a:r>
              <a:rPr lang="es-419" sz="1000">
                <a:solidFill>
                  <a:srgbClr val="FFC66D"/>
                </a:solidFill>
                <a:highlight>
                  <a:srgbClr val="2B2B2B"/>
                </a:highlight>
                <a:latin typeface="Courier New"/>
                <a:ea typeface="Courier New"/>
                <a:cs typeface="Courier New"/>
                <a:sym typeface="Courier New"/>
              </a:rPr>
              <a:t>onFailure</a:t>
            </a:r>
            <a:r>
              <a:rPr lang="es-419" sz="1000">
                <a:solidFill>
                  <a:srgbClr val="A9B7C6"/>
                </a:solidFill>
                <a:highlight>
                  <a:srgbClr val="2B2B2B"/>
                </a:highlight>
                <a:latin typeface="Courier New"/>
                <a:ea typeface="Courier New"/>
                <a:cs typeface="Courier New"/>
                <a:sym typeface="Courier New"/>
              </a:rPr>
              <a:t>(Call&lt;EmpleadoDto&gt; call</a:t>
            </a: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Throwable 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t.printStackTrace()</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   })</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p:txBody>
      </p:sp>
      <p:cxnSp>
        <p:nvCxnSpPr>
          <p:cNvPr id="150" name="Google Shape;150;p20"/>
          <p:cNvCxnSpPr>
            <a:stCxn id="151" idx="1"/>
          </p:cNvCxnSpPr>
          <p:nvPr/>
        </p:nvCxnSpPr>
        <p:spPr>
          <a:xfrm rot="10800000">
            <a:off x="2209125" y="4283775"/>
            <a:ext cx="5100300" cy="12054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20"/>
          <p:cNvSpPr/>
          <p:nvPr/>
        </p:nvSpPr>
        <p:spPr>
          <a:xfrm>
            <a:off x="7309425" y="5107425"/>
            <a:ext cx="1632900" cy="76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latin typeface="Proxima Nova"/>
                <a:ea typeface="Proxima Nova"/>
                <a:cs typeface="Proxima Nova"/>
                <a:sym typeface="Proxima Nova"/>
              </a:rPr>
              <a:t>En las siguientes diapositivas se completa</a:t>
            </a:r>
            <a:endParaRPr/>
          </a:p>
        </p:txBody>
      </p:sp>
      <p:sp>
        <p:nvSpPr>
          <p:cNvPr id="152" name="Google Shape;152;p20"/>
          <p:cNvSpPr/>
          <p:nvPr/>
        </p:nvSpPr>
        <p:spPr>
          <a:xfrm>
            <a:off x="4341250" y="258663"/>
            <a:ext cx="929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Data</a:t>
            </a:r>
            <a:endParaRPr/>
          </a:p>
        </p:txBody>
      </p:sp>
      <p:sp>
        <p:nvSpPr>
          <p:cNvPr id="153" name="Google Shape;153;p20"/>
          <p:cNvSpPr/>
          <p:nvPr/>
        </p:nvSpPr>
        <p:spPr>
          <a:xfrm>
            <a:off x="5702675" y="461025"/>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154" name="Google Shape;154;p20"/>
          <p:cNvSpPr/>
          <p:nvPr/>
        </p:nvSpPr>
        <p:spPr>
          <a:xfrm>
            <a:off x="5994725"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cxnSp>
        <p:nvCxnSpPr>
          <p:cNvPr id="155" name="Google Shape;155;p20"/>
          <p:cNvCxnSpPr>
            <a:stCxn id="156" idx="3"/>
            <a:endCxn id="154" idx="1"/>
          </p:cNvCxnSpPr>
          <p:nvPr/>
        </p:nvCxnSpPr>
        <p:spPr>
          <a:xfrm>
            <a:off x="5406100" y="1124925"/>
            <a:ext cx="588600" cy="600"/>
          </a:xfrm>
          <a:prstGeom prst="curvedConnector3">
            <a:avLst>
              <a:gd fmla="val 50002" name="adj1"/>
            </a:avLst>
          </a:prstGeom>
          <a:noFill/>
          <a:ln cap="flat" cmpd="sng" w="19050">
            <a:solidFill>
              <a:schemeClr val="dk2"/>
            </a:solidFill>
            <a:prstDash val="solid"/>
            <a:round/>
            <a:headEnd len="med" w="med" type="none"/>
            <a:tailEnd len="med" w="med" type="triangle"/>
          </a:ln>
        </p:spPr>
      </p:cxnSp>
      <p:sp>
        <p:nvSpPr>
          <p:cNvPr id="157" name="Google Shape;157;p20"/>
          <p:cNvSpPr/>
          <p:nvPr/>
        </p:nvSpPr>
        <p:spPr>
          <a:xfrm>
            <a:off x="7627350" y="738975"/>
            <a:ext cx="1393800" cy="393900"/>
          </a:xfrm>
          <a:prstGeom prst="roundRect">
            <a:avLst>
              <a:gd fmla="val 9625" name="adj"/>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rPr>
              <a:t>RecyclerView</a:t>
            </a:r>
            <a:endParaRPr>
              <a:solidFill>
                <a:srgbClr val="FFFFFF"/>
              </a:solidFill>
            </a:endParaRPr>
          </a:p>
        </p:txBody>
      </p:sp>
      <p:sp>
        <p:nvSpPr>
          <p:cNvPr id="156" name="Google Shape;156;p20"/>
          <p:cNvSpPr/>
          <p:nvPr/>
        </p:nvSpPr>
        <p:spPr>
          <a:xfrm>
            <a:off x="4209400"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Item Layout</a:t>
            </a:r>
            <a:endParaRPr/>
          </a:p>
        </p:txBody>
      </p:sp>
      <p:cxnSp>
        <p:nvCxnSpPr>
          <p:cNvPr id="158" name="Google Shape;158;p20"/>
          <p:cNvCxnSpPr>
            <a:stCxn id="152" idx="2"/>
            <a:endCxn id="156" idx="0"/>
          </p:cNvCxnSpPr>
          <p:nvPr/>
        </p:nvCxnSpPr>
        <p:spPr>
          <a:xfrm flipH="1" rot="-5400000">
            <a:off x="4669300" y="789363"/>
            <a:ext cx="275400" cy="1800"/>
          </a:xfrm>
          <a:prstGeom prst="curvedConnector3">
            <a:avLst>
              <a:gd fmla="val 50002" name="adj1"/>
            </a:avLst>
          </a:prstGeom>
          <a:noFill/>
          <a:ln cap="flat" cmpd="sng" w="19050">
            <a:solidFill>
              <a:schemeClr val="dk2"/>
            </a:solidFill>
            <a:prstDash val="solid"/>
            <a:round/>
            <a:headEnd len="med" w="med" type="none"/>
            <a:tailEnd len="med" w="med" type="triangle"/>
          </a:ln>
        </p:spPr>
      </p:cxnSp>
      <p:cxnSp>
        <p:nvCxnSpPr>
          <p:cNvPr id="159" name="Google Shape;159;p20"/>
          <p:cNvCxnSpPr>
            <a:stCxn id="153" idx="3"/>
            <a:endCxn id="157" idx="1"/>
          </p:cNvCxnSpPr>
          <p:nvPr/>
        </p:nvCxnSpPr>
        <p:spPr>
          <a:xfrm>
            <a:off x="7330775" y="935925"/>
            <a:ext cx="296700" cy="600"/>
          </a:xfrm>
          <a:prstGeom prst="curvedConnector3">
            <a:avLst>
              <a:gd fmla="val 49979" name="adj1"/>
            </a:avLst>
          </a:prstGeom>
          <a:noFill/>
          <a:ln cap="flat" cmpd="sng" w="19050">
            <a:solidFill>
              <a:srgbClr val="3C78D8"/>
            </a:solidFill>
            <a:prstDash val="solid"/>
            <a:round/>
            <a:headEnd len="med" w="med" type="none"/>
            <a:tailEnd len="med" w="med" type="triangle"/>
          </a:ln>
        </p:spPr>
      </p:cxnSp>
      <p:sp>
        <p:nvSpPr>
          <p:cNvPr id="160" name="Google Shape;160;p20"/>
          <p:cNvSpPr/>
          <p:nvPr/>
        </p:nvSpPr>
        <p:spPr>
          <a:xfrm rot="1482707">
            <a:off x="3861274" y="120959"/>
            <a:ext cx="701106" cy="403511"/>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Crear el Item Layout</a:t>
            </a:r>
            <a:endParaRPr/>
          </a:p>
        </p:txBody>
      </p:sp>
      <p:sp>
        <p:nvSpPr>
          <p:cNvPr id="166" name="Google Shape;166;p21"/>
          <p:cNvSpPr txBox="1"/>
          <p:nvPr>
            <p:ph idx="1" type="body"/>
          </p:nvPr>
        </p:nvSpPr>
        <p:spPr>
          <a:xfrm>
            <a:off x="311700" y="1536628"/>
            <a:ext cx="8520600" cy="27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 elemento que usará el RecyclerView para llenar su lista debe ser creado como un elemento aparte dentro de la carpeta layout.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2500"/>
          </a:p>
          <a:p>
            <a:pPr indent="0" lvl="0" marL="0" rtl="0" algn="l">
              <a:spcBef>
                <a:spcPts val="1600"/>
              </a:spcBef>
              <a:spcAft>
                <a:spcPts val="1600"/>
              </a:spcAft>
              <a:buNone/>
            </a:pPr>
            <a:r>
              <a:rPr lang="es-419"/>
              <a:t>Para el ejemplo se ha creado uno de nombre </a:t>
            </a:r>
            <a:r>
              <a:rPr b="1" lang="es-419">
                <a:latin typeface="Source Code Pro"/>
                <a:ea typeface="Source Code Pro"/>
                <a:cs typeface="Source Code Pro"/>
                <a:sym typeface="Source Code Pro"/>
              </a:rPr>
              <a:t>item_rv.xml</a:t>
            </a:r>
            <a:endParaRPr/>
          </a:p>
        </p:txBody>
      </p:sp>
      <p:sp>
        <p:nvSpPr>
          <p:cNvPr id="167" name="Google Shape;167;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68" name="Google Shape;168;p21"/>
          <p:cNvPicPr preferRelativeResize="0"/>
          <p:nvPr/>
        </p:nvPicPr>
        <p:blipFill>
          <a:blip r:embed="rId3">
            <a:alphaModFix/>
          </a:blip>
          <a:stretch>
            <a:fillRect/>
          </a:stretch>
        </p:blipFill>
        <p:spPr>
          <a:xfrm>
            <a:off x="4967200" y="2847677"/>
            <a:ext cx="1315900" cy="302650"/>
          </a:xfrm>
          <a:prstGeom prst="rect">
            <a:avLst/>
          </a:prstGeom>
          <a:noFill/>
          <a:ln>
            <a:noFill/>
          </a:ln>
        </p:spPr>
      </p:pic>
      <p:grpSp>
        <p:nvGrpSpPr>
          <p:cNvPr id="169" name="Google Shape;169;p21"/>
          <p:cNvGrpSpPr/>
          <p:nvPr/>
        </p:nvGrpSpPr>
        <p:grpSpPr>
          <a:xfrm>
            <a:off x="1363233" y="2710960"/>
            <a:ext cx="3208761" cy="576073"/>
            <a:chOff x="5177875" y="1953700"/>
            <a:chExt cx="2969975" cy="461375"/>
          </a:xfrm>
        </p:grpSpPr>
        <p:pic>
          <p:nvPicPr>
            <p:cNvPr id="170" name="Google Shape;170;p21"/>
            <p:cNvPicPr preferRelativeResize="0"/>
            <p:nvPr/>
          </p:nvPicPr>
          <p:blipFill rotWithShape="1">
            <a:blip r:embed="rId4">
              <a:alphaModFix/>
            </a:blip>
            <a:srcRect b="0" l="0" r="58846" t="0"/>
            <a:stretch/>
          </p:blipFill>
          <p:spPr>
            <a:xfrm>
              <a:off x="5177875" y="1953700"/>
              <a:ext cx="1632226" cy="461375"/>
            </a:xfrm>
            <a:prstGeom prst="rect">
              <a:avLst/>
            </a:prstGeom>
            <a:noFill/>
            <a:ln>
              <a:noFill/>
            </a:ln>
          </p:spPr>
        </p:pic>
        <p:pic>
          <p:nvPicPr>
            <p:cNvPr id="171" name="Google Shape;171;p21"/>
            <p:cNvPicPr preferRelativeResize="0"/>
            <p:nvPr/>
          </p:nvPicPr>
          <p:blipFill rotWithShape="1">
            <a:blip r:embed="rId4">
              <a:alphaModFix/>
            </a:blip>
            <a:srcRect b="10" l="61923" r="0" t="0"/>
            <a:stretch/>
          </p:blipFill>
          <p:spPr>
            <a:xfrm>
              <a:off x="6637675" y="1953713"/>
              <a:ext cx="1510175" cy="461350"/>
            </a:xfrm>
            <a:prstGeom prst="rect">
              <a:avLst/>
            </a:prstGeom>
            <a:noFill/>
            <a:ln>
              <a:noFill/>
            </a:ln>
          </p:spPr>
        </p:pic>
      </p:grpSp>
      <p:sp>
        <p:nvSpPr>
          <p:cNvPr id="172" name="Google Shape;172;p21"/>
          <p:cNvSpPr/>
          <p:nvPr/>
        </p:nvSpPr>
        <p:spPr>
          <a:xfrm>
            <a:off x="4341250" y="258663"/>
            <a:ext cx="929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Data</a:t>
            </a:r>
            <a:endParaRPr/>
          </a:p>
        </p:txBody>
      </p:sp>
      <p:sp>
        <p:nvSpPr>
          <p:cNvPr id="173" name="Google Shape;173;p21"/>
          <p:cNvSpPr/>
          <p:nvPr/>
        </p:nvSpPr>
        <p:spPr>
          <a:xfrm>
            <a:off x="5702675" y="461025"/>
            <a:ext cx="1628100" cy="949800"/>
          </a:xfrm>
          <a:prstGeom prst="roundRect">
            <a:avLst>
              <a:gd fmla="val 9625" name="adj"/>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Adapter</a:t>
            </a:r>
            <a:endParaRPr/>
          </a:p>
        </p:txBody>
      </p:sp>
      <p:sp>
        <p:nvSpPr>
          <p:cNvPr id="174" name="Google Shape;174;p21"/>
          <p:cNvSpPr/>
          <p:nvPr/>
        </p:nvSpPr>
        <p:spPr>
          <a:xfrm>
            <a:off x="5994725"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ViewHolder</a:t>
            </a:r>
            <a:endParaRPr/>
          </a:p>
        </p:txBody>
      </p:sp>
      <p:cxnSp>
        <p:nvCxnSpPr>
          <p:cNvPr id="175" name="Google Shape;175;p21"/>
          <p:cNvCxnSpPr>
            <a:stCxn id="176" idx="3"/>
            <a:endCxn id="174" idx="1"/>
          </p:cNvCxnSpPr>
          <p:nvPr/>
        </p:nvCxnSpPr>
        <p:spPr>
          <a:xfrm>
            <a:off x="5406100" y="1124925"/>
            <a:ext cx="588600" cy="600"/>
          </a:xfrm>
          <a:prstGeom prst="curvedConnector3">
            <a:avLst>
              <a:gd fmla="val 50002" name="adj1"/>
            </a:avLst>
          </a:prstGeom>
          <a:noFill/>
          <a:ln cap="flat" cmpd="sng" w="19050">
            <a:solidFill>
              <a:schemeClr val="dk2"/>
            </a:solidFill>
            <a:prstDash val="solid"/>
            <a:round/>
            <a:headEnd len="med" w="med" type="none"/>
            <a:tailEnd len="med" w="med" type="triangle"/>
          </a:ln>
        </p:spPr>
      </p:cxnSp>
      <p:sp>
        <p:nvSpPr>
          <p:cNvPr id="177" name="Google Shape;177;p21"/>
          <p:cNvSpPr/>
          <p:nvPr/>
        </p:nvSpPr>
        <p:spPr>
          <a:xfrm>
            <a:off x="7627350" y="738975"/>
            <a:ext cx="1393800" cy="393900"/>
          </a:xfrm>
          <a:prstGeom prst="roundRect">
            <a:avLst>
              <a:gd fmla="val 9625" name="adj"/>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FFFFFF"/>
                </a:solidFill>
              </a:rPr>
              <a:t>RecyclerView</a:t>
            </a:r>
            <a:endParaRPr>
              <a:solidFill>
                <a:srgbClr val="FFFFFF"/>
              </a:solidFill>
            </a:endParaRPr>
          </a:p>
        </p:txBody>
      </p:sp>
      <p:sp>
        <p:nvSpPr>
          <p:cNvPr id="176" name="Google Shape;176;p21"/>
          <p:cNvSpPr/>
          <p:nvPr/>
        </p:nvSpPr>
        <p:spPr>
          <a:xfrm>
            <a:off x="4209400" y="927975"/>
            <a:ext cx="1196700" cy="39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Item Layout</a:t>
            </a:r>
            <a:endParaRPr/>
          </a:p>
        </p:txBody>
      </p:sp>
      <p:cxnSp>
        <p:nvCxnSpPr>
          <p:cNvPr id="178" name="Google Shape;178;p21"/>
          <p:cNvCxnSpPr>
            <a:stCxn id="172" idx="2"/>
            <a:endCxn id="176" idx="0"/>
          </p:cNvCxnSpPr>
          <p:nvPr/>
        </p:nvCxnSpPr>
        <p:spPr>
          <a:xfrm flipH="1" rot="-5400000">
            <a:off x="4669300" y="789363"/>
            <a:ext cx="275400" cy="1800"/>
          </a:xfrm>
          <a:prstGeom prst="curvedConnector3">
            <a:avLst>
              <a:gd fmla="val 50002" name="adj1"/>
            </a:avLst>
          </a:prstGeom>
          <a:noFill/>
          <a:ln cap="flat" cmpd="sng" w="19050">
            <a:solidFill>
              <a:schemeClr val="dk2"/>
            </a:solidFill>
            <a:prstDash val="solid"/>
            <a:round/>
            <a:headEnd len="med" w="med" type="none"/>
            <a:tailEnd len="med" w="med" type="triangle"/>
          </a:ln>
        </p:spPr>
      </p:cxnSp>
      <p:cxnSp>
        <p:nvCxnSpPr>
          <p:cNvPr id="179" name="Google Shape;179;p21"/>
          <p:cNvCxnSpPr>
            <a:stCxn id="173" idx="3"/>
            <a:endCxn id="177" idx="1"/>
          </p:cNvCxnSpPr>
          <p:nvPr/>
        </p:nvCxnSpPr>
        <p:spPr>
          <a:xfrm>
            <a:off x="7330775" y="935925"/>
            <a:ext cx="296700" cy="600"/>
          </a:xfrm>
          <a:prstGeom prst="curvedConnector3">
            <a:avLst>
              <a:gd fmla="val 49979" name="adj1"/>
            </a:avLst>
          </a:prstGeom>
          <a:noFill/>
          <a:ln cap="flat" cmpd="sng" w="19050">
            <a:solidFill>
              <a:srgbClr val="3C78D8"/>
            </a:solidFill>
            <a:prstDash val="solid"/>
            <a:round/>
            <a:headEnd len="med" w="med" type="none"/>
            <a:tailEnd len="med" w="med" type="triangle"/>
          </a:ln>
        </p:spPr>
      </p:cxnSp>
      <p:sp>
        <p:nvSpPr>
          <p:cNvPr id="180" name="Google Shape;180;p21"/>
          <p:cNvSpPr/>
          <p:nvPr/>
        </p:nvSpPr>
        <p:spPr>
          <a:xfrm rot="1482707">
            <a:off x="3697999" y="658859"/>
            <a:ext cx="701106" cy="403511"/>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