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9144000"/>
  <p:notesSz cx="6858000" cy="9144000"/>
  <p:embeddedFontLst>
    <p:embeddedFont>
      <p:font typeface="Proxima Nova"/>
      <p:regular r:id="rId50"/>
      <p:bold r:id="rId51"/>
      <p:italic r:id="rId52"/>
      <p:boldItalic r:id="rId53"/>
    </p:embeddedFont>
    <p:embeddedFont>
      <p:font typeface="Roboto"/>
      <p:regular r:id="rId54"/>
      <p:bold r:id="rId55"/>
      <p:italic r:id="rId56"/>
      <p:boldItalic r:id="rId57"/>
    </p:embeddedFont>
    <p:embeddedFont>
      <p:font typeface="Source Code Pr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F5C63D-8C0E-494C-AF7D-44E1861FCE9D}">
  <a:tblStyle styleId="{0AF5C63D-8C0E-494C-AF7D-44E1861FCE9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7F7F7"/>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font" Target="fonts/SourceCodePr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SourceCodePro-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roximaNova-bold.fntdata"/><Relationship Id="rId50" Type="http://schemas.openxmlformats.org/officeDocument/2006/relationships/font" Target="fonts/ProximaNova-regular.fntdata"/><Relationship Id="rId53" Type="http://schemas.openxmlformats.org/officeDocument/2006/relationships/font" Target="fonts/ProximaNova-boldItalic.fntdata"/><Relationship Id="rId52" Type="http://schemas.openxmlformats.org/officeDocument/2006/relationships/font" Target="fonts/ProximaNova-italic.fntdata"/><Relationship Id="rId11" Type="http://schemas.openxmlformats.org/officeDocument/2006/relationships/slide" Target="slides/slide5.xml"/><Relationship Id="rId55" Type="http://schemas.openxmlformats.org/officeDocument/2006/relationships/font" Target="fonts/Roboto-bold.fntdata"/><Relationship Id="rId10" Type="http://schemas.openxmlformats.org/officeDocument/2006/relationships/slide" Target="slides/slide4.xml"/><Relationship Id="rId54" Type="http://schemas.openxmlformats.org/officeDocument/2006/relationships/font" Target="fonts/Roboto-regular.fntdata"/><Relationship Id="rId13" Type="http://schemas.openxmlformats.org/officeDocument/2006/relationships/slide" Target="slides/slide7.xml"/><Relationship Id="rId57" Type="http://schemas.openxmlformats.org/officeDocument/2006/relationships/font" Target="fonts/Roboto-boldItalic.fntdata"/><Relationship Id="rId12" Type="http://schemas.openxmlformats.org/officeDocument/2006/relationships/slide" Target="slides/slide6.xml"/><Relationship Id="rId56" Type="http://schemas.openxmlformats.org/officeDocument/2006/relationships/font" Target="fonts/Roboto-italic.fntdata"/><Relationship Id="rId15" Type="http://schemas.openxmlformats.org/officeDocument/2006/relationships/slide" Target="slides/slide9.xml"/><Relationship Id="rId59" Type="http://schemas.openxmlformats.org/officeDocument/2006/relationships/font" Target="fonts/SourceCodePro-bold.fntdata"/><Relationship Id="rId14" Type="http://schemas.openxmlformats.org/officeDocument/2006/relationships/slide" Target="slides/slide8.xml"/><Relationship Id="rId58" Type="http://schemas.openxmlformats.org/officeDocument/2006/relationships/font" Target="fonts/SourceCodePr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64f7b411c_0_8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64f7b411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64f7b411c_0_8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64f7b411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64f7b411c_0_9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64f7b411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64f7b411c_0_10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64f7b411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64f7b411c_0_7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64f7b411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64f7b411c_0_1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64f7b411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64f7b411c_0_1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64f7b411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64f7b411c_0_1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64f7b411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64f7b411c_0_1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64f7b411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64f7b411c_0_1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64f7b411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3a18818b9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3a18818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64f7b411c_0_13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64f7b411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200">
                <a:solidFill>
                  <a:srgbClr val="E8BF6A"/>
                </a:solidFill>
                <a:highlight>
                  <a:srgbClr val="2B2B2B"/>
                </a:highlight>
              </a:rPr>
              <a:t>&lt;uses-feature </a:t>
            </a:r>
            <a:r>
              <a:rPr lang="es-419" sz="1200">
                <a:solidFill>
                  <a:srgbClr val="9876AA"/>
                </a:solidFill>
                <a:highlight>
                  <a:srgbClr val="2B2B2B"/>
                </a:highlight>
              </a:rPr>
              <a:t>android</a:t>
            </a:r>
            <a:r>
              <a:rPr lang="es-419" sz="1200">
                <a:solidFill>
                  <a:srgbClr val="BABABA"/>
                </a:solidFill>
                <a:highlight>
                  <a:srgbClr val="2B2B2B"/>
                </a:highlight>
              </a:rPr>
              <a:t>:name</a:t>
            </a:r>
            <a:r>
              <a:rPr lang="es-419" sz="1200">
                <a:solidFill>
                  <a:srgbClr val="6A8759"/>
                </a:solidFill>
                <a:highlight>
                  <a:srgbClr val="2B2B2B"/>
                </a:highlight>
              </a:rPr>
              <a:t>="android.hardware.sensor.accelerometer" </a:t>
            </a:r>
            <a:r>
              <a:rPr lang="es-419" sz="1200">
                <a:solidFill>
                  <a:srgbClr val="9876AA"/>
                </a:solidFill>
                <a:highlight>
                  <a:srgbClr val="2B2B2B"/>
                </a:highlight>
              </a:rPr>
              <a:t>android</a:t>
            </a:r>
            <a:r>
              <a:rPr lang="es-419" sz="1200">
                <a:solidFill>
                  <a:srgbClr val="BABABA"/>
                </a:solidFill>
                <a:highlight>
                  <a:srgbClr val="2B2B2B"/>
                </a:highlight>
              </a:rPr>
              <a:t>:required</a:t>
            </a:r>
            <a:r>
              <a:rPr lang="es-419" sz="1200">
                <a:solidFill>
                  <a:srgbClr val="6A8759"/>
                </a:solidFill>
                <a:highlight>
                  <a:srgbClr val="2B2B2B"/>
                </a:highlight>
              </a:rPr>
              <a:t>="true" </a:t>
            </a:r>
            <a:r>
              <a:rPr lang="es-419" sz="1200">
                <a:solidFill>
                  <a:srgbClr val="E8BF6A"/>
                </a:solidFill>
                <a:highlight>
                  <a:srgbClr val="2B2B2B"/>
                </a:highlight>
              </a:rPr>
              <a:t>/&gt;</a:t>
            </a:r>
            <a:endParaRPr sz="1200">
              <a:solidFill>
                <a:srgbClr val="E8BF6A"/>
              </a:solidFill>
              <a:highlight>
                <a:srgbClr val="2B2B2B"/>
              </a:highlight>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84047a43e_0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84047a43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84047a43e_0_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84047a43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84047a43e_0_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84047a43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84047a43e_0_3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84047a43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84047a43e_0_4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84047a43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884047a43e_0_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84047a43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84047a43e_0_7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84047a43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884047a43e_0_8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84047a43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884047a43e_0_9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84047a43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64f7b411c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64f7b411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884047a43e_0_10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884047a43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84047a43e_0_1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84047a43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84047a43e_0_1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84047a43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884047a43e_0_1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84047a43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884047a43e_0_13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84047a43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884047a43e_0_1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84047a43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000">
                <a:solidFill>
                  <a:srgbClr val="080808"/>
                </a:solidFill>
                <a:highlight>
                  <a:srgbClr val="FFFFFF"/>
                </a:highlight>
                <a:latin typeface="Courier New"/>
                <a:ea typeface="Courier New"/>
                <a:cs typeface="Courier New"/>
                <a:sym typeface="Courier New"/>
              </a:rPr>
              <a:t>&lt;</a:t>
            </a:r>
            <a:r>
              <a:rPr lang="es-419" sz="1000">
                <a:solidFill>
                  <a:srgbClr val="0033B3"/>
                </a:solidFill>
                <a:highlight>
                  <a:srgbClr val="FFFFFF"/>
                </a:highlight>
                <a:latin typeface="Courier New"/>
                <a:ea typeface="Courier New"/>
                <a:cs typeface="Courier New"/>
                <a:sym typeface="Courier New"/>
              </a:rPr>
              <a:t>uses-permission </a:t>
            </a:r>
            <a:r>
              <a:rPr lang="es-419" sz="1000">
                <a:solidFill>
                  <a:srgbClr val="871094"/>
                </a:solidFill>
                <a:highlight>
                  <a:srgbClr val="FFFFFF"/>
                </a:highlight>
                <a:latin typeface="Courier New"/>
                <a:ea typeface="Courier New"/>
                <a:cs typeface="Courier New"/>
                <a:sym typeface="Courier New"/>
              </a:rPr>
              <a:t>android</a:t>
            </a:r>
            <a:r>
              <a:rPr lang="es-419" sz="1000">
                <a:solidFill>
                  <a:srgbClr val="174AD4"/>
                </a:solidFill>
                <a:highlight>
                  <a:srgbClr val="FFFFFF"/>
                </a:highlight>
                <a:latin typeface="Courier New"/>
                <a:ea typeface="Courier New"/>
                <a:cs typeface="Courier New"/>
                <a:sym typeface="Courier New"/>
              </a:rPr>
              <a:t>:name</a:t>
            </a:r>
            <a:r>
              <a:rPr lang="es-419" sz="1000">
                <a:solidFill>
                  <a:srgbClr val="067D17"/>
                </a:solidFill>
                <a:highlight>
                  <a:srgbClr val="FFFFFF"/>
                </a:highlight>
                <a:latin typeface="Courier New"/>
                <a:ea typeface="Courier New"/>
                <a:cs typeface="Courier New"/>
                <a:sym typeface="Courier New"/>
              </a:rPr>
              <a:t>="android.permission.ACCESS_COARSE_LOCATION" </a:t>
            </a:r>
            <a:r>
              <a:rPr lang="es-419" sz="1000">
                <a:solidFill>
                  <a:srgbClr val="080808"/>
                </a:solidFill>
                <a:highlight>
                  <a:srgbClr val="FFFFFF"/>
                </a:highlight>
                <a:latin typeface="Courier New"/>
                <a:ea typeface="Courier New"/>
                <a:cs typeface="Courier New"/>
                <a:sym typeface="Courier New"/>
              </a:rPr>
              <a:t>/&gt;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080808"/>
                </a:solidFill>
                <a:highlight>
                  <a:srgbClr val="FFFFFF"/>
                </a:highlight>
                <a:latin typeface="Courier New"/>
                <a:ea typeface="Courier New"/>
                <a:cs typeface="Courier New"/>
                <a:sym typeface="Courier New"/>
              </a:rPr>
              <a:t>&lt;</a:t>
            </a:r>
            <a:r>
              <a:rPr lang="es-419" sz="1000">
                <a:solidFill>
                  <a:srgbClr val="0033B3"/>
                </a:solidFill>
                <a:highlight>
                  <a:srgbClr val="FFFFFF"/>
                </a:highlight>
                <a:latin typeface="Courier New"/>
                <a:ea typeface="Courier New"/>
                <a:cs typeface="Courier New"/>
                <a:sym typeface="Courier New"/>
              </a:rPr>
              <a:t>uses-permission </a:t>
            </a:r>
            <a:r>
              <a:rPr lang="es-419" sz="1000">
                <a:solidFill>
                  <a:srgbClr val="871094"/>
                </a:solidFill>
                <a:highlight>
                  <a:srgbClr val="FFFFFF"/>
                </a:highlight>
                <a:latin typeface="Courier New"/>
                <a:ea typeface="Courier New"/>
                <a:cs typeface="Courier New"/>
                <a:sym typeface="Courier New"/>
              </a:rPr>
              <a:t>android</a:t>
            </a:r>
            <a:r>
              <a:rPr lang="es-419" sz="1000">
                <a:solidFill>
                  <a:srgbClr val="174AD4"/>
                </a:solidFill>
                <a:highlight>
                  <a:srgbClr val="FFFFFF"/>
                </a:highlight>
                <a:latin typeface="Courier New"/>
                <a:ea typeface="Courier New"/>
                <a:cs typeface="Courier New"/>
                <a:sym typeface="Courier New"/>
              </a:rPr>
              <a:t>:name</a:t>
            </a:r>
            <a:r>
              <a:rPr lang="es-419" sz="1000">
                <a:solidFill>
                  <a:srgbClr val="067D17"/>
                </a:solidFill>
                <a:highlight>
                  <a:srgbClr val="FFFFFF"/>
                </a:highlight>
                <a:latin typeface="Courier New"/>
                <a:ea typeface="Courier New"/>
                <a:cs typeface="Courier New"/>
                <a:sym typeface="Courier New"/>
              </a:rPr>
              <a:t>="android.permission.ACCESS_FINE_LOCATION" </a:t>
            </a:r>
            <a:r>
              <a:rPr lang="es-419" sz="1000">
                <a:solidFill>
                  <a:srgbClr val="080808"/>
                </a:solidFill>
                <a:highlight>
                  <a:srgbClr val="FFFFFF"/>
                </a:highlight>
                <a:latin typeface="Courier New"/>
                <a:ea typeface="Courier New"/>
                <a:cs typeface="Courier New"/>
                <a:sym typeface="Courier New"/>
              </a:rPr>
              <a:t>/&gt;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538ee328a9_0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538ee328a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000">
                <a:solidFill>
                  <a:srgbClr val="CC7832"/>
                </a:solidFill>
                <a:highlight>
                  <a:srgbClr val="2B2B2B"/>
                </a:highlight>
                <a:latin typeface="Courier New"/>
                <a:ea typeface="Courier New"/>
                <a:cs typeface="Courier New"/>
                <a:sym typeface="Courier New"/>
              </a:rPr>
              <a:t>public void </a:t>
            </a:r>
            <a:r>
              <a:rPr lang="es-419" sz="1000">
                <a:solidFill>
                  <a:srgbClr val="FFC66D"/>
                </a:solidFill>
                <a:highlight>
                  <a:srgbClr val="2B2B2B"/>
                </a:highlight>
                <a:latin typeface="Courier New"/>
                <a:ea typeface="Courier New"/>
                <a:cs typeface="Courier New"/>
                <a:sym typeface="Courier New"/>
              </a:rPr>
              <a:t>mostrarUbicacion</a:t>
            </a:r>
            <a:r>
              <a:rPr lang="es-419" sz="1000">
                <a:solidFill>
                  <a:srgbClr val="A9B7C6"/>
                </a:solidFill>
                <a:highlight>
                  <a:srgbClr val="2B2B2B"/>
                </a:highlight>
                <a:latin typeface="Courier New"/>
                <a:ea typeface="Courier New"/>
                <a:cs typeface="Courier New"/>
                <a:sym typeface="Courier New"/>
              </a:rPr>
              <a: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A9B7C6"/>
                </a:solidFill>
                <a:highlight>
                  <a:srgbClr val="2B2B2B"/>
                </a:highlight>
                <a:latin typeface="Courier New"/>
                <a:ea typeface="Courier New"/>
                <a:cs typeface="Courier New"/>
                <a:sym typeface="Courier New"/>
              </a:rPr>
              <a:t>   </a:t>
            </a:r>
            <a:r>
              <a:rPr lang="es-419" sz="1000">
                <a:solidFill>
                  <a:srgbClr val="CC7832"/>
                </a:solidFill>
                <a:highlight>
                  <a:srgbClr val="2B2B2B"/>
                </a:highlight>
                <a:latin typeface="Courier New"/>
                <a:ea typeface="Courier New"/>
                <a:cs typeface="Courier New"/>
                <a:sym typeface="Courier New"/>
              </a:rPr>
              <a:t>int </a:t>
            </a:r>
            <a:r>
              <a:rPr lang="es-419" sz="1000">
                <a:solidFill>
                  <a:srgbClr val="A9B7C6"/>
                </a:solidFill>
                <a:highlight>
                  <a:srgbClr val="2B2B2B"/>
                </a:highlight>
                <a:latin typeface="Courier New"/>
                <a:ea typeface="Courier New"/>
                <a:cs typeface="Courier New"/>
                <a:sym typeface="Courier New"/>
              </a:rPr>
              <a:t>selfPermissionFineLocation = ActivityCompat.</a:t>
            </a:r>
            <a:r>
              <a:rPr i="1" lang="es-419" sz="1000">
                <a:solidFill>
                  <a:srgbClr val="A9B7C6"/>
                </a:solidFill>
                <a:highlight>
                  <a:srgbClr val="2B2B2B"/>
                </a:highlight>
                <a:latin typeface="Courier New"/>
                <a:ea typeface="Courier New"/>
                <a:cs typeface="Courier New"/>
                <a:sym typeface="Courier New"/>
              </a:rPr>
              <a:t>checkSelfPermission</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this, </a:t>
            </a:r>
            <a:r>
              <a:rPr lang="es-419" sz="1000">
                <a:solidFill>
                  <a:srgbClr val="A9B7C6"/>
                </a:solidFill>
                <a:highlight>
                  <a:srgbClr val="2B2B2B"/>
                </a:highlight>
                <a:latin typeface="Courier New"/>
                <a:ea typeface="Courier New"/>
                <a:cs typeface="Courier New"/>
                <a:sym typeface="Courier New"/>
              </a:rPr>
              <a:t>Manifest.permission.</a:t>
            </a:r>
            <a:r>
              <a:rPr i="1" lang="es-419" sz="1000">
                <a:solidFill>
                  <a:srgbClr val="9876AA"/>
                </a:solidFill>
                <a:highlight>
                  <a:srgbClr val="2B2B2B"/>
                </a:highlight>
                <a:latin typeface="Courier New"/>
                <a:ea typeface="Courier New"/>
                <a:cs typeface="Courier New"/>
                <a:sym typeface="Courier New"/>
              </a:rPr>
              <a:t>ACCESS_FINE_LOCATION</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CC7832"/>
                </a:solidFill>
                <a:highlight>
                  <a:srgbClr val="2B2B2B"/>
                </a:highlight>
                <a:latin typeface="Courier New"/>
                <a:ea typeface="Courier New"/>
                <a:cs typeface="Courier New"/>
                <a:sym typeface="Courier New"/>
              </a:rPr>
              <a:t>   int </a:t>
            </a:r>
            <a:r>
              <a:rPr lang="es-419" sz="1000">
                <a:solidFill>
                  <a:srgbClr val="A9B7C6"/>
                </a:solidFill>
                <a:highlight>
                  <a:srgbClr val="2B2B2B"/>
                </a:highlight>
                <a:latin typeface="Courier New"/>
                <a:ea typeface="Courier New"/>
                <a:cs typeface="Courier New"/>
                <a:sym typeface="Courier New"/>
              </a:rPr>
              <a:t>selfPermissionCoarseLocation = ActivityCompat.</a:t>
            </a:r>
            <a:r>
              <a:rPr i="1" lang="es-419" sz="1000">
                <a:solidFill>
                  <a:srgbClr val="A9B7C6"/>
                </a:solidFill>
                <a:highlight>
                  <a:srgbClr val="2B2B2B"/>
                </a:highlight>
                <a:latin typeface="Courier New"/>
                <a:ea typeface="Courier New"/>
                <a:cs typeface="Courier New"/>
                <a:sym typeface="Courier New"/>
              </a:rPr>
              <a:t>checkSelfPermission</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this, </a:t>
            </a:r>
            <a:r>
              <a:rPr lang="es-419" sz="1000">
                <a:solidFill>
                  <a:srgbClr val="A9B7C6"/>
                </a:solidFill>
                <a:highlight>
                  <a:srgbClr val="2B2B2B"/>
                </a:highlight>
                <a:latin typeface="Courier New"/>
                <a:ea typeface="Courier New"/>
                <a:cs typeface="Courier New"/>
                <a:sym typeface="Courier New"/>
              </a:rPr>
              <a:t>Manifest.permission.</a:t>
            </a:r>
            <a:r>
              <a:rPr i="1" lang="es-419" sz="1000">
                <a:solidFill>
                  <a:srgbClr val="9876AA"/>
                </a:solidFill>
                <a:highlight>
                  <a:srgbClr val="2B2B2B"/>
                </a:highlight>
                <a:latin typeface="Courier New"/>
                <a:ea typeface="Courier New"/>
                <a:cs typeface="Courier New"/>
                <a:sym typeface="Courier New"/>
              </a:rPr>
              <a:t>ACCESS_COARSE_LOCATION</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CC7832"/>
                </a:solidFill>
                <a:highlight>
                  <a:srgbClr val="2B2B2B"/>
                </a:highlight>
                <a:latin typeface="Courier New"/>
                <a:ea typeface="Courier New"/>
                <a:cs typeface="Courier New"/>
                <a:sym typeface="Courier New"/>
              </a:rPr>
              <a:t>   if </a:t>
            </a:r>
            <a:r>
              <a:rPr lang="es-419" sz="1000">
                <a:solidFill>
                  <a:srgbClr val="A9B7C6"/>
                </a:solidFill>
                <a:highlight>
                  <a:srgbClr val="2B2B2B"/>
                </a:highlight>
                <a:latin typeface="Courier New"/>
                <a:ea typeface="Courier New"/>
                <a:cs typeface="Courier New"/>
                <a:sym typeface="Courier New"/>
              </a:rPr>
              <a:t>(selfPermissionFineLocation == PackageManager.</a:t>
            </a:r>
            <a:r>
              <a:rPr i="1" lang="es-419" sz="1000">
                <a:solidFill>
                  <a:srgbClr val="9876AA"/>
                </a:solidFill>
                <a:highlight>
                  <a:srgbClr val="2B2B2B"/>
                </a:highlight>
                <a:latin typeface="Courier New"/>
                <a:ea typeface="Courier New"/>
                <a:cs typeface="Courier New"/>
                <a:sym typeface="Courier New"/>
              </a:rPr>
              <a:t>PERMISSION_GRANTED </a:t>
            </a:r>
            <a:r>
              <a:rPr lang="es-419" sz="1000">
                <a:solidFill>
                  <a:srgbClr val="A9B7C6"/>
                </a:solidFill>
                <a:highlight>
                  <a:srgbClr val="2B2B2B"/>
                </a:highlight>
                <a:latin typeface="Courier New"/>
                <a:ea typeface="Courier New"/>
                <a:cs typeface="Courier New"/>
                <a:sym typeface="Courier New"/>
              </a:rPr>
              <a:t>&amp;&amp;</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A9B7C6"/>
                </a:solidFill>
                <a:highlight>
                  <a:srgbClr val="2B2B2B"/>
                </a:highlight>
                <a:latin typeface="Courier New"/>
                <a:ea typeface="Courier New"/>
                <a:cs typeface="Courier New"/>
                <a:sym typeface="Courier New"/>
              </a:rPr>
              <a:t>           selfPermissionCoarseLocation == PackageManager.</a:t>
            </a:r>
            <a:r>
              <a:rPr i="1" lang="es-419" sz="1000">
                <a:solidFill>
                  <a:srgbClr val="9876AA"/>
                </a:solidFill>
                <a:highlight>
                  <a:srgbClr val="2B2B2B"/>
                </a:highlight>
                <a:latin typeface="Courier New"/>
                <a:ea typeface="Courier New"/>
                <a:cs typeface="Courier New"/>
                <a:sym typeface="Courier New"/>
              </a:rPr>
              <a:t>PERMISSION_GRANTED</a:t>
            </a:r>
            <a:r>
              <a:rPr lang="es-419" sz="1000">
                <a:solidFill>
                  <a:srgbClr val="A9B7C6"/>
                </a:solidFill>
                <a:highlight>
                  <a:srgbClr val="2B2B2B"/>
                </a:highlight>
                <a:latin typeface="Courier New"/>
                <a:ea typeface="Courier New"/>
                <a:cs typeface="Courier New"/>
                <a:sym typeface="Courier New"/>
              </a:rPr>
              <a: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A9B7C6"/>
                </a:solidFill>
                <a:highlight>
                  <a:srgbClr val="2B2B2B"/>
                </a:highlight>
                <a:latin typeface="Courier New"/>
                <a:ea typeface="Courier New"/>
                <a:cs typeface="Courier New"/>
                <a:sym typeface="Courier New"/>
              </a:rPr>
              <a:t>       </a:t>
            </a:r>
            <a:r>
              <a:rPr lang="es-419" sz="1000">
                <a:solidFill>
                  <a:srgbClr val="808080"/>
                </a:solidFill>
                <a:highlight>
                  <a:srgbClr val="2B2B2B"/>
                </a:highlight>
                <a:latin typeface="Courier New"/>
                <a:ea typeface="Courier New"/>
                <a:cs typeface="Courier New"/>
                <a:sym typeface="Courier New"/>
              </a:rPr>
              <a:t>//tenemos permisos</a:t>
            </a:r>
            <a:endParaRPr sz="1000">
              <a:solidFill>
                <a:srgbClr val="808080"/>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808080"/>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 </a:t>
            </a:r>
            <a:r>
              <a:rPr lang="es-419" sz="1000">
                <a:solidFill>
                  <a:srgbClr val="CC7832"/>
                </a:solidFill>
                <a:highlight>
                  <a:srgbClr val="2B2B2B"/>
                </a:highlight>
                <a:latin typeface="Courier New"/>
                <a:ea typeface="Courier New"/>
                <a:cs typeface="Courier New"/>
                <a:sym typeface="Courier New"/>
              </a:rPr>
              <a:t>else </a:t>
            </a: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A9B7C6"/>
                </a:solidFill>
                <a:highlight>
                  <a:srgbClr val="2B2B2B"/>
                </a:highlight>
                <a:latin typeface="Courier New"/>
                <a:ea typeface="Courier New"/>
                <a:cs typeface="Courier New"/>
                <a:sym typeface="Courier New"/>
              </a:rPr>
              <a:t>       </a:t>
            </a:r>
            <a:r>
              <a:rPr lang="es-419" sz="1000">
                <a:solidFill>
                  <a:srgbClr val="808080"/>
                </a:solidFill>
                <a:highlight>
                  <a:srgbClr val="2B2B2B"/>
                </a:highlight>
                <a:latin typeface="Courier New"/>
                <a:ea typeface="Courier New"/>
                <a:cs typeface="Courier New"/>
                <a:sym typeface="Courier New"/>
              </a:rPr>
              <a:t>//no tenemos permisos, se deben solicitar</a:t>
            </a:r>
            <a:endParaRPr sz="1000">
              <a:solidFill>
                <a:srgbClr val="808080"/>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808080"/>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0033B3"/>
              </a:solidFill>
              <a:highlight>
                <a:srgbClr val="FFFFFF"/>
              </a:highlight>
              <a:latin typeface="Courier New"/>
              <a:ea typeface="Courier New"/>
              <a:cs typeface="Courier New"/>
              <a:sym typeface="Courier New"/>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538ee328a9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538ee328a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538ee328a9_0_3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538ee328a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000">
                <a:solidFill>
                  <a:srgbClr val="A9B7C6"/>
                </a:solidFill>
                <a:highlight>
                  <a:srgbClr val="2B2B2B"/>
                </a:highlight>
                <a:latin typeface="Courier New"/>
                <a:ea typeface="Courier New"/>
                <a:cs typeface="Courier New"/>
                <a:sym typeface="Courier New"/>
              </a:rPr>
              <a:t>ActivityResultLauncher&lt;String[]&gt; </a:t>
            </a:r>
            <a:r>
              <a:rPr lang="es-419" sz="1000">
                <a:solidFill>
                  <a:srgbClr val="9876AA"/>
                </a:solidFill>
                <a:highlight>
                  <a:srgbClr val="2B2B2B"/>
                </a:highlight>
                <a:latin typeface="Courier New"/>
                <a:ea typeface="Courier New"/>
                <a:cs typeface="Courier New"/>
                <a:sym typeface="Courier New"/>
              </a:rPr>
              <a:t>locationPermissionLauncher </a:t>
            </a:r>
            <a:r>
              <a:rPr lang="es-419" sz="1000">
                <a:solidFill>
                  <a:srgbClr val="A9B7C6"/>
                </a:solidFill>
                <a:highlight>
                  <a:srgbClr val="2B2B2B"/>
                </a:highlight>
                <a:latin typeface="Courier New"/>
                <a:ea typeface="Courier New"/>
                <a:cs typeface="Courier New"/>
                <a:sym typeface="Courier New"/>
              </a:rPr>
              <a:t>= registerForActivityResult(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A9B7C6"/>
                </a:solidFill>
                <a:highlight>
                  <a:srgbClr val="2B2B2B"/>
                </a:highlight>
                <a:latin typeface="Courier New"/>
                <a:ea typeface="Courier New"/>
                <a:cs typeface="Courier New"/>
                <a:sym typeface="Courier New"/>
              </a:rPr>
              <a:t>       </a:t>
            </a:r>
            <a:r>
              <a:rPr lang="es-419" sz="1000">
                <a:solidFill>
                  <a:srgbClr val="CC7832"/>
                </a:solidFill>
                <a:highlight>
                  <a:srgbClr val="2B2B2B"/>
                </a:highlight>
                <a:latin typeface="Courier New"/>
                <a:ea typeface="Courier New"/>
                <a:cs typeface="Courier New"/>
                <a:sym typeface="Courier New"/>
              </a:rPr>
              <a:t>new </a:t>
            </a:r>
            <a:r>
              <a:rPr lang="es-419" sz="1000">
                <a:solidFill>
                  <a:srgbClr val="A9B7C6"/>
                </a:solidFill>
                <a:highlight>
                  <a:srgbClr val="2B2B2B"/>
                </a:highlight>
                <a:latin typeface="Courier New"/>
                <a:ea typeface="Courier New"/>
                <a:cs typeface="Courier New"/>
                <a:sym typeface="Courier New"/>
              </a:rPr>
              <a:t>ActivityResultContracts.RequestMultiplePermissions()</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result -&gt;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A9B7C6"/>
                </a:solidFill>
                <a:highlight>
                  <a:srgbClr val="2B2B2B"/>
                </a:highlight>
                <a:latin typeface="Courier New"/>
                <a:ea typeface="Courier New"/>
                <a:cs typeface="Courier New"/>
                <a:sym typeface="Courier New"/>
              </a:rPr>
              <a:t>           Boolean fineLocationGranted = result.get(Manifest.permission.</a:t>
            </a:r>
            <a:r>
              <a:rPr i="1" lang="es-419" sz="1000">
                <a:solidFill>
                  <a:srgbClr val="9876AA"/>
                </a:solidFill>
                <a:highlight>
                  <a:srgbClr val="2B2B2B"/>
                </a:highlight>
                <a:latin typeface="Courier New"/>
                <a:ea typeface="Courier New"/>
                <a:cs typeface="Courier New"/>
                <a:sym typeface="Courier New"/>
              </a:rPr>
              <a:t>ACCESS_FINE_LOCATION</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Boolean coarseLocationGranted = result.get(Manifest.permission.</a:t>
            </a:r>
            <a:r>
              <a:rPr i="1" lang="es-419" sz="1000">
                <a:solidFill>
                  <a:srgbClr val="9876AA"/>
                </a:solidFill>
                <a:highlight>
                  <a:srgbClr val="2B2B2B"/>
                </a:highlight>
                <a:latin typeface="Courier New"/>
                <a:ea typeface="Courier New"/>
                <a:cs typeface="Courier New"/>
                <a:sym typeface="Courier New"/>
              </a:rPr>
              <a:t>ACCESS_COARSE_LOCATION</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CC7832"/>
                </a:solidFill>
                <a:highlight>
                  <a:srgbClr val="2B2B2B"/>
                </a:highlight>
                <a:latin typeface="Courier New"/>
                <a:ea typeface="Courier New"/>
                <a:cs typeface="Courier New"/>
                <a:sym typeface="Courier New"/>
              </a:rPr>
              <a:t>           if </a:t>
            </a:r>
            <a:r>
              <a:rPr lang="es-419" sz="1000">
                <a:solidFill>
                  <a:srgbClr val="A9B7C6"/>
                </a:solidFill>
                <a:highlight>
                  <a:srgbClr val="2B2B2B"/>
                </a:highlight>
                <a:latin typeface="Courier New"/>
                <a:ea typeface="Courier New"/>
                <a:cs typeface="Courier New"/>
                <a:sym typeface="Courier New"/>
              </a:rPr>
              <a:t>(fineLocationGranted != </a:t>
            </a:r>
            <a:r>
              <a:rPr lang="es-419" sz="1000">
                <a:solidFill>
                  <a:srgbClr val="CC7832"/>
                </a:solidFill>
                <a:highlight>
                  <a:srgbClr val="2B2B2B"/>
                </a:highlight>
                <a:latin typeface="Courier New"/>
                <a:ea typeface="Courier New"/>
                <a:cs typeface="Courier New"/>
                <a:sym typeface="Courier New"/>
              </a:rPr>
              <a:t>null </a:t>
            </a:r>
            <a:r>
              <a:rPr lang="es-419" sz="1000">
                <a:solidFill>
                  <a:srgbClr val="A9B7C6"/>
                </a:solidFill>
                <a:highlight>
                  <a:srgbClr val="2B2B2B"/>
                </a:highlight>
                <a:latin typeface="Courier New"/>
                <a:ea typeface="Courier New"/>
                <a:cs typeface="Courier New"/>
                <a:sym typeface="Courier New"/>
              </a:rPr>
              <a:t>&amp;&amp; fineLocationGranted)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A9B7C6"/>
                </a:solidFill>
                <a:highlight>
                  <a:srgbClr val="2B2B2B"/>
                </a:highlight>
                <a:latin typeface="Courier New"/>
                <a:ea typeface="Courier New"/>
                <a:cs typeface="Courier New"/>
                <a:sym typeface="Courier New"/>
              </a:rPr>
              <a:t>               Log.</a:t>
            </a:r>
            <a:r>
              <a:rPr i="1" lang="es-419" sz="1000">
                <a:solidFill>
                  <a:srgbClr val="A9B7C6"/>
                </a:solidFill>
                <a:highlight>
                  <a:srgbClr val="2B2B2B"/>
                </a:highlight>
                <a:latin typeface="Courier New"/>
                <a:ea typeface="Courier New"/>
                <a:cs typeface="Courier New"/>
                <a:sym typeface="Courier New"/>
              </a:rPr>
              <a:t>d</a:t>
            </a:r>
            <a:r>
              <a:rPr lang="es-419" sz="1000">
                <a:solidFill>
                  <a:srgbClr val="A9B7C6"/>
                </a:solidFill>
                <a:highlight>
                  <a:srgbClr val="2B2B2B"/>
                </a:highlight>
                <a:latin typeface="Courier New"/>
                <a:ea typeface="Courier New"/>
                <a:cs typeface="Courier New"/>
                <a:sym typeface="Courier New"/>
              </a:rPr>
              <a:t>(</a:t>
            </a:r>
            <a:r>
              <a:rPr lang="es-419" sz="1000">
                <a:solidFill>
                  <a:srgbClr val="6A8759"/>
                </a:solidFill>
                <a:highlight>
                  <a:srgbClr val="2B2B2B"/>
                </a:highlight>
                <a:latin typeface="Courier New"/>
                <a:ea typeface="Courier New"/>
                <a:cs typeface="Courier New"/>
                <a:sym typeface="Courier New"/>
              </a:rPr>
              <a:t>"msg"</a:t>
            </a:r>
            <a:r>
              <a:rPr lang="es-419" sz="1000">
                <a:solidFill>
                  <a:srgbClr val="CC7832"/>
                </a:solidFill>
                <a:highlight>
                  <a:srgbClr val="2B2B2B"/>
                </a:highlight>
                <a:latin typeface="Courier New"/>
                <a:ea typeface="Courier New"/>
                <a:cs typeface="Courier New"/>
                <a:sym typeface="Courier New"/>
              </a:rPr>
              <a:t>, </a:t>
            </a:r>
            <a:r>
              <a:rPr lang="es-419" sz="1000">
                <a:solidFill>
                  <a:srgbClr val="6A8759"/>
                </a:solidFill>
                <a:highlight>
                  <a:srgbClr val="2B2B2B"/>
                </a:highlight>
                <a:latin typeface="Courier New"/>
                <a:ea typeface="Courier New"/>
                <a:cs typeface="Courier New"/>
                <a:sym typeface="Courier New"/>
              </a:rPr>
              <a:t>"Permiso de ubicación precisa concedido"</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mostrarUbicacion()</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 </a:t>
            </a:r>
            <a:r>
              <a:rPr lang="es-419" sz="1000">
                <a:solidFill>
                  <a:srgbClr val="CC7832"/>
                </a:solidFill>
                <a:highlight>
                  <a:srgbClr val="2B2B2B"/>
                </a:highlight>
                <a:latin typeface="Courier New"/>
                <a:ea typeface="Courier New"/>
                <a:cs typeface="Courier New"/>
                <a:sym typeface="Courier New"/>
              </a:rPr>
              <a:t>else if </a:t>
            </a:r>
            <a:r>
              <a:rPr lang="es-419" sz="1000">
                <a:solidFill>
                  <a:srgbClr val="A9B7C6"/>
                </a:solidFill>
                <a:highlight>
                  <a:srgbClr val="2B2B2B"/>
                </a:highlight>
                <a:latin typeface="Courier New"/>
                <a:ea typeface="Courier New"/>
                <a:cs typeface="Courier New"/>
                <a:sym typeface="Courier New"/>
              </a:rPr>
              <a:t>(coarseLocationGranted != </a:t>
            </a:r>
            <a:r>
              <a:rPr lang="es-419" sz="1000">
                <a:solidFill>
                  <a:srgbClr val="CC7832"/>
                </a:solidFill>
                <a:highlight>
                  <a:srgbClr val="2B2B2B"/>
                </a:highlight>
                <a:latin typeface="Courier New"/>
                <a:ea typeface="Courier New"/>
                <a:cs typeface="Courier New"/>
                <a:sym typeface="Courier New"/>
              </a:rPr>
              <a:t>null </a:t>
            </a:r>
            <a:r>
              <a:rPr lang="es-419" sz="1000">
                <a:solidFill>
                  <a:srgbClr val="A9B7C6"/>
                </a:solidFill>
                <a:highlight>
                  <a:srgbClr val="2B2B2B"/>
                </a:highlight>
                <a:latin typeface="Courier New"/>
                <a:ea typeface="Courier New"/>
                <a:cs typeface="Courier New"/>
                <a:sym typeface="Courier New"/>
              </a:rPr>
              <a:t>&amp;&amp; coarseLocationGranted)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A9B7C6"/>
                </a:solidFill>
                <a:highlight>
                  <a:srgbClr val="2B2B2B"/>
                </a:highlight>
                <a:latin typeface="Courier New"/>
                <a:ea typeface="Courier New"/>
                <a:cs typeface="Courier New"/>
                <a:sym typeface="Courier New"/>
              </a:rPr>
              <a:t>               Log.</a:t>
            </a:r>
            <a:r>
              <a:rPr i="1" lang="es-419" sz="1000">
                <a:solidFill>
                  <a:srgbClr val="A9B7C6"/>
                </a:solidFill>
                <a:highlight>
                  <a:srgbClr val="2B2B2B"/>
                </a:highlight>
                <a:latin typeface="Courier New"/>
                <a:ea typeface="Courier New"/>
                <a:cs typeface="Courier New"/>
                <a:sym typeface="Courier New"/>
              </a:rPr>
              <a:t>d</a:t>
            </a:r>
            <a:r>
              <a:rPr lang="es-419" sz="1000">
                <a:solidFill>
                  <a:srgbClr val="A9B7C6"/>
                </a:solidFill>
                <a:highlight>
                  <a:srgbClr val="2B2B2B"/>
                </a:highlight>
                <a:latin typeface="Courier New"/>
                <a:ea typeface="Courier New"/>
                <a:cs typeface="Courier New"/>
                <a:sym typeface="Courier New"/>
              </a:rPr>
              <a:t>(</a:t>
            </a:r>
            <a:r>
              <a:rPr lang="es-419" sz="1000">
                <a:solidFill>
                  <a:srgbClr val="6A8759"/>
                </a:solidFill>
                <a:highlight>
                  <a:srgbClr val="2B2B2B"/>
                </a:highlight>
                <a:latin typeface="Courier New"/>
                <a:ea typeface="Courier New"/>
                <a:cs typeface="Courier New"/>
                <a:sym typeface="Courier New"/>
              </a:rPr>
              <a:t>"msg"</a:t>
            </a:r>
            <a:r>
              <a:rPr lang="es-419" sz="1000">
                <a:solidFill>
                  <a:srgbClr val="CC7832"/>
                </a:solidFill>
                <a:highlight>
                  <a:srgbClr val="2B2B2B"/>
                </a:highlight>
                <a:latin typeface="Courier New"/>
                <a:ea typeface="Courier New"/>
                <a:cs typeface="Courier New"/>
                <a:sym typeface="Courier New"/>
              </a:rPr>
              <a:t>, </a:t>
            </a:r>
            <a:r>
              <a:rPr lang="es-419" sz="1000">
                <a:solidFill>
                  <a:srgbClr val="6A8759"/>
                </a:solidFill>
                <a:highlight>
                  <a:srgbClr val="2B2B2B"/>
                </a:highlight>
                <a:latin typeface="Courier New"/>
                <a:ea typeface="Courier New"/>
                <a:cs typeface="Courier New"/>
                <a:sym typeface="Courier New"/>
              </a:rPr>
              <a:t>"Permiso de ubicación aproximada concedido"</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 </a:t>
            </a:r>
            <a:r>
              <a:rPr lang="es-419" sz="1000">
                <a:solidFill>
                  <a:srgbClr val="CC7832"/>
                </a:solidFill>
                <a:highlight>
                  <a:srgbClr val="2B2B2B"/>
                </a:highlight>
                <a:latin typeface="Courier New"/>
                <a:ea typeface="Courier New"/>
                <a:cs typeface="Courier New"/>
                <a:sym typeface="Courier New"/>
              </a:rPr>
              <a:t>else </a:t>
            </a: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A9B7C6"/>
                </a:solidFill>
                <a:highlight>
                  <a:srgbClr val="2B2B2B"/>
                </a:highlight>
                <a:latin typeface="Courier New"/>
                <a:ea typeface="Courier New"/>
                <a:cs typeface="Courier New"/>
                <a:sym typeface="Courier New"/>
              </a:rPr>
              <a:t>               Log.</a:t>
            </a:r>
            <a:r>
              <a:rPr i="1" lang="es-419" sz="1000">
                <a:solidFill>
                  <a:srgbClr val="A9B7C6"/>
                </a:solidFill>
                <a:highlight>
                  <a:srgbClr val="2B2B2B"/>
                </a:highlight>
                <a:latin typeface="Courier New"/>
                <a:ea typeface="Courier New"/>
                <a:cs typeface="Courier New"/>
                <a:sym typeface="Courier New"/>
              </a:rPr>
              <a:t>d</a:t>
            </a:r>
            <a:r>
              <a:rPr lang="es-419" sz="1000">
                <a:solidFill>
                  <a:srgbClr val="A9B7C6"/>
                </a:solidFill>
                <a:highlight>
                  <a:srgbClr val="2B2B2B"/>
                </a:highlight>
                <a:latin typeface="Courier New"/>
                <a:ea typeface="Courier New"/>
                <a:cs typeface="Courier New"/>
                <a:sym typeface="Courier New"/>
              </a:rPr>
              <a:t>(</a:t>
            </a:r>
            <a:r>
              <a:rPr lang="es-419" sz="1000">
                <a:solidFill>
                  <a:srgbClr val="6A8759"/>
                </a:solidFill>
                <a:highlight>
                  <a:srgbClr val="2B2B2B"/>
                </a:highlight>
                <a:latin typeface="Courier New"/>
                <a:ea typeface="Courier New"/>
                <a:cs typeface="Courier New"/>
                <a:sym typeface="Courier New"/>
              </a:rPr>
              <a:t>"msg"</a:t>
            </a:r>
            <a:r>
              <a:rPr lang="es-419" sz="1000">
                <a:solidFill>
                  <a:srgbClr val="CC7832"/>
                </a:solidFill>
                <a:highlight>
                  <a:srgbClr val="2B2B2B"/>
                </a:highlight>
                <a:latin typeface="Courier New"/>
                <a:ea typeface="Courier New"/>
                <a:cs typeface="Courier New"/>
                <a:sym typeface="Courier New"/>
              </a:rPr>
              <a:t>, </a:t>
            </a:r>
            <a:r>
              <a:rPr lang="es-419" sz="1000">
                <a:solidFill>
                  <a:srgbClr val="6A8759"/>
                </a:solidFill>
                <a:highlight>
                  <a:srgbClr val="2B2B2B"/>
                </a:highlight>
                <a:latin typeface="Courier New"/>
                <a:ea typeface="Courier New"/>
                <a:cs typeface="Courier New"/>
                <a:sym typeface="Courier New"/>
              </a:rPr>
              <a:t>"Ningún permiso concedido"</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A9B7C6"/>
                </a:solidFill>
                <a:highlight>
                  <a:srgbClr val="2B2B2B"/>
                </a:highlight>
                <a:latin typeface="Courier New"/>
                <a:ea typeface="Courier New"/>
                <a:cs typeface="Courier New"/>
                <a:sym typeface="Courier New"/>
              </a:rPr>
              <a: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A9B7C6"/>
              </a:solidFill>
              <a:highlight>
                <a:srgbClr val="2B2B2B"/>
              </a:highlight>
              <a:latin typeface="Courier New"/>
              <a:ea typeface="Courier New"/>
              <a:cs typeface="Courier New"/>
              <a:sym typeface="Courier New"/>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84047a43e_0_15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84047a43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000">
                <a:solidFill>
                  <a:srgbClr val="871094"/>
                </a:solidFill>
                <a:highlight>
                  <a:srgbClr val="FFFFFF"/>
                </a:highlight>
                <a:latin typeface="Courier New"/>
                <a:ea typeface="Courier New"/>
                <a:cs typeface="Courier New"/>
                <a:sym typeface="Courier New"/>
              </a:rPr>
              <a:t>requestPermissonForLocation</a:t>
            </a:r>
            <a:r>
              <a:rPr lang="es-419" sz="1000">
                <a:solidFill>
                  <a:srgbClr val="080808"/>
                </a:solidFill>
                <a:highlight>
                  <a:srgbClr val="FFFFFF"/>
                </a:highlight>
                <a:latin typeface="Courier New"/>
                <a:ea typeface="Courier New"/>
                <a:cs typeface="Courier New"/>
                <a:sym typeface="Courier New"/>
              </a:rPr>
              <a:t>.launch(</a:t>
            </a:r>
            <a:r>
              <a:rPr lang="es-419" sz="1000">
                <a:solidFill>
                  <a:srgbClr val="0033B3"/>
                </a:solidFill>
                <a:highlight>
                  <a:srgbClr val="FFFFFF"/>
                </a:highlight>
                <a:latin typeface="Courier New"/>
                <a:ea typeface="Courier New"/>
                <a:cs typeface="Courier New"/>
                <a:sym typeface="Courier New"/>
              </a:rPr>
              <a:t>new </a:t>
            </a:r>
            <a:r>
              <a:rPr lang="es-419" sz="1000">
                <a:solidFill>
                  <a:srgbClr val="080808"/>
                </a:solidFill>
                <a:highlight>
                  <a:srgbClr val="FFFFFF"/>
                </a:highlight>
                <a:latin typeface="Courier New"/>
                <a:ea typeface="Courier New"/>
                <a:cs typeface="Courier New"/>
                <a:sym typeface="Courier New"/>
              </a:rPr>
              <a:t>String[]{</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080808"/>
                </a:solidFill>
                <a:highlight>
                  <a:srgbClr val="FFFFFF"/>
                </a:highlight>
                <a:latin typeface="Courier New"/>
                <a:ea typeface="Courier New"/>
                <a:cs typeface="Courier New"/>
                <a:sym typeface="Courier New"/>
              </a:rPr>
              <a:t>       </a:t>
            </a:r>
            <a:r>
              <a:rPr lang="es-419" sz="1000">
                <a:solidFill>
                  <a:schemeClr val="dk1"/>
                </a:solidFill>
                <a:highlight>
                  <a:srgbClr val="FFFFFF"/>
                </a:highlight>
                <a:latin typeface="Courier New"/>
                <a:ea typeface="Courier New"/>
                <a:cs typeface="Courier New"/>
                <a:sym typeface="Courier New"/>
              </a:rPr>
              <a:t>Manifest</a:t>
            </a:r>
            <a:r>
              <a:rPr lang="es-419" sz="1000">
                <a:solidFill>
                  <a:srgbClr val="080808"/>
                </a:solidFill>
                <a:highlight>
                  <a:srgbClr val="FFFFFF"/>
                </a:highlight>
                <a:latin typeface="Courier New"/>
                <a:ea typeface="Courier New"/>
                <a:cs typeface="Courier New"/>
                <a:sym typeface="Courier New"/>
              </a:rPr>
              <a:t>.</a:t>
            </a:r>
            <a:r>
              <a:rPr lang="es-419" sz="1000">
                <a:solidFill>
                  <a:schemeClr val="dk1"/>
                </a:solidFill>
                <a:highlight>
                  <a:srgbClr val="FFFFFF"/>
                </a:highlight>
                <a:latin typeface="Courier New"/>
                <a:ea typeface="Courier New"/>
                <a:cs typeface="Courier New"/>
                <a:sym typeface="Courier New"/>
              </a:rPr>
              <a:t>permission</a:t>
            </a:r>
            <a:r>
              <a:rPr lang="es-419" sz="1000">
                <a:solidFill>
                  <a:srgbClr val="080808"/>
                </a:solidFill>
                <a:highlight>
                  <a:srgbClr val="FFFFFF"/>
                </a:highlight>
                <a:latin typeface="Courier New"/>
                <a:ea typeface="Courier New"/>
                <a:cs typeface="Courier New"/>
                <a:sym typeface="Courier New"/>
              </a:rPr>
              <a:t>.</a:t>
            </a:r>
            <a:r>
              <a:rPr i="1" lang="es-419" sz="1000">
                <a:solidFill>
                  <a:srgbClr val="871094"/>
                </a:solidFill>
                <a:highlight>
                  <a:srgbClr val="FFFFFF"/>
                </a:highlight>
                <a:latin typeface="Courier New"/>
                <a:ea typeface="Courier New"/>
                <a:cs typeface="Courier New"/>
                <a:sym typeface="Courier New"/>
              </a:rPr>
              <a:t>ACCESS_FINE_LOCATION</a:t>
            </a:r>
            <a:r>
              <a:rPr lang="es-419"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080808"/>
                </a:solidFill>
                <a:highlight>
                  <a:srgbClr val="FFFFFF"/>
                </a:highlight>
                <a:latin typeface="Courier New"/>
                <a:ea typeface="Courier New"/>
                <a:cs typeface="Courier New"/>
                <a:sym typeface="Courier New"/>
              </a:rPr>
              <a:t>       </a:t>
            </a:r>
            <a:r>
              <a:rPr lang="es-419" sz="1000">
                <a:solidFill>
                  <a:schemeClr val="dk1"/>
                </a:solidFill>
                <a:highlight>
                  <a:srgbClr val="FFFFFF"/>
                </a:highlight>
                <a:latin typeface="Courier New"/>
                <a:ea typeface="Courier New"/>
                <a:cs typeface="Courier New"/>
                <a:sym typeface="Courier New"/>
              </a:rPr>
              <a:t>Manifest</a:t>
            </a:r>
            <a:r>
              <a:rPr lang="es-419" sz="1000">
                <a:solidFill>
                  <a:srgbClr val="080808"/>
                </a:solidFill>
                <a:highlight>
                  <a:srgbClr val="FFFFFF"/>
                </a:highlight>
                <a:latin typeface="Courier New"/>
                <a:ea typeface="Courier New"/>
                <a:cs typeface="Courier New"/>
                <a:sym typeface="Courier New"/>
              </a:rPr>
              <a:t>.</a:t>
            </a:r>
            <a:r>
              <a:rPr lang="es-419" sz="1000">
                <a:solidFill>
                  <a:schemeClr val="dk1"/>
                </a:solidFill>
                <a:highlight>
                  <a:srgbClr val="FFFFFF"/>
                </a:highlight>
                <a:latin typeface="Courier New"/>
                <a:ea typeface="Courier New"/>
                <a:cs typeface="Courier New"/>
                <a:sym typeface="Courier New"/>
              </a:rPr>
              <a:t>permission</a:t>
            </a:r>
            <a:r>
              <a:rPr lang="es-419" sz="1000">
                <a:solidFill>
                  <a:srgbClr val="080808"/>
                </a:solidFill>
                <a:highlight>
                  <a:srgbClr val="FFFFFF"/>
                </a:highlight>
                <a:latin typeface="Courier New"/>
                <a:ea typeface="Courier New"/>
                <a:cs typeface="Courier New"/>
                <a:sym typeface="Courier New"/>
              </a:rPr>
              <a:t>.</a:t>
            </a:r>
            <a:r>
              <a:rPr i="1" lang="es-419" sz="1000">
                <a:solidFill>
                  <a:srgbClr val="871094"/>
                </a:solidFill>
                <a:highlight>
                  <a:srgbClr val="FFFFFF"/>
                </a:highlight>
                <a:latin typeface="Courier New"/>
                <a:ea typeface="Courier New"/>
                <a:cs typeface="Courier New"/>
                <a:sym typeface="Courier New"/>
              </a:rPr>
              <a:t>ACCESS_COARSE_LOCATION</a:t>
            </a:r>
            <a:endParaRPr i="1" sz="1000">
              <a:solidFill>
                <a:srgbClr val="871094"/>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64f7b411c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64f7b411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884047a43e_0_20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884047a43e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884047a43e_0_2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884047a43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7f3b5e95e3_0_1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f3b5e95e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1bb106489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1bb1064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64f7b411c_0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64f7b411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64f7b411c_0_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64f7b411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64f7b411c_0_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64f7b411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64f7b411c_0_5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64f7b411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64f7b411c_0_7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64f7b411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3997533"/>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676400"/>
            <a:ext cx="8123100" cy="2118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4243083"/>
            <a:ext cx="8123100" cy="84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321967"/>
            <a:ext cx="8520600" cy="255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4095067"/>
            <a:ext cx="8520600" cy="12024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3997533"/>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701800"/>
            <a:ext cx="57975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0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59940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607767"/>
            <a:ext cx="4045200" cy="20127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692001"/>
            <a:ext cx="4045200" cy="179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9100"/>
            <a:ext cx="5998800" cy="7983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eveloper.android.com/reference/android/hardware/Sensor.html" TargetMode="External"/><Relationship Id="rId4" Type="http://schemas.openxmlformats.org/officeDocument/2006/relationships/hyperlink" Target="https://developer.android.com/reference/android/hardware/Sensor.html#TYPE_ACCELEROMETER" TargetMode="External"/><Relationship Id="rId10" Type="http://schemas.openxmlformats.org/officeDocument/2006/relationships/hyperlink" Target="https://developer.android.com/reference/android/hardware/Sensor.html#TYPE_MAGNETIC_FIELD" TargetMode="External"/><Relationship Id="rId9" Type="http://schemas.openxmlformats.org/officeDocument/2006/relationships/hyperlink" Target="https://developer.android.com/reference/android/hardware/Sensor.html#TYPE_LINEAR_ACCELERATION" TargetMode="External"/><Relationship Id="rId5" Type="http://schemas.openxmlformats.org/officeDocument/2006/relationships/hyperlink" Target="https://developer.android.com/reference/android/hardware/Sensor.html#TYPE_AMBIENT_TEMPERATURE" TargetMode="External"/><Relationship Id="rId6" Type="http://schemas.openxmlformats.org/officeDocument/2006/relationships/hyperlink" Target="https://developer.android.com/reference/android/hardware/Sensor.html#TYPE_GRAVITY" TargetMode="External"/><Relationship Id="rId7" Type="http://schemas.openxmlformats.org/officeDocument/2006/relationships/hyperlink" Target="https://developer.android.com/reference/android/hardware/Sensor.html#TYPE_GYROSCOPE" TargetMode="External"/><Relationship Id="rId8" Type="http://schemas.openxmlformats.org/officeDocument/2006/relationships/hyperlink" Target="https://developer.android.com/reference/android/hardware/Sensor.html#TYPE_LIGH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eveloper.android.com/guide/topics/sensors/sensors_motion.html" TargetMode="Externa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developer.android.com/training/location/permissions#foreground" TargetMode="External"/><Relationship Id="rId4" Type="http://schemas.openxmlformats.org/officeDocument/2006/relationships/hyperlink" Target="https://developer.android.com/training/location/permissions#background"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developers.google.com/maps/documentation/android-sdk/start" TargetMode="Externa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676400"/>
            <a:ext cx="8123100" cy="211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Sensores</a:t>
            </a:r>
            <a:endParaRPr/>
          </a:p>
        </p:txBody>
      </p:sp>
      <p:sp>
        <p:nvSpPr>
          <p:cNvPr id="60" name="Google Shape;60;p13"/>
          <p:cNvSpPr txBox="1"/>
          <p:nvPr>
            <p:ph idx="1" type="subTitle"/>
          </p:nvPr>
        </p:nvSpPr>
        <p:spPr>
          <a:xfrm>
            <a:off x="510450" y="4243083"/>
            <a:ext cx="8123100" cy="8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1TEL05 - Servicios y Aplicaciones para IoT</a:t>
            </a:r>
            <a:endParaRPr/>
          </a:p>
        </p:txBody>
      </p:sp>
      <p:sp>
        <p:nvSpPr>
          <p:cNvPr id="61" name="Google Shape;61;p13"/>
          <p:cNvSpPr txBox="1"/>
          <p:nvPr/>
        </p:nvSpPr>
        <p:spPr>
          <a:xfrm>
            <a:off x="5765725" y="6159675"/>
            <a:ext cx="3151500" cy="555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419" sz="2400">
                <a:solidFill>
                  <a:schemeClr val="lt1"/>
                </a:solidFill>
                <a:latin typeface="Proxima Nova"/>
                <a:ea typeface="Proxima Nova"/>
                <a:cs typeface="Proxima Nova"/>
                <a:sym typeface="Proxima Nova"/>
              </a:rPr>
              <a:t>Prof. Stuardo Lucho</a:t>
            </a:r>
            <a:endParaRPr>
              <a:latin typeface="Proxima Nova"/>
              <a:ea typeface="Proxima Nova"/>
              <a:cs typeface="Proxima Nova"/>
              <a:sym typeface="Proxima Nova"/>
            </a:endParaRPr>
          </a:p>
        </p:txBody>
      </p:sp>
      <p:sp>
        <p:nvSpPr>
          <p:cNvPr id="62" name="Google Shape;62;p13"/>
          <p:cNvSpPr txBox="1"/>
          <p:nvPr/>
        </p:nvSpPr>
        <p:spPr>
          <a:xfrm>
            <a:off x="510450" y="6159675"/>
            <a:ext cx="3151500" cy="555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419" sz="2400">
                <a:solidFill>
                  <a:schemeClr val="lt1"/>
                </a:solidFill>
                <a:latin typeface="Proxima Nova"/>
                <a:ea typeface="Proxima Nova"/>
                <a:cs typeface="Proxima Nova"/>
                <a:sym typeface="Proxima Nova"/>
              </a:rPr>
              <a:t>Clase 5.2</a:t>
            </a:r>
            <a:endParaRPr>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Android Sensor Framework</a:t>
            </a:r>
            <a:endParaRPr/>
          </a:p>
        </p:txBody>
      </p:sp>
      <p:sp>
        <p:nvSpPr>
          <p:cNvPr id="133" name="Google Shape;133;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solidFill>
                  <a:schemeClr val="dk1"/>
                </a:solidFill>
              </a:rPr>
              <a:t>‹#›</a:t>
            </a:fld>
            <a:endParaRPr>
              <a:solidFill>
                <a:schemeClr val="dk1"/>
              </a:solidFill>
            </a:endParaRPr>
          </a:p>
        </p:txBody>
      </p:sp>
      <p:sp>
        <p:nvSpPr>
          <p:cNvPr id="134" name="Google Shape;134;p2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Son un conjunto de clases e interfaces que permiten obtener información y gestionar la data de los sensores del equipo en nuestra aplicación.</a:t>
            </a:r>
            <a:endParaRPr/>
          </a:p>
          <a:p>
            <a:pPr indent="-342900" lvl="0" marL="457200" rtl="0" algn="l">
              <a:spcBef>
                <a:spcPts val="1000"/>
              </a:spcBef>
              <a:spcAft>
                <a:spcPts val="0"/>
              </a:spcAft>
              <a:buSzPts val="1800"/>
              <a:buChar char="●"/>
            </a:pPr>
            <a:r>
              <a:rPr lang="es-419"/>
              <a:t>Son parte del paquete </a:t>
            </a:r>
            <a:r>
              <a:rPr b="1" lang="es-419">
                <a:latin typeface="Source Code Pro"/>
                <a:ea typeface="Source Code Pro"/>
                <a:cs typeface="Source Code Pro"/>
                <a:sym typeface="Source Code Pro"/>
              </a:rPr>
              <a:t>android.hardware</a:t>
            </a:r>
            <a:endParaRPr b="1">
              <a:latin typeface="Source Code Pro"/>
              <a:ea typeface="Source Code Pro"/>
              <a:cs typeface="Source Code Pro"/>
              <a:sym typeface="Source Code Pro"/>
            </a:endParaRPr>
          </a:p>
          <a:p>
            <a:pPr indent="-342900" lvl="0" marL="457200" rtl="0" algn="l">
              <a:spcBef>
                <a:spcPts val="1000"/>
              </a:spcBef>
              <a:spcAft>
                <a:spcPts val="0"/>
              </a:spcAft>
              <a:buSzPts val="1800"/>
              <a:buChar char="●"/>
            </a:pPr>
            <a:r>
              <a:rPr lang="es-419"/>
              <a:t>Entre las funcionalidades que brinda son:</a:t>
            </a:r>
            <a:endParaRPr/>
          </a:p>
          <a:p>
            <a:pPr indent="-317500" lvl="1" marL="914400" rtl="0" algn="l">
              <a:spcBef>
                <a:spcPts val="1000"/>
              </a:spcBef>
              <a:spcAft>
                <a:spcPts val="0"/>
              </a:spcAft>
              <a:buSzPts val="1400"/>
              <a:buChar char="○"/>
            </a:pPr>
            <a:r>
              <a:rPr lang="es-419"/>
              <a:t>Determinar </a:t>
            </a:r>
            <a:r>
              <a:rPr lang="es-419"/>
              <a:t>qué</a:t>
            </a:r>
            <a:r>
              <a:rPr lang="es-419"/>
              <a:t> sensores están disponibles en el dispositivo</a:t>
            </a:r>
            <a:endParaRPr/>
          </a:p>
          <a:p>
            <a:pPr indent="-317500" lvl="1" marL="914400" rtl="0" algn="l">
              <a:spcBef>
                <a:spcPts val="1000"/>
              </a:spcBef>
              <a:spcAft>
                <a:spcPts val="0"/>
              </a:spcAft>
              <a:buSzPts val="1400"/>
              <a:buChar char="○"/>
            </a:pPr>
            <a:r>
              <a:rPr lang="es-419"/>
              <a:t>Determinar las capacidades del sensor, tales como rango máximo, fabricante, energía, resolución, entre otros.</a:t>
            </a:r>
            <a:endParaRPr/>
          </a:p>
          <a:p>
            <a:pPr indent="-317500" lvl="1" marL="914400" rtl="0" algn="l">
              <a:spcBef>
                <a:spcPts val="1000"/>
              </a:spcBef>
              <a:spcAft>
                <a:spcPts val="0"/>
              </a:spcAft>
              <a:buSzPts val="1400"/>
              <a:buChar char="○"/>
            </a:pPr>
            <a:r>
              <a:rPr lang="es-419"/>
              <a:t>Adquirir la data del sensor e inclusive (según el sensor) la velocidad (frecuencia) de adquisición.</a:t>
            </a:r>
            <a:endParaRPr/>
          </a:p>
          <a:p>
            <a:pPr indent="-317500" lvl="1" marL="914400" rtl="0" algn="l">
              <a:spcBef>
                <a:spcPts val="1000"/>
              </a:spcBef>
              <a:spcAft>
                <a:spcPts val="1000"/>
              </a:spcAft>
              <a:buSzPts val="1400"/>
              <a:buChar char="○"/>
            </a:pPr>
            <a:r>
              <a:rPr lang="es-419"/>
              <a:t>Registrar “listeners” para supervisar los cambios en los sensores.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Clases e interfaces </a:t>
            </a:r>
            <a:r>
              <a:rPr lang="es-419"/>
              <a:t>de</a:t>
            </a:r>
            <a:r>
              <a:rPr lang="es-419"/>
              <a:t> Android Sensor Framework</a:t>
            </a:r>
            <a:endParaRPr/>
          </a:p>
        </p:txBody>
      </p:sp>
      <p:sp>
        <p:nvSpPr>
          <p:cNvPr id="140" name="Google Shape;140;p2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Source Code Pro"/>
                <a:ea typeface="Source Code Pro"/>
                <a:cs typeface="Source Code Pro"/>
                <a:sym typeface="Source Code Pro"/>
              </a:rPr>
              <a:t>SensorManager</a:t>
            </a:r>
            <a:endParaRPr b="1">
              <a:latin typeface="Source Code Pro"/>
              <a:ea typeface="Source Code Pro"/>
              <a:cs typeface="Source Code Pro"/>
              <a:sym typeface="Source Code Pro"/>
            </a:endParaRPr>
          </a:p>
          <a:p>
            <a:pPr indent="-342900" lvl="0" marL="457200" rtl="0" algn="l">
              <a:spcBef>
                <a:spcPts val="1600"/>
              </a:spcBef>
              <a:spcAft>
                <a:spcPts val="0"/>
              </a:spcAft>
              <a:buSzPts val="1800"/>
              <a:buChar char="●"/>
            </a:pPr>
            <a:r>
              <a:rPr lang="es-419"/>
              <a:t>Acceso a los sensores</a:t>
            </a:r>
            <a:endParaRPr/>
          </a:p>
          <a:p>
            <a:pPr indent="-342900" lvl="0" marL="457200" rtl="0" algn="l">
              <a:spcBef>
                <a:spcPts val="0"/>
              </a:spcBef>
              <a:spcAft>
                <a:spcPts val="0"/>
              </a:spcAft>
              <a:buSzPts val="1800"/>
              <a:buChar char="●"/>
            </a:pPr>
            <a:r>
              <a:rPr lang="es-419"/>
              <a:t>Permite registrar los  “listeners” a los sensores</a:t>
            </a:r>
            <a:endParaRPr/>
          </a:p>
          <a:p>
            <a:pPr indent="-342900" lvl="0" marL="457200" rtl="0" algn="l">
              <a:spcBef>
                <a:spcPts val="0"/>
              </a:spcBef>
              <a:spcAft>
                <a:spcPts val="0"/>
              </a:spcAft>
              <a:buSzPts val="1800"/>
              <a:buChar char="●"/>
            </a:pPr>
            <a:r>
              <a:rPr lang="es-419"/>
              <a:t>Adquirir información de la orientación del dispositivo</a:t>
            </a:r>
            <a:endParaRPr/>
          </a:p>
          <a:p>
            <a:pPr indent="-342900" lvl="0" marL="457200" rtl="0" algn="l">
              <a:spcBef>
                <a:spcPts val="0"/>
              </a:spcBef>
              <a:spcAft>
                <a:spcPts val="0"/>
              </a:spcAft>
              <a:buSzPts val="1800"/>
              <a:buChar char="●"/>
            </a:pPr>
            <a:r>
              <a:rPr lang="es-419"/>
              <a:t>Proporciona las constantes para precisión, frecuencia de adquisición de datos y calibración.</a:t>
            </a:r>
            <a:endParaRPr/>
          </a:p>
        </p:txBody>
      </p:sp>
      <p:sp>
        <p:nvSpPr>
          <p:cNvPr id="141" name="Google Shape;141;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Clases e interfaces </a:t>
            </a:r>
            <a:r>
              <a:rPr lang="es-419"/>
              <a:t>de</a:t>
            </a:r>
            <a:r>
              <a:rPr lang="es-419"/>
              <a:t> Android Sensor Framework</a:t>
            </a:r>
            <a:endParaRPr/>
          </a:p>
        </p:txBody>
      </p:sp>
      <p:sp>
        <p:nvSpPr>
          <p:cNvPr id="147" name="Google Shape;147;p2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Source Code Pro"/>
                <a:ea typeface="Source Code Pro"/>
                <a:cs typeface="Source Code Pro"/>
                <a:sym typeface="Source Code Pro"/>
              </a:rPr>
              <a:t>Sensor</a:t>
            </a:r>
            <a:endParaRPr b="1">
              <a:latin typeface="Source Code Pro"/>
              <a:ea typeface="Source Code Pro"/>
              <a:cs typeface="Source Code Pro"/>
              <a:sym typeface="Source Code Pro"/>
            </a:endParaRPr>
          </a:p>
          <a:p>
            <a:pPr indent="-342900" lvl="0" marL="457200" rtl="0" algn="l">
              <a:spcBef>
                <a:spcPts val="0"/>
              </a:spcBef>
              <a:spcAft>
                <a:spcPts val="0"/>
              </a:spcAft>
              <a:buSzPts val="1800"/>
              <a:buChar char="●"/>
            </a:pPr>
            <a:r>
              <a:rPr lang="es-419"/>
              <a:t>Representa un sensor en particular</a:t>
            </a:r>
            <a:endParaRPr/>
          </a:p>
          <a:p>
            <a:pPr indent="-342900" lvl="0" marL="457200" rtl="0" algn="l">
              <a:spcBef>
                <a:spcPts val="0"/>
              </a:spcBef>
              <a:spcAft>
                <a:spcPts val="0"/>
              </a:spcAft>
              <a:buSzPts val="1800"/>
              <a:buChar char="●"/>
            </a:pPr>
            <a:r>
              <a:rPr lang="es-419"/>
              <a:t>Muestra la capacidades del sensor</a:t>
            </a:r>
            <a:endParaRPr/>
          </a:p>
          <a:p>
            <a:pPr indent="0" lvl="0" marL="0" rtl="0" algn="l">
              <a:spcBef>
                <a:spcPts val="1600"/>
              </a:spcBef>
              <a:spcAft>
                <a:spcPts val="0"/>
              </a:spcAft>
              <a:buNone/>
            </a:pPr>
            <a:r>
              <a:rPr b="1" lang="es-419">
                <a:latin typeface="Source Code Pro"/>
                <a:ea typeface="Source Code Pro"/>
                <a:cs typeface="Source Code Pro"/>
                <a:sym typeface="Source Code Pro"/>
              </a:rPr>
              <a:t>SensorEvent</a:t>
            </a:r>
            <a:endParaRPr/>
          </a:p>
          <a:p>
            <a:pPr indent="-342900" lvl="0" marL="457200" rtl="0" algn="l">
              <a:spcBef>
                <a:spcPts val="0"/>
              </a:spcBef>
              <a:spcAft>
                <a:spcPts val="0"/>
              </a:spcAft>
              <a:buSzPts val="1800"/>
              <a:buChar char="●"/>
            </a:pPr>
            <a:r>
              <a:rPr lang="es-419"/>
              <a:t>Representa la información de los eventos de un sensor, incluida su data.</a:t>
            </a:r>
            <a:endParaRPr/>
          </a:p>
          <a:p>
            <a:pPr indent="0" lvl="0" marL="0" rtl="0" algn="l">
              <a:spcBef>
                <a:spcPts val="1600"/>
              </a:spcBef>
              <a:spcAft>
                <a:spcPts val="0"/>
              </a:spcAft>
              <a:buNone/>
            </a:pPr>
            <a:r>
              <a:rPr b="1" lang="es-419">
                <a:latin typeface="Source Code Pro"/>
                <a:ea typeface="Source Code Pro"/>
                <a:cs typeface="Source Code Pro"/>
                <a:sym typeface="Source Code Pro"/>
              </a:rPr>
              <a:t>SensorEventListener</a:t>
            </a:r>
            <a:endParaRPr/>
          </a:p>
          <a:p>
            <a:pPr indent="-342900" lvl="0" marL="457200" rtl="0" algn="l">
              <a:spcBef>
                <a:spcPts val="0"/>
              </a:spcBef>
              <a:spcAft>
                <a:spcPts val="0"/>
              </a:spcAft>
              <a:buSzPts val="1800"/>
              <a:buChar char="●"/>
            </a:pPr>
            <a:r>
              <a:rPr lang="es-419"/>
              <a:t>Recibe notificaciones cuando sucede un evento en el sensor.</a:t>
            </a:r>
            <a:endParaRPr/>
          </a:p>
          <a:p>
            <a:pPr indent="-317500" lvl="1" marL="914400" rtl="0" algn="l">
              <a:spcBef>
                <a:spcPts val="0"/>
              </a:spcBef>
              <a:spcAft>
                <a:spcPts val="0"/>
              </a:spcAft>
              <a:buSzPts val="1400"/>
              <a:buChar char="○"/>
            </a:pPr>
            <a:r>
              <a:rPr lang="es-419"/>
              <a:t>Cuando hay nueva data</a:t>
            </a:r>
            <a:endParaRPr/>
          </a:p>
          <a:p>
            <a:pPr indent="-317500" lvl="1" marL="914400" rtl="0" algn="l">
              <a:spcBef>
                <a:spcPts val="0"/>
              </a:spcBef>
              <a:spcAft>
                <a:spcPts val="0"/>
              </a:spcAft>
              <a:buSzPts val="1400"/>
              <a:buChar char="○"/>
            </a:pPr>
            <a:r>
              <a:rPr lang="es-419"/>
              <a:t>Cuando la </a:t>
            </a:r>
            <a:r>
              <a:rPr lang="es-419"/>
              <a:t>precisión</a:t>
            </a:r>
            <a:r>
              <a:rPr lang="es-419"/>
              <a:t> del sensor cambia.</a:t>
            </a:r>
            <a:endParaRPr/>
          </a:p>
        </p:txBody>
      </p:sp>
      <p:sp>
        <p:nvSpPr>
          <p:cNvPr id="148" name="Google Shape;148;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Clase Sensor - Tipos de sensores</a:t>
            </a:r>
            <a:endParaRPr/>
          </a:p>
        </p:txBody>
      </p:sp>
      <p:sp>
        <p:nvSpPr>
          <p:cNvPr id="154" name="Google Shape;154;p25"/>
          <p:cNvSpPr txBox="1"/>
          <p:nvPr>
            <p:ph idx="1" type="body"/>
          </p:nvPr>
        </p:nvSpPr>
        <p:spPr>
          <a:xfrm>
            <a:off x="311700" y="1536587"/>
            <a:ext cx="8520600" cy="49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La clase Sensor define los diferentes tipos de sensores disponibles en el dispositivo y que es utilizado </a:t>
            </a:r>
            <a:r>
              <a:rPr lang="es-419"/>
              <a:t>para</a:t>
            </a:r>
            <a:r>
              <a:rPr lang="es-419"/>
              <a:t> verificar su existencia. Algunos ejemplos:</a:t>
            </a:r>
            <a:endParaRPr/>
          </a:p>
          <a:p>
            <a:pPr indent="0" lvl="0" marL="0" rtl="0" algn="l">
              <a:spcBef>
                <a:spcPts val="1600"/>
              </a:spcBef>
              <a:spcAft>
                <a:spcPts val="0"/>
              </a:spcAft>
              <a:buNone/>
            </a:pPr>
            <a:r>
              <a:t/>
            </a:r>
            <a:endParaRPr sz="26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419"/>
              <a:t>→ La lista completa en: </a:t>
            </a:r>
            <a:r>
              <a:rPr lang="es-419" sz="1500" u="sng">
                <a:solidFill>
                  <a:schemeClr val="hlink"/>
                </a:solidFill>
                <a:hlinkClick r:id="rId3"/>
              </a:rPr>
              <a:t>https://developer.android.com/reference/android/hardware/Sensor.html</a:t>
            </a:r>
            <a:endParaRPr/>
          </a:p>
        </p:txBody>
      </p:sp>
      <p:sp>
        <p:nvSpPr>
          <p:cNvPr id="155" name="Google Shape;155;p2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graphicFrame>
        <p:nvGraphicFramePr>
          <p:cNvPr id="156" name="Google Shape;156;p25"/>
          <p:cNvGraphicFramePr/>
          <p:nvPr/>
        </p:nvGraphicFramePr>
        <p:xfrm>
          <a:off x="311700" y="2545675"/>
          <a:ext cx="3000000" cy="3000000"/>
        </p:xfrm>
        <a:graphic>
          <a:graphicData uri="http://schemas.openxmlformats.org/drawingml/2006/table">
            <a:tbl>
              <a:tblPr>
                <a:noFill/>
                <a:tableStyleId>{0AF5C63D-8C0E-494C-AF7D-44E1861FCE9D}</a:tableStyleId>
              </a:tblPr>
              <a:tblGrid>
                <a:gridCol w="4066825"/>
                <a:gridCol w="4453775"/>
              </a:tblGrid>
              <a:tr h="527575">
                <a:tc>
                  <a:txBody>
                    <a:bodyPr/>
                    <a:lstStyle/>
                    <a:p>
                      <a:pPr indent="0" lvl="0" marL="0" rtl="0" algn="l">
                        <a:spcBef>
                          <a:spcPts val="400"/>
                        </a:spcBef>
                        <a:spcAft>
                          <a:spcPts val="400"/>
                        </a:spcAft>
                        <a:buNone/>
                      </a:pPr>
                      <a:r>
                        <a:rPr lang="es-419" sz="1800" u="sng">
                          <a:solidFill>
                            <a:srgbClr val="0097A7"/>
                          </a:solidFill>
                          <a:latin typeface="Source Code Pro"/>
                          <a:ea typeface="Source Code Pro"/>
                          <a:cs typeface="Source Code Pro"/>
                          <a:sym typeface="Source Code Pro"/>
                          <a:hlinkClick r:id="rId4">
                            <a:extLst>
                              <a:ext uri="{A12FA001-AC4F-418D-AE19-62706E023703}">
                                <ahyp:hlinkClr val="tx"/>
                              </a:ext>
                            </a:extLst>
                          </a:hlinkClick>
                        </a:rPr>
                        <a:t>TYPE_ACCELEROMETER</a:t>
                      </a:r>
                      <a:endParaRPr sz="1800">
                        <a:solidFill>
                          <a:srgbClr val="0097A7"/>
                        </a:solidFill>
                        <a:latin typeface="Source Code Pro"/>
                        <a:ea typeface="Source Code Pro"/>
                        <a:cs typeface="Source Code Pro"/>
                        <a:sym typeface="Source Code Pro"/>
                      </a:endParaRPr>
                    </a:p>
                  </a:txBody>
                  <a:tcPr marT="38100" marB="38100" marR="114300" marL="1143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47625" rtl="0" algn="l">
                        <a:spcBef>
                          <a:spcPts val="400"/>
                        </a:spcBef>
                        <a:spcAft>
                          <a:spcPts val="400"/>
                        </a:spcAft>
                        <a:buNone/>
                      </a:pPr>
                      <a:r>
                        <a:rPr lang="es-419" sz="1800">
                          <a:latin typeface="Proxima Nova"/>
                          <a:ea typeface="Proxima Nova"/>
                          <a:cs typeface="Proxima Nova"/>
                          <a:sym typeface="Proxima Nova"/>
                        </a:rPr>
                        <a:t>Detecting motion (shake, tilt, etc.)</a:t>
                      </a:r>
                      <a:endParaRPr sz="1800">
                        <a:latin typeface="Proxima Nova"/>
                        <a:ea typeface="Proxima Nova"/>
                        <a:cs typeface="Proxima Nova"/>
                        <a:sym typeface="Proxima Nova"/>
                      </a:endParaRPr>
                    </a:p>
                  </a:txBody>
                  <a:tcPr marT="63100" marB="63100" marR="63100" marL="631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r>
              <a:tr h="469650">
                <a:tc>
                  <a:txBody>
                    <a:bodyPr/>
                    <a:lstStyle/>
                    <a:p>
                      <a:pPr indent="0" lvl="0" marL="0" rtl="0" algn="l">
                        <a:spcBef>
                          <a:spcPts val="400"/>
                        </a:spcBef>
                        <a:spcAft>
                          <a:spcPts val="400"/>
                        </a:spcAft>
                        <a:buNone/>
                      </a:pPr>
                      <a:r>
                        <a:rPr lang="es-419" sz="1800" u="sng">
                          <a:solidFill>
                            <a:srgbClr val="0097A7"/>
                          </a:solidFill>
                          <a:latin typeface="Source Code Pro"/>
                          <a:ea typeface="Source Code Pro"/>
                          <a:cs typeface="Source Code Pro"/>
                          <a:sym typeface="Source Code Pro"/>
                          <a:hlinkClick r:id="rId5">
                            <a:extLst>
                              <a:ext uri="{A12FA001-AC4F-418D-AE19-62706E023703}">
                                <ahyp:hlinkClr val="tx"/>
                              </a:ext>
                            </a:extLst>
                          </a:hlinkClick>
                        </a:rPr>
                        <a:t>TYPE_AMBIENT_TEMPERATURE</a:t>
                      </a:r>
                      <a:endParaRPr sz="1800">
                        <a:solidFill>
                          <a:srgbClr val="0097A7"/>
                        </a:solidFill>
                        <a:latin typeface="Source Code Pro"/>
                        <a:ea typeface="Source Code Pro"/>
                        <a:cs typeface="Source Code Pro"/>
                        <a:sym typeface="Source Code Pro"/>
                      </a:endParaRPr>
                    </a:p>
                  </a:txBody>
                  <a:tcPr marT="38100" marB="38100" marR="114300" marL="1143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rtl="0" algn="l">
                        <a:spcBef>
                          <a:spcPts val="400"/>
                        </a:spcBef>
                        <a:spcAft>
                          <a:spcPts val="400"/>
                        </a:spcAft>
                        <a:buNone/>
                      </a:pPr>
                      <a:r>
                        <a:rPr lang="es-419" sz="1800">
                          <a:latin typeface="Proxima Nova"/>
                          <a:ea typeface="Proxima Nova"/>
                          <a:cs typeface="Proxima Nova"/>
                          <a:sym typeface="Proxima Nova"/>
                        </a:rPr>
                        <a:t>Monitoring air temperature</a:t>
                      </a:r>
                      <a:endParaRPr sz="1800">
                        <a:latin typeface="Proxima Nova"/>
                        <a:ea typeface="Proxima Nova"/>
                        <a:cs typeface="Proxima Nova"/>
                        <a:sym typeface="Proxima Nova"/>
                      </a:endParaRPr>
                    </a:p>
                  </a:txBody>
                  <a:tcPr marT="38100" marB="38100" marR="114300" marL="1143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r>
              <a:tr h="469650">
                <a:tc>
                  <a:txBody>
                    <a:bodyPr/>
                    <a:lstStyle/>
                    <a:p>
                      <a:pPr indent="0" lvl="0" marL="0" rtl="0" algn="l">
                        <a:spcBef>
                          <a:spcPts val="400"/>
                        </a:spcBef>
                        <a:spcAft>
                          <a:spcPts val="400"/>
                        </a:spcAft>
                        <a:buNone/>
                      </a:pPr>
                      <a:r>
                        <a:rPr lang="es-419" sz="1800" u="sng">
                          <a:solidFill>
                            <a:srgbClr val="0097A7"/>
                          </a:solidFill>
                          <a:latin typeface="Source Code Pro"/>
                          <a:ea typeface="Source Code Pro"/>
                          <a:cs typeface="Source Code Pro"/>
                          <a:sym typeface="Source Code Pro"/>
                          <a:hlinkClick r:id="rId6">
                            <a:extLst>
                              <a:ext uri="{A12FA001-AC4F-418D-AE19-62706E023703}">
                                <ahyp:hlinkClr val="tx"/>
                              </a:ext>
                            </a:extLst>
                          </a:hlinkClick>
                        </a:rPr>
                        <a:t>TYPE_GRAVITY</a:t>
                      </a:r>
                      <a:endParaRPr sz="1800">
                        <a:solidFill>
                          <a:srgbClr val="0097A7"/>
                        </a:solidFill>
                        <a:latin typeface="Source Code Pro"/>
                        <a:ea typeface="Source Code Pro"/>
                        <a:cs typeface="Source Code Pro"/>
                        <a:sym typeface="Source Code Pro"/>
                      </a:endParaRPr>
                    </a:p>
                  </a:txBody>
                  <a:tcPr marT="38100" marB="38100" marR="114300" marL="1143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rtl="0" algn="l">
                        <a:spcBef>
                          <a:spcPts val="400"/>
                        </a:spcBef>
                        <a:spcAft>
                          <a:spcPts val="400"/>
                        </a:spcAft>
                        <a:buNone/>
                      </a:pPr>
                      <a:r>
                        <a:rPr lang="es-419" sz="1800">
                          <a:latin typeface="Proxima Nova"/>
                          <a:ea typeface="Proxima Nova"/>
                          <a:cs typeface="Proxima Nova"/>
                          <a:sym typeface="Proxima Nova"/>
                        </a:rPr>
                        <a:t>Detecting motion (shake, tilt, etc.)</a:t>
                      </a:r>
                      <a:endParaRPr sz="1800">
                        <a:latin typeface="Proxima Nova"/>
                        <a:ea typeface="Proxima Nova"/>
                        <a:cs typeface="Proxima Nova"/>
                        <a:sym typeface="Proxima Nova"/>
                      </a:endParaRPr>
                    </a:p>
                  </a:txBody>
                  <a:tcPr marT="38100" marB="38100" marR="114300" marL="1143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r>
              <a:tr h="469650">
                <a:tc>
                  <a:txBody>
                    <a:bodyPr/>
                    <a:lstStyle/>
                    <a:p>
                      <a:pPr indent="0" lvl="0" marL="0" rtl="0" algn="l">
                        <a:spcBef>
                          <a:spcPts val="400"/>
                        </a:spcBef>
                        <a:spcAft>
                          <a:spcPts val="400"/>
                        </a:spcAft>
                        <a:buNone/>
                      </a:pPr>
                      <a:r>
                        <a:rPr lang="es-419" sz="1800" u="sng">
                          <a:solidFill>
                            <a:srgbClr val="0097A7"/>
                          </a:solidFill>
                          <a:latin typeface="Source Code Pro"/>
                          <a:ea typeface="Source Code Pro"/>
                          <a:cs typeface="Source Code Pro"/>
                          <a:sym typeface="Source Code Pro"/>
                          <a:hlinkClick r:id="rId7">
                            <a:extLst>
                              <a:ext uri="{A12FA001-AC4F-418D-AE19-62706E023703}">
                                <ahyp:hlinkClr val="tx"/>
                              </a:ext>
                            </a:extLst>
                          </a:hlinkClick>
                        </a:rPr>
                        <a:t>TYPE_GYROSCOPE</a:t>
                      </a:r>
                      <a:endParaRPr sz="1800">
                        <a:solidFill>
                          <a:srgbClr val="0097A7"/>
                        </a:solidFill>
                        <a:latin typeface="Source Code Pro"/>
                        <a:ea typeface="Source Code Pro"/>
                        <a:cs typeface="Source Code Pro"/>
                        <a:sym typeface="Source Code Pro"/>
                      </a:endParaRPr>
                    </a:p>
                  </a:txBody>
                  <a:tcPr marT="38100" marB="38100" marR="114300" marL="1143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rtl="0" algn="l">
                        <a:spcBef>
                          <a:spcPts val="400"/>
                        </a:spcBef>
                        <a:spcAft>
                          <a:spcPts val="400"/>
                        </a:spcAft>
                        <a:buNone/>
                      </a:pPr>
                      <a:r>
                        <a:rPr lang="es-419" sz="1800">
                          <a:latin typeface="Proxima Nova"/>
                          <a:ea typeface="Proxima Nova"/>
                          <a:cs typeface="Proxima Nova"/>
                          <a:sym typeface="Proxima Nova"/>
                        </a:rPr>
                        <a:t>Detecting rotation (spin, turn, etc.)</a:t>
                      </a:r>
                      <a:endParaRPr sz="1800">
                        <a:latin typeface="Proxima Nova"/>
                        <a:ea typeface="Proxima Nova"/>
                        <a:cs typeface="Proxima Nova"/>
                        <a:sym typeface="Proxima Nova"/>
                      </a:endParaRPr>
                    </a:p>
                  </a:txBody>
                  <a:tcPr marT="38100" marB="38100" marR="114300" marL="1143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r>
              <a:tr h="469650">
                <a:tc>
                  <a:txBody>
                    <a:bodyPr/>
                    <a:lstStyle/>
                    <a:p>
                      <a:pPr indent="0" lvl="0" marL="0" rtl="0" algn="l">
                        <a:spcBef>
                          <a:spcPts val="400"/>
                        </a:spcBef>
                        <a:spcAft>
                          <a:spcPts val="400"/>
                        </a:spcAft>
                        <a:buNone/>
                      </a:pPr>
                      <a:r>
                        <a:rPr lang="es-419" sz="1800" u="sng">
                          <a:solidFill>
                            <a:srgbClr val="0097A7"/>
                          </a:solidFill>
                          <a:latin typeface="Source Code Pro"/>
                          <a:ea typeface="Source Code Pro"/>
                          <a:cs typeface="Source Code Pro"/>
                          <a:sym typeface="Source Code Pro"/>
                          <a:hlinkClick r:id="rId8">
                            <a:extLst>
                              <a:ext uri="{A12FA001-AC4F-418D-AE19-62706E023703}">
                                <ahyp:hlinkClr val="tx"/>
                              </a:ext>
                            </a:extLst>
                          </a:hlinkClick>
                        </a:rPr>
                        <a:t>TYPE_LIGHT</a:t>
                      </a:r>
                      <a:endParaRPr sz="1800">
                        <a:solidFill>
                          <a:srgbClr val="0097A7"/>
                        </a:solidFill>
                        <a:latin typeface="Source Code Pro"/>
                        <a:ea typeface="Source Code Pro"/>
                        <a:cs typeface="Source Code Pro"/>
                        <a:sym typeface="Source Code Pro"/>
                      </a:endParaRPr>
                    </a:p>
                  </a:txBody>
                  <a:tcPr marT="38100" marB="38100" marR="114300" marL="1143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rtl="0" algn="l">
                        <a:spcBef>
                          <a:spcPts val="400"/>
                        </a:spcBef>
                        <a:spcAft>
                          <a:spcPts val="400"/>
                        </a:spcAft>
                        <a:buNone/>
                      </a:pPr>
                      <a:r>
                        <a:rPr lang="es-419" sz="1800">
                          <a:latin typeface="Proxima Nova"/>
                          <a:ea typeface="Proxima Nova"/>
                          <a:cs typeface="Proxima Nova"/>
                          <a:sym typeface="Proxima Nova"/>
                        </a:rPr>
                        <a:t>Controlling screen brightness</a:t>
                      </a:r>
                      <a:endParaRPr sz="1800">
                        <a:latin typeface="Proxima Nova"/>
                        <a:ea typeface="Proxima Nova"/>
                        <a:cs typeface="Proxima Nova"/>
                        <a:sym typeface="Proxima Nova"/>
                      </a:endParaRPr>
                    </a:p>
                  </a:txBody>
                  <a:tcPr marT="38100" marB="38100" marR="114300" marL="1143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r>
              <a:tr h="469650">
                <a:tc>
                  <a:txBody>
                    <a:bodyPr/>
                    <a:lstStyle/>
                    <a:p>
                      <a:pPr indent="0" lvl="0" marL="0" rtl="0" algn="l">
                        <a:spcBef>
                          <a:spcPts val="400"/>
                        </a:spcBef>
                        <a:spcAft>
                          <a:spcPts val="400"/>
                        </a:spcAft>
                        <a:buNone/>
                      </a:pPr>
                      <a:r>
                        <a:rPr lang="es-419" sz="1800" u="sng">
                          <a:solidFill>
                            <a:srgbClr val="0097A7"/>
                          </a:solidFill>
                          <a:latin typeface="Source Code Pro"/>
                          <a:ea typeface="Source Code Pro"/>
                          <a:cs typeface="Source Code Pro"/>
                          <a:sym typeface="Source Code Pro"/>
                          <a:hlinkClick r:id="rId9">
                            <a:extLst>
                              <a:ext uri="{A12FA001-AC4F-418D-AE19-62706E023703}">
                                <ahyp:hlinkClr val="tx"/>
                              </a:ext>
                            </a:extLst>
                          </a:hlinkClick>
                        </a:rPr>
                        <a:t>TYPE_LINEAR_ACCELERATION</a:t>
                      </a:r>
                      <a:endParaRPr sz="1800">
                        <a:solidFill>
                          <a:srgbClr val="0097A7"/>
                        </a:solidFill>
                        <a:latin typeface="Source Code Pro"/>
                        <a:ea typeface="Source Code Pro"/>
                        <a:cs typeface="Source Code Pro"/>
                        <a:sym typeface="Source Code Pro"/>
                      </a:endParaRPr>
                    </a:p>
                  </a:txBody>
                  <a:tcPr marT="38100" marB="38100" marR="114300" marL="1143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rtl="0" algn="l">
                        <a:spcBef>
                          <a:spcPts val="400"/>
                        </a:spcBef>
                        <a:spcAft>
                          <a:spcPts val="400"/>
                        </a:spcAft>
                        <a:buNone/>
                      </a:pPr>
                      <a:r>
                        <a:rPr lang="es-419" sz="1800">
                          <a:latin typeface="Proxima Nova"/>
                          <a:ea typeface="Proxima Nova"/>
                          <a:cs typeface="Proxima Nova"/>
                          <a:sym typeface="Proxima Nova"/>
                        </a:rPr>
                        <a:t>Monitoring acceleration along single axis</a:t>
                      </a:r>
                      <a:endParaRPr sz="1800">
                        <a:latin typeface="Proxima Nova"/>
                        <a:ea typeface="Proxima Nova"/>
                        <a:cs typeface="Proxima Nova"/>
                        <a:sym typeface="Proxima Nova"/>
                      </a:endParaRPr>
                    </a:p>
                  </a:txBody>
                  <a:tcPr marT="38100" marB="38100" marR="114300" marL="1143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r>
              <a:tr h="488775">
                <a:tc>
                  <a:txBody>
                    <a:bodyPr/>
                    <a:lstStyle/>
                    <a:p>
                      <a:pPr indent="0" lvl="0" marL="0" rtl="0" algn="l">
                        <a:spcBef>
                          <a:spcPts val="400"/>
                        </a:spcBef>
                        <a:spcAft>
                          <a:spcPts val="400"/>
                        </a:spcAft>
                        <a:buNone/>
                      </a:pPr>
                      <a:r>
                        <a:rPr lang="es-419" sz="1800" u="sng">
                          <a:solidFill>
                            <a:srgbClr val="0097A7"/>
                          </a:solidFill>
                          <a:latin typeface="Source Code Pro"/>
                          <a:ea typeface="Source Code Pro"/>
                          <a:cs typeface="Source Code Pro"/>
                          <a:sym typeface="Source Code Pro"/>
                          <a:hlinkClick r:id="rId10">
                            <a:extLst>
                              <a:ext uri="{A12FA001-AC4F-418D-AE19-62706E023703}">
                                <ahyp:hlinkClr val="tx"/>
                              </a:ext>
                            </a:extLst>
                          </a:hlinkClick>
                        </a:rPr>
                        <a:t>TYPE_MAGNETIC_FIELD</a:t>
                      </a:r>
                      <a:endParaRPr sz="1800">
                        <a:solidFill>
                          <a:srgbClr val="0097A7"/>
                        </a:solidFill>
                        <a:latin typeface="Source Code Pro"/>
                        <a:ea typeface="Source Code Pro"/>
                        <a:cs typeface="Source Code Pro"/>
                        <a:sym typeface="Source Code Pro"/>
                      </a:endParaRPr>
                    </a:p>
                  </a:txBody>
                  <a:tcPr marT="38100" marB="38100" marR="114300" marL="1143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c>
                  <a:txBody>
                    <a:bodyPr/>
                    <a:lstStyle/>
                    <a:p>
                      <a:pPr indent="0" lvl="0" marL="0" rtl="0" algn="l">
                        <a:spcBef>
                          <a:spcPts val="400"/>
                        </a:spcBef>
                        <a:spcAft>
                          <a:spcPts val="400"/>
                        </a:spcAft>
                        <a:buNone/>
                      </a:pPr>
                      <a:r>
                        <a:rPr lang="es-419" sz="1800">
                          <a:latin typeface="Proxima Nova"/>
                          <a:ea typeface="Proxima Nova"/>
                          <a:cs typeface="Proxima Nova"/>
                          <a:sym typeface="Proxima Nova"/>
                        </a:rPr>
                        <a:t>Creating a compass</a:t>
                      </a:r>
                      <a:endParaRPr sz="1800">
                        <a:latin typeface="Proxima Nova"/>
                        <a:ea typeface="Proxima Nova"/>
                        <a:cs typeface="Proxima Nova"/>
                        <a:sym typeface="Proxima Nova"/>
                      </a:endParaRPr>
                    </a:p>
                  </a:txBody>
                  <a:tcPr marT="38100" marB="38100" marR="114300" marL="1143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Usando los sensores</a:t>
            </a:r>
            <a:endParaRPr/>
          </a:p>
        </p:txBody>
      </p:sp>
      <p:sp>
        <p:nvSpPr>
          <p:cNvPr id="162" name="Google Shape;162;p2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Pasos a seguir</a:t>
            </a:r>
            <a:endParaRPr/>
          </a:p>
        </p:txBody>
      </p:sp>
      <p:sp>
        <p:nvSpPr>
          <p:cNvPr id="168" name="Google Shape;168;p2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Por lo general, los pasos a seguir para trabajar con el Android Sensor Framework son:</a:t>
            </a:r>
            <a:endParaRPr/>
          </a:p>
          <a:p>
            <a:pPr indent="-342900" lvl="0" marL="457200" rtl="0" algn="l">
              <a:spcBef>
                <a:spcPts val="1600"/>
              </a:spcBef>
              <a:spcAft>
                <a:spcPts val="0"/>
              </a:spcAft>
              <a:buSzPts val="1800"/>
              <a:buAutoNum type="arabicPeriod"/>
            </a:pPr>
            <a:r>
              <a:rPr lang="es-419"/>
              <a:t>Determinar si el sensor está disponible en el dispositivo</a:t>
            </a:r>
            <a:endParaRPr/>
          </a:p>
          <a:p>
            <a:pPr indent="-342900" lvl="0" marL="457200" rtl="0" algn="l">
              <a:spcBef>
                <a:spcPts val="0"/>
              </a:spcBef>
              <a:spcAft>
                <a:spcPts val="0"/>
              </a:spcAft>
              <a:buSzPts val="1800"/>
              <a:buAutoNum type="arabicPeriod"/>
            </a:pPr>
            <a:r>
              <a:rPr lang="es-419"/>
              <a:t>Registrar “listeners” para los sensores</a:t>
            </a:r>
            <a:endParaRPr/>
          </a:p>
          <a:p>
            <a:pPr indent="-342900" lvl="0" marL="457200" rtl="0" algn="l">
              <a:spcBef>
                <a:spcPts val="0"/>
              </a:spcBef>
              <a:spcAft>
                <a:spcPts val="0"/>
              </a:spcAft>
              <a:buSzPts val="1800"/>
              <a:buAutoNum type="arabicPeriod"/>
            </a:pPr>
            <a:r>
              <a:rPr lang="es-419"/>
              <a:t>Adquirir data de los sensores</a:t>
            </a:r>
            <a:endParaRPr/>
          </a:p>
          <a:p>
            <a:pPr indent="-342900" lvl="0" marL="457200" rtl="0" algn="l">
              <a:spcBef>
                <a:spcPts val="0"/>
              </a:spcBef>
              <a:spcAft>
                <a:spcPts val="0"/>
              </a:spcAft>
              <a:buSzPts val="1800"/>
              <a:buAutoNum type="arabicPeriod"/>
            </a:pPr>
            <a:r>
              <a:rPr lang="es-419"/>
              <a:t>Borrar los “listeners” para los sensores</a:t>
            </a:r>
            <a:endParaRPr/>
          </a:p>
        </p:txBody>
      </p:sp>
      <p:sp>
        <p:nvSpPr>
          <p:cNvPr id="169" name="Google Shape;169;p2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Determinar si el sensor está disponible</a:t>
            </a:r>
            <a:endParaRPr/>
          </a:p>
        </p:txBody>
      </p:sp>
      <p:sp>
        <p:nvSpPr>
          <p:cNvPr id="175" name="Google Shape;175;p2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Existen dos formas de validar si un sensor está presente en su dispositivo:</a:t>
            </a:r>
            <a:endParaRPr/>
          </a:p>
          <a:p>
            <a:pPr indent="-342900" lvl="0" marL="457200" rtl="0" algn="l">
              <a:spcBef>
                <a:spcPts val="1600"/>
              </a:spcBef>
              <a:spcAft>
                <a:spcPts val="0"/>
              </a:spcAft>
              <a:buSzPts val="1800"/>
              <a:buChar char="●"/>
            </a:pPr>
            <a:r>
              <a:rPr lang="es-419"/>
              <a:t>Usando el Android Sensor Framework</a:t>
            </a:r>
            <a:endParaRPr/>
          </a:p>
          <a:p>
            <a:pPr indent="-342900" lvl="0" marL="457200" rtl="0" algn="l">
              <a:spcBef>
                <a:spcPts val="0"/>
              </a:spcBef>
              <a:spcAft>
                <a:spcPts val="0"/>
              </a:spcAft>
              <a:buSzPts val="1800"/>
              <a:buChar char="●"/>
            </a:pPr>
            <a:r>
              <a:rPr lang="es-419"/>
              <a:t>Usando los filtros de Google Play</a:t>
            </a:r>
            <a:endParaRPr/>
          </a:p>
        </p:txBody>
      </p:sp>
      <p:sp>
        <p:nvSpPr>
          <p:cNvPr id="176" name="Google Shape;176;p2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593378"/>
            <a:ext cx="8520600" cy="10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Determinar si el sensor está disponible</a:t>
            </a:r>
            <a:endParaRPr/>
          </a:p>
          <a:p>
            <a:pPr indent="0" lvl="0" marL="0" rtl="0" algn="l">
              <a:spcBef>
                <a:spcPts val="0"/>
              </a:spcBef>
              <a:spcAft>
                <a:spcPts val="0"/>
              </a:spcAft>
              <a:buNone/>
            </a:pPr>
            <a:r>
              <a:rPr lang="es-419"/>
              <a:t>→ con Android Sensor Framework</a:t>
            </a:r>
            <a:endParaRPr/>
          </a:p>
        </p:txBody>
      </p:sp>
      <p:sp>
        <p:nvSpPr>
          <p:cNvPr id="182" name="Google Shape;182;p29"/>
          <p:cNvSpPr txBox="1"/>
          <p:nvPr>
            <p:ph idx="1" type="body"/>
          </p:nvPr>
        </p:nvSpPr>
        <p:spPr>
          <a:xfrm>
            <a:off x="311700" y="1832276"/>
            <a:ext cx="8520600" cy="42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Utilice este método si su aplicación no depende del sensor para funcionar, es decir, puede funcionar y el uso del sensor es opcional.</a:t>
            </a:r>
            <a:endParaRPr/>
          </a:p>
          <a:p>
            <a:pPr indent="0" lvl="0" marL="0" rtl="0" algn="l">
              <a:spcBef>
                <a:spcPts val="1600"/>
              </a:spcBef>
              <a:spcAft>
                <a:spcPts val="0"/>
              </a:spcAft>
              <a:buNone/>
            </a:pPr>
            <a:r>
              <a:rPr lang="es-419"/>
              <a:t>Instanciar la clase </a:t>
            </a:r>
            <a:r>
              <a:rPr b="1" lang="es-419">
                <a:latin typeface="Source Code Pro"/>
                <a:ea typeface="Source Code Pro"/>
                <a:cs typeface="Source Code Pro"/>
                <a:sym typeface="Source Code Pro"/>
              </a:rPr>
              <a:t>SensorManager</a:t>
            </a:r>
            <a:r>
              <a:rPr lang="es-419"/>
              <a: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419"/>
              <a:t>Utilice </a:t>
            </a:r>
            <a:r>
              <a:rPr b="1" lang="es-419">
                <a:latin typeface="Source Code Pro"/>
                <a:ea typeface="Source Code Pro"/>
                <a:cs typeface="Source Code Pro"/>
                <a:sym typeface="Source Code Pro"/>
              </a:rPr>
              <a:t>getSystemService </a:t>
            </a:r>
            <a:r>
              <a:rPr lang="es-419"/>
              <a:t>para obtener un servicio del sistema y al pasarle </a:t>
            </a:r>
            <a:r>
              <a:rPr b="1" lang="es-419">
                <a:latin typeface="Source Code Pro"/>
                <a:ea typeface="Source Code Pro"/>
                <a:cs typeface="Source Code Pro"/>
                <a:sym typeface="Source Code Pro"/>
              </a:rPr>
              <a:t>SENSOR_SERVICE</a:t>
            </a:r>
            <a:r>
              <a:rPr lang="es-419"/>
              <a:t>, nos brindara información de los sensores.</a:t>
            </a:r>
            <a:endParaRPr/>
          </a:p>
          <a:p>
            <a:pPr indent="0" lvl="0" marL="0" rtl="0" algn="l">
              <a:spcBef>
                <a:spcPts val="1600"/>
              </a:spcBef>
              <a:spcAft>
                <a:spcPts val="1600"/>
              </a:spcAft>
              <a:buNone/>
            </a:pPr>
            <a:r>
              <a:t/>
            </a:r>
            <a:endParaRPr/>
          </a:p>
        </p:txBody>
      </p:sp>
      <p:sp>
        <p:nvSpPr>
          <p:cNvPr id="183" name="Google Shape;183;p2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184" name="Google Shape;184;p29"/>
          <p:cNvSpPr txBox="1"/>
          <p:nvPr/>
        </p:nvSpPr>
        <p:spPr>
          <a:xfrm>
            <a:off x="386225" y="3130425"/>
            <a:ext cx="8178900" cy="3849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solidFill>
                  <a:srgbClr val="A9B7C6"/>
                </a:solidFill>
                <a:highlight>
                  <a:srgbClr val="2B2B2B"/>
                </a:highlight>
                <a:latin typeface="Courier New"/>
                <a:ea typeface="Courier New"/>
                <a:cs typeface="Courier New"/>
                <a:sym typeface="Courier New"/>
              </a:rPr>
              <a:t>SensorManager mSensorManager = (SensorManager) getSystemService(</a:t>
            </a:r>
            <a:r>
              <a:rPr i="1" lang="es-419" sz="1300">
                <a:solidFill>
                  <a:srgbClr val="9876AA"/>
                </a:solidFill>
                <a:highlight>
                  <a:srgbClr val="2B2B2B"/>
                </a:highlight>
                <a:latin typeface="Courier New"/>
                <a:ea typeface="Courier New"/>
                <a:cs typeface="Courier New"/>
                <a:sym typeface="Courier New"/>
              </a:rPr>
              <a:t>SENSOR_SERVICE</a:t>
            </a:r>
            <a:r>
              <a:rPr lang="es-419" sz="1300">
                <a:solidFill>
                  <a:srgbClr val="A9B7C6"/>
                </a:solidFill>
                <a:highlight>
                  <a:srgbClr val="2B2B2B"/>
                </a:highlight>
                <a:latin typeface="Courier New"/>
                <a:ea typeface="Courier New"/>
                <a:cs typeface="Courier New"/>
                <a:sym typeface="Courier New"/>
              </a:rPr>
              <a:t>)</a:t>
            </a:r>
            <a:r>
              <a:rPr lang="es-419" sz="1300">
                <a:solidFill>
                  <a:srgbClr val="CC7832"/>
                </a:solidFill>
                <a:highlight>
                  <a:srgbClr val="2B2B2B"/>
                </a:highlight>
                <a:latin typeface="Courier New"/>
                <a:ea typeface="Courier New"/>
                <a:cs typeface="Courier New"/>
                <a:sym typeface="Courier New"/>
              </a:rPr>
              <a:t>;</a:t>
            </a:r>
            <a:endParaRPr sz="13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idx="1" type="body"/>
          </p:nvPr>
        </p:nvSpPr>
        <p:spPr>
          <a:xfrm>
            <a:off x="311700" y="1739882"/>
            <a:ext cx="8520600" cy="95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Usando el método </a:t>
            </a:r>
            <a:r>
              <a:rPr b="1" lang="es-419">
                <a:latin typeface="Source Code Pro"/>
                <a:ea typeface="Source Code Pro"/>
                <a:cs typeface="Source Code Pro"/>
                <a:sym typeface="Source Code Pro"/>
              </a:rPr>
              <a:t>getDefaultSensor()</a:t>
            </a:r>
            <a:r>
              <a:rPr lang="es-419"/>
              <a:t>, puede obtener información particular sobre un sensor que necesite. Mire la diapositiva 13 para la lista.</a:t>
            </a:r>
            <a:endParaRPr/>
          </a:p>
        </p:txBody>
      </p:sp>
      <p:sp>
        <p:nvSpPr>
          <p:cNvPr id="190" name="Google Shape;190;p3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191" name="Google Shape;191;p30"/>
          <p:cNvSpPr txBox="1"/>
          <p:nvPr>
            <p:ph type="title"/>
          </p:nvPr>
        </p:nvSpPr>
        <p:spPr>
          <a:xfrm>
            <a:off x="311700" y="593378"/>
            <a:ext cx="8520600" cy="10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Determinar si el sensor está disponible</a:t>
            </a:r>
            <a:endParaRPr/>
          </a:p>
          <a:p>
            <a:pPr indent="0" lvl="0" marL="0" rtl="0" algn="l">
              <a:spcBef>
                <a:spcPts val="0"/>
              </a:spcBef>
              <a:spcAft>
                <a:spcPts val="0"/>
              </a:spcAft>
              <a:buNone/>
            </a:pPr>
            <a:r>
              <a:rPr lang="es-419"/>
              <a:t>→ con Android Sensor Framework</a:t>
            </a:r>
            <a:endParaRPr/>
          </a:p>
        </p:txBody>
      </p:sp>
      <p:sp>
        <p:nvSpPr>
          <p:cNvPr id="192" name="Google Shape;192;p30"/>
          <p:cNvSpPr txBox="1"/>
          <p:nvPr/>
        </p:nvSpPr>
        <p:spPr>
          <a:xfrm>
            <a:off x="177000" y="2697775"/>
            <a:ext cx="8790000" cy="17856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solidFill>
                  <a:srgbClr val="CC7832"/>
                </a:solidFill>
                <a:highlight>
                  <a:srgbClr val="2B2B2B"/>
                </a:highlight>
                <a:latin typeface="Courier New"/>
                <a:ea typeface="Courier New"/>
                <a:cs typeface="Courier New"/>
                <a:sym typeface="Courier New"/>
              </a:rPr>
              <a:t>if</a:t>
            </a:r>
            <a:r>
              <a:rPr lang="es-419" sz="1300">
                <a:solidFill>
                  <a:srgbClr val="A9B7C6"/>
                </a:solidFill>
                <a:highlight>
                  <a:srgbClr val="2B2B2B"/>
                </a:highlight>
                <a:latin typeface="Courier New"/>
                <a:ea typeface="Courier New"/>
                <a:cs typeface="Courier New"/>
                <a:sym typeface="Courier New"/>
              </a:rPr>
              <a:t>(mSensorManager != </a:t>
            </a:r>
            <a:r>
              <a:rPr lang="es-419" sz="1300">
                <a:solidFill>
                  <a:srgbClr val="CC7832"/>
                </a:solidFill>
                <a:highlight>
                  <a:srgbClr val="2B2B2B"/>
                </a:highlight>
                <a:latin typeface="Courier New"/>
                <a:ea typeface="Courier New"/>
                <a:cs typeface="Courier New"/>
                <a:sym typeface="Courier New"/>
              </a:rPr>
              <a:t>null</a:t>
            </a:r>
            <a:r>
              <a:rPr lang="es-419" sz="1300">
                <a:solidFill>
                  <a:srgbClr val="A9B7C6"/>
                </a:solidFill>
                <a:highlight>
                  <a:srgbClr val="2B2B2B"/>
                </a:highlight>
                <a:latin typeface="Courier New"/>
                <a:ea typeface="Courier New"/>
                <a:cs typeface="Courier New"/>
                <a:sym typeface="Courier New"/>
              </a:rPr>
              <a:t>){</a:t>
            </a:r>
            <a:endParaRPr sz="13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300">
                <a:solidFill>
                  <a:srgbClr val="A9B7C6"/>
                </a:solidFill>
                <a:highlight>
                  <a:srgbClr val="2B2B2B"/>
                </a:highlight>
                <a:latin typeface="Courier New"/>
                <a:ea typeface="Courier New"/>
                <a:cs typeface="Courier New"/>
                <a:sym typeface="Courier New"/>
              </a:rPr>
              <a:t>   Sensor mAccelerometer = mSensorManager.getDefaultSensor(Sensor.</a:t>
            </a:r>
            <a:r>
              <a:rPr i="1" lang="es-419" sz="1300">
                <a:solidFill>
                  <a:srgbClr val="9876AA"/>
                </a:solidFill>
                <a:highlight>
                  <a:srgbClr val="2B2B2B"/>
                </a:highlight>
                <a:latin typeface="Courier New"/>
                <a:ea typeface="Courier New"/>
                <a:cs typeface="Courier New"/>
                <a:sym typeface="Courier New"/>
              </a:rPr>
              <a:t>TYPE_ACCELEROMETER</a:t>
            </a:r>
            <a:r>
              <a:rPr lang="es-419" sz="1300">
                <a:solidFill>
                  <a:srgbClr val="A9B7C6"/>
                </a:solidFill>
                <a:highlight>
                  <a:srgbClr val="2B2B2B"/>
                </a:highlight>
                <a:latin typeface="Courier New"/>
                <a:ea typeface="Courier New"/>
                <a:cs typeface="Courier New"/>
                <a:sym typeface="Courier New"/>
              </a:rPr>
              <a:t>)</a:t>
            </a:r>
            <a:r>
              <a:rPr lang="es-419" sz="1300">
                <a:solidFill>
                  <a:srgbClr val="CC7832"/>
                </a:solidFill>
                <a:highlight>
                  <a:srgbClr val="2B2B2B"/>
                </a:highlight>
                <a:latin typeface="Courier New"/>
                <a:ea typeface="Courier New"/>
                <a:cs typeface="Courier New"/>
                <a:sym typeface="Courier New"/>
              </a:rPr>
              <a:t>;</a:t>
            </a:r>
            <a:endParaRPr sz="13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300">
                <a:solidFill>
                  <a:srgbClr val="CC7832"/>
                </a:solidFill>
                <a:highlight>
                  <a:srgbClr val="2B2B2B"/>
                </a:highlight>
                <a:latin typeface="Courier New"/>
                <a:ea typeface="Courier New"/>
                <a:cs typeface="Courier New"/>
                <a:sym typeface="Courier New"/>
              </a:rPr>
              <a:t>   if</a:t>
            </a:r>
            <a:r>
              <a:rPr lang="es-419" sz="1300">
                <a:solidFill>
                  <a:srgbClr val="A9B7C6"/>
                </a:solidFill>
                <a:highlight>
                  <a:srgbClr val="2B2B2B"/>
                </a:highlight>
                <a:latin typeface="Courier New"/>
                <a:ea typeface="Courier New"/>
                <a:cs typeface="Courier New"/>
                <a:sym typeface="Courier New"/>
              </a:rPr>
              <a:t>(mAccelerometer != </a:t>
            </a:r>
            <a:r>
              <a:rPr lang="es-419" sz="1300">
                <a:solidFill>
                  <a:srgbClr val="CC7832"/>
                </a:solidFill>
                <a:highlight>
                  <a:srgbClr val="2B2B2B"/>
                </a:highlight>
                <a:latin typeface="Courier New"/>
                <a:ea typeface="Courier New"/>
                <a:cs typeface="Courier New"/>
                <a:sym typeface="Courier New"/>
              </a:rPr>
              <a:t>null</a:t>
            </a:r>
            <a:r>
              <a:rPr lang="es-419" sz="1300">
                <a:solidFill>
                  <a:srgbClr val="A9B7C6"/>
                </a:solidFill>
                <a:highlight>
                  <a:srgbClr val="2B2B2B"/>
                </a:highlight>
                <a:latin typeface="Courier New"/>
                <a:ea typeface="Courier New"/>
                <a:cs typeface="Courier New"/>
                <a:sym typeface="Courier New"/>
              </a:rPr>
              <a:t>){</a:t>
            </a:r>
            <a:endParaRPr sz="13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300">
                <a:solidFill>
                  <a:srgbClr val="A9B7C6"/>
                </a:solidFill>
                <a:highlight>
                  <a:srgbClr val="2B2B2B"/>
                </a:highlight>
                <a:latin typeface="Courier New"/>
                <a:ea typeface="Courier New"/>
                <a:cs typeface="Courier New"/>
                <a:sym typeface="Courier New"/>
              </a:rPr>
              <a:t>       Log.</a:t>
            </a:r>
            <a:r>
              <a:rPr i="1" lang="es-419" sz="1300">
                <a:solidFill>
                  <a:srgbClr val="A9B7C6"/>
                </a:solidFill>
                <a:highlight>
                  <a:srgbClr val="2B2B2B"/>
                </a:highlight>
                <a:latin typeface="Courier New"/>
                <a:ea typeface="Courier New"/>
                <a:cs typeface="Courier New"/>
                <a:sym typeface="Courier New"/>
              </a:rPr>
              <a:t>d</a:t>
            </a:r>
            <a:r>
              <a:rPr lang="es-419" sz="1300">
                <a:solidFill>
                  <a:srgbClr val="A9B7C6"/>
                </a:solidFill>
                <a:highlight>
                  <a:srgbClr val="2B2B2B"/>
                </a:highlight>
                <a:latin typeface="Courier New"/>
                <a:ea typeface="Courier New"/>
                <a:cs typeface="Courier New"/>
                <a:sym typeface="Courier New"/>
              </a:rPr>
              <a:t>(</a:t>
            </a:r>
            <a:r>
              <a:rPr lang="es-419" sz="1300">
                <a:solidFill>
                  <a:srgbClr val="6A8759"/>
                </a:solidFill>
                <a:highlight>
                  <a:srgbClr val="2B2B2B"/>
                </a:highlight>
                <a:latin typeface="Courier New"/>
                <a:ea typeface="Courier New"/>
                <a:cs typeface="Courier New"/>
                <a:sym typeface="Courier New"/>
              </a:rPr>
              <a:t>"msg-test"</a:t>
            </a:r>
            <a:r>
              <a:rPr lang="es-419" sz="1300">
                <a:solidFill>
                  <a:srgbClr val="CC7832"/>
                </a:solidFill>
                <a:highlight>
                  <a:srgbClr val="2B2B2B"/>
                </a:highlight>
                <a:latin typeface="Courier New"/>
                <a:ea typeface="Courier New"/>
                <a:cs typeface="Courier New"/>
                <a:sym typeface="Courier New"/>
              </a:rPr>
              <a:t>,</a:t>
            </a:r>
            <a:r>
              <a:rPr lang="es-419" sz="1300">
                <a:solidFill>
                  <a:srgbClr val="6A8759"/>
                </a:solidFill>
                <a:highlight>
                  <a:srgbClr val="2B2B2B"/>
                </a:highlight>
                <a:latin typeface="Courier New"/>
                <a:ea typeface="Courier New"/>
                <a:cs typeface="Courier New"/>
                <a:sym typeface="Courier New"/>
              </a:rPr>
              <a:t>"Sí tiene acelerómetro"</a:t>
            </a:r>
            <a:r>
              <a:rPr lang="es-419" sz="1300">
                <a:solidFill>
                  <a:srgbClr val="A9B7C6"/>
                </a:solidFill>
                <a:highlight>
                  <a:srgbClr val="2B2B2B"/>
                </a:highlight>
                <a:latin typeface="Courier New"/>
                <a:ea typeface="Courier New"/>
                <a:cs typeface="Courier New"/>
                <a:sym typeface="Courier New"/>
              </a:rPr>
              <a:t>)</a:t>
            </a:r>
            <a:r>
              <a:rPr lang="es-419" sz="1300">
                <a:solidFill>
                  <a:srgbClr val="CC7832"/>
                </a:solidFill>
                <a:highlight>
                  <a:srgbClr val="2B2B2B"/>
                </a:highlight>
                <a:latin typeface="Courier New"/>
                <a:ea typeface="Courier New"/>
                <a:cs typeface="Courier New"/>
                <a:sym typeface="Courier New"/>
              </a:rPr>
              <a:t>;</a:t>
            </a:r>
            <a:endParaRPr sz="13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300">
                <a:solidFill>
                  <a:srgbClr val="CC7832"/>
                </a:solidFill>
                <a:highlight>
                  <a:srgbClr val="2B2B2B"/>
                </a:highlight>
                <a:latin typeface="Courier New"/>
                <a:ea typeface="Courier New"/>
                <a:cs typeface="Courier New"/>
                <a:sym typeface="Courier New"/>
              </a:rPr>
              <a:t>   </a:t>
            </a:r>
            <a:r>
              <a:rPr lang="es-419" sz="1300">
                <a:solidFill>
                  <a:srgbClr val="A9B7C6"/>
                </a:solidFill>
                <a:highlight>
                  <a:srgbClr val="2B2B2B"/>
                </a:highlight>
                <a:latin typeface="Courier New"/>
                <a:ea typeface="Courier New"/>
                <a:cs typeface="Courier New"/>
                <a:sym typeface="Courier New"/>
              </a:rPr>
              <a:t>}</a:t>
            </a:r>
            <a:r>
              <a:rPr lang="es-419" sz="1300">
                <a:solidFill>
                  <a:srgbClr val="CC7832"/>
                </a:solidFill>
                <a:highlight>
                  <a:srgbClr val="2B2B2B"/>
                </a:highlight>
                <a:latin typeface="Courier New"/>
                <a:ea typeface="Courier New"/>
                <a:cs typeface="Courier New"/>
                <a:sym typeface="Courier New"/>
              </a:rPr>
              <a:t>else</a:t>
            </a:r>
            <a:r>
              <a:rPr lang="es-419" sz="1300">
                <a:solidFill>
                  <a:srgbClr val="A9B7C6"/>
                </a:solidFill>
                <a:highlight>
                  <a:srgbClr val="2B2B2B"/>
                </a:highlight>
                <a:latin typeface="Courier New"/>
                <a:ea typeface="Courier New"/>
                <a:cs typeface="Courier New"/>
                <a:sym typeface="Courier New"/>
              </a:rPr>
              <a:t>{</a:t>
            </a:r>
            <a:endParaRPr sz="13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300">
                <a:solidFill>
                  <a:srgbClr val="A9B7C6"/>
                </a:solidFill>
                <a:highlight>
                  <a:srgbClr val="2B2B2B"/>
                </a:highlight>
                <a:latin typeface="Courier New"/>
                <a:ea typeface="Courier New"/>
                <a:cs typeface="Courier New"/>
                <a:sym typeface="Courier New"/>
              </a:rPr>
              <a:t>       Log.</a:t>
            </a:r>
            <a:r>
              <a:rPr i="1" lang="es-419" sz="1300">
                <a:solidFill>
                  <a:srgbClr val="A9B7C6"/>
                </a:solidFill>
                <a:highlight>
                  <a:srgbClr val="2B2B2B"/>
                </a:highlight>
                <a:latin typeface="Courier New"/>
                <a:ea typeface="Courier New"/>
                <a:cs typeface="Courier New"/>
                <a:sym typeface="Courier New"/>
              </a:rPr>
              <a:t>d</a:t>
            </a:r>
            <a:r>
              <a:rPr lang="es-419" sz="1300">
                <a:solidFill>
                  <a:srgbClr val="A9B7C6"/>
                </a:solidFill>
                <a:highlight>
                  <a:srgbClr val="2B2B2B"/>
                </a:highlight>
                <a:latin typeface="Courier New"/>
                <a:ea typeface="Courier New"/>
                <a:cs typeface="Courier New"/>
                <a:sym typeface="Courier New"/>
              </a:rPr>
              <a:t>(</a:t>
            </a:r>
            <a:r>
              <a:rPr lang="es-419" sz="1300">
                <a:solidFill>
                  <a:srgbClr val="6A8759"/>
                </a:solidFill>
                <a:highlight>
                  <a:srgbClr val="2B2B2B"/>
                </a:highlight>
                <a:latin typeface="Courier New"/>
                <a:ea typeface="Courier New"/>
                <a:cs typeface="Courier New"/>
                <a:sym typeface="Courier New"/>
              </a:rPr>
              <a:t>"msg-test"</a:t>
            </a:r>
            <a:r>
              <a:rPr lang="es-419" sz="1300">
                <a:solidFill>
                  <a:srgbClr val="CC7832"/>
                </a:solidFill>
                <a:highlight>
                  <a:srgbClr val="2B2B2B"/>
                </a:highlight>
                <a:latin typeface="Courier New"/>
                <a:ea typeface="Courier New"/>
                <a:cs typeface="Courier New"/>
                <a:sym typeface="Courier New"/>
              </a:rPr>
              <a:t>,</a:t>
            </a:r>
            <a:r>
              <a:rPr lang="es-419" sz="1300">
                <a:solidFill>
                  <a:srgbClr val="6A8759"/>
                </a:solidFill>
                <a:highlight>
                  <a:srgbClr val="2B2B2B"/>
                </a:highlight>
                <a:latin typeface="Courier New"/>
                <a:ea typeface="Courier New"/>
                <a:cs typeface="Courier New"/>
                <a:sym typeface="Courier New"/>
              </a:rPr>
              <a:t>"No tiene acelerómetro"</a:t>
            </a:r>
            <a:r>
              <a:rPr lang="es-419" sz="1300">
                <a:solidFill>
                  <a:srgbClr val="A9B7C6"/>
                </a:solidFill>
                <a:highlight>
                  <a:srgbClr val="2B2B2B"/>
                </a:highlight>
                <a:latin typeface="Courier New"/>
                <a:ea typeface="Courier New"/>
                <a:cs typeface="Courier New"/>
                <a:sym typeface="Courier New"/>
              </a:rPr>
              <a:t>)</a:t>
            </a:r>
            <a:r>
              <a:rPr lang="es-419" sz="1300">
                <a:solidFill>
                  <a:srgbClr val="CC7832"/>
                </a:solidFill>
                <a:highlight>
                  <a:srgbClr val="2B2B2B"/>
                </a:highlight>
                <a:latin typeface="Courier New"/>
                <a:ea typeface="Courier New"/>
                <a:cs typeface="Courier New"/>
                <a:sym typeface="Courier New"/>
              </a:rPr>
              <a:t>;</a:t>
            </a:r>
            <a:endParaRPr sz="13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300">
                <a:solidFill>
                  <a:srgbClr val="CC7832"/>
                </a:solidFill>
                <a:highlight>
                  <a:srgbClr val="2B2B2B"/>
                </a:highlight>
                <a:latin typeface="Courier New"/>
                <a:ea typeface="Courier New"/>
                <a:cs typeface="Courier New"/>
                <a:sym typeface="Courier New"/>
              </a:rPr>
              <a:t>   </a:t>
            </a:r>
            <a:r>
              <a:rPr lang="es-419" sz="1300">
                <a:solidFill>
                  <a:srgbClr val="A9B7C6"/>
                </a:solidFill>
                <a:highlight>
                  <a:srgbClr val="2B2B2B"/>
                </a:highlight>
                <a:latin typeface="Courier New"/>
                <a:ea typeface="Courier New"/>
                <a:cs typeface="Courier New"/>
                <a:sym typeface="Courier New"/>
              </a:rPr>
              <a:t>}</a:t>
            </a:r>
            <a:endParaRPr sz="13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300">
                <a:solidFill>
                  <a:srgbClr val="A9B7C6"/>
                </a:solidFill>
                <a:highlight>
                  <a:srgbClr val="2B2B2B"/>
                </a:highlight>
                <a:latin typeface="Courier New"/>
                <a:ea typeface="Courier New"/>
                <a:cs typeface="Courier New"/>
                <a:sym typeface="Courier New"/>
              </a:rPr>
              <a:t>}</a:t>
            </a:r>
            <a:endParaRPr sz="1300">
              <a:solidFill>
                <a:srgbClr val="A9B7C6"/>
              </a:solidFill>
              <a:highlight>
                <a:srgbClr val="2B2B2B"/>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idx="1" type="body"/>
          </p:nvPr>
        </p:nvSpPr>
        <p:spPr>
          <a:xfrm>
            <a:off x="311700" y="1809582"/>
            <a:ext cx="8520600" cy="87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También es posible listar todos los sensores disponibles con </a:t>
            </a:r>
            <a:r>
              <a:rPr b="1" lang="es-419">
                <a:latin typeface="Source Code Pro"/>
                <a:ea typeface="Source Code Pro"/>
                <a:cs typeface="Source Code Pro"/>
                <a:sym typeface="Source Code Pro"/>
              </a:rPr>
              <a:t>getSensorList(Sensor.TYPE_ALL)</a:t>
            </a:r>
            <a:r>
              <a:rPr lang="es-419"/>
              <a:t>: </a:t>
            </a:r>
            <a:endParaRPr/>
          </a:p>
        </p:txBody>
      </p:sp>
      <p:sp>
        <p:nvSpPr>
          <p:cNvPr id="198" name="Google Shape;198;p3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199" name="Google Shape;199;p31"/>
          <p:cNvPicPr preferRelativeResize="0"/>
          <p:nvPr/>
        </p:nvPicPr>
        <p:blipFill rotWithShape="1">
          <a:blip r:embed="rId3">
            <a:alphaModFix/>
          </a:blip>
          <a:srcRect b="14427" l="0" r="0" t="0"/>
          <a:stretch/>
        </p:blipFill>
        <p:spPr>
          <a:xfrm>
            <a:off x="5143500" y="4718675"/>
            <a:ext cx="2847975" cy="1630200"/>
          </a:xfrm>
          <a:prstGeom prst="rect">
            <a:avLst/>
          </a:prstGeom>
          <a:noFill/>
          <a:ln>
            <a:noFill/>
          </a:ln>
        </p:spPr>
      </p:pic>
      <p:sp>
        <p:nvSpPr>
          <p:cNvPr id="200" name="Google Shape;200;p31"/>
          <p:cNvSpPr txBox="1"/>
          <p:nvPr>
            <p:ph type="title"/>
          </p:nvPr>
        </p:nvSpPr>
        <p:spPr>
          <a:xfrm>
            <a:off x="311700" y="593378"/>
            <a:ext cx="8520600" cy="10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Determinar si el sensor está disponible</a:t>
            </a:r>
            <a:endParaRPr/>
          </a:p>
          <a:p>
            <a:pPr indent="0" lvl="0" marL="0" rtl="0" algn="l">
              <a:spcBef>
                <a:spcPts val="0"/>
              </a:spcBef>
              <a:spcAft>
                <a:spcPts val="0"/>
              </a:spcAft>
              <a:buNone/>
            </a:pPr>
            <a:r>
              <a:rPr lang="es-419"/>
              <a:t>→ con Android Sensor Framework</a:t>
            </a:r>
            <a:endParaRPr/>
          </a:p>
        </p:txBody>
      </p:sp>
      <p:sp>
        <p:nvSpPr>
          <p:cNvPr id="201" name="Google Shape;201;p31"/>
          <p:cNvSpPr txBox="1"/>
          <p:nvPr/>
        </p:nvSpPr>
        <p:spPr>
          <a:xfrm>
            <a:off x="404525" y="2636250"/>
            <a:ext cx="7811700" cy="15855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solidFill>
                  <a:srgbClr val="CC7832"/>
                </a:solidFill>
                <a:highlight>
                  <a:srgbClr val="2B2B2B"/>
                </a:highlight>
                <a:latin typeface="Courier New"/>
                <a:ea typeface="Courier New"/>
                <a:cs typeface="Courier New"/>
                <a:sym typeface="Courier New"/>
              </a:rPr>
              <a:t>if</a:t>
            </a:r>
            <a:r>
              <a:rPr lang="es-419" sz="1300">
                <a:solidFill>
                  <a:srgbClr val="A9B7C6"/>
                </a:solidFill>
                <a:highlight>
                  <a:srgbClr val="2B2B2B"/>
                </a:highlight>
                <a:latin typeface="Courier New"/>
                <a:ea typeface="Courier New"/>
                <a:cs typeface="Courier New"/>
                <a:sym typeface="Courier New"/>
              </a:rPr>
              <a:t>(mSensorManager != </a:t>
            </a:r>
            <a:r>
              <a:rPr lang="es-419" sz="1300">
                <a:solidFill>
                  <a:srgbClr val="CC7832"/>
                </a:solidFill>
                <a:highlight>
                  <a:srgbClr val="2B2B2B"/>
                </a:highlight>
                <a:latin typeface="Courier New"/>
                <a:ea typeface="Courier New"/>
                <a:cs typeface="Courier New"/>
                <a:sym typeface="Courier New"/>
              </a:rPr>
              <a:t>null</a:t>
            </a:r>
            <a:r>
              <a:rPr lang="es-419" sz="1300">
                <a:solidFill>
                  <a:srgbClr val="A9B7C6"/>
                </a:solidFill>
                <a:highlight>
                  <a:srgbClr val="2B2B2B"/>
                </a:highlight>
                <a:latin typeface="Courier New"/>
                <a:ea typeface="Courier New"/>
                <a:cs typeface="Courier New"/>
                <a:sym typeface="Courier New"/>
              </a:rPr>
              <a:t>){</a:t>
            </a:r>
            <a:endParaRPr sz="13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3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300">
                <a:solidFill>
                  <a:srgbClr val="A9B7C6"/>
                </a:solidFill>
                <a:highlight>
                  <a:srgbClr val="2B2B2B"/>
                </a:highlight>
                <a:latin typeface="Courier New"/>
                <a:ea typeface="Courier New"/>
                <a:cs typeface="Courier New"/>
                <a:sym typeface="Courier New"/>
              </a:rPr>
              <a:t>   List&lt;Sensor&gt; sensorList = mSensorManager.getSensorList(Sensor.</a:t>
            </a:r>
            <a:r>
              <a:rPr i="1" lang="es-419" sz="1300">
                <a:solidFill>
                  <a:srgbClr val="9876AA"/>
                </a:solidFill>
                <a:highlight>
                  <a:srgbClr val="2B2B2B"/>
                </a:highlight>
                <a:latin typeface="Courier New"/>
                <a:ea typeface="Courier New"/>
                <a:cs typeface="Courier New"/>
                <a:sym typeface="Courier New"/>
              </a:rPr>
              <a:t>TYPE_ALL</a:t>
            </a:r>
            <a:r>
              <a:rPr lang="es-419" sz="1300">
                <a:solidFill>
                  <a:srgbClr val="A9B7C6"/>
                </a:solidFill>
                <a:highlight>
                  <a:srgbClr val="2B2B2B"/>
                </a:highlight>
                <a:latin typeface="Courier New"/>
                <a:ea typeface="Courier New"/>
                <a:cs typeface="Courier New"/>
                <a:sym typeface="Courier New"/>
              </a:rPr>
              <a:t>)</a:t>
            </a:r>
            <a:r>
              <a:rPr lang="es-419" sz="1300">
                <a:solidFill>
                  <a:srgbClr val="CC7832"/>
                </a:solidFill>
                <a:highlight>
                  <a:srgbClr val="2B2B2B"/>
                </a:highlight>
                <a:latin typeface="Courier New"/>
                <a:ea typeface="Courier New"/>
                <a:cs typeface="Courier New"/>
                <a:sym typeface="Courier New"/>
              </a:rPr>
              <a:t>;</a:t>
            </a:r>
            <a:endParaRPr sz="13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3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300">
                <a:solidFill>
                  <a:srgbClr val="CC7832"/>
                </a:solidFill>
                <a:highlight>
                  <a:srgbClr val="2B2B2B"/>
                </a:highlight>
                <a:latin typeface="Courier New"/>
                <a:ea typeface="Courier New"/>
                <a:cs typeface="Courier New"/>
                <a:sym typeface="Courier New"/>
              </a:rPr>
              <a:t>   for</a:t>
            </a:r>
            <a:r>
              <a:rPr lang="es-419" sz="1300">
                <a:solidFill>
                  <a:srgbClr val="A9B7C6"/>
                </a:solidFill>
                <a:highlight>
                  <a:srgbClr val="2B2B2B"/>
                </a:highlight>
                <a:latin typeface="Courier New"/>
                <a:ea typeface="Courier New"/>
                <a:cs typeface="Courier New"/>
                <a:sym typeface="Courier New"/>
              </a:rPr>
              <a:t>(Sensor sensor: sensorList){</a:t>
            </a:r>
            <a:endParaRPr sz="13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300">
                <a:solidFill>
                  <a:srgbClr val="A9B7C6"/>
                </a:solidFill>
                <a:highlight>
                  <a:srgbClr val="2B2B2B"/>
                </a:highlight>
                <a:latin typeface="Courier New"/>
                <a:ea typeface="Courier New"/>
                <a:cs typeface="Courier New"/>
                <a:sym typeface="Courier New"/>
              </a:rPr>
              <a:t>       Log.</a:t>
            </a:r>
            <a:r>
              <a:rPr i="1" lang="es-419" sz="1300">
                <a:solidFill>
                  <a:srgbClr val="A9B7C6"/>
                </a:solidFill>
                <a:highlight>
                  <a:srgbClr val="2B2B2B"/>
                </a:highlight>
                <a:latin typeface="Courier New"/>
                <a:ea typeface="Courier New"/>
                <a:cs typeface="Courier New"/>
                <a:sym typeface="Courier New"/>
              </a:rPr>
              <a:t>d</a:t>
            </a:r>
            <a:r>
              <a:rPr lang="es-419" sz="1300">
                <a:solidFill>
                  <a:srgbClr val="A9B7C6"/>
                </a:solidFill>
                <a:highlight>
                  <a:srgbClr val="2B2B2B"/>
                </a:highlight>
                <a:latin typeface="Courier New"/>
                <a:ea typeface="Courier New"/>
                <a:cs typeface="Courier New"/>
                <a:sym typeface="Courier New"/>
              </a:rPr>
              <a:t>(</a:t>
            </a:r>
            <a:r>
              <a:rPr lang="es-419" sz="1300">
                <a:solidFill>
                  <a:srgbClr val="6A8759"/>
                </a:solidFill>
                <a:highlight>
                  <a:srgbClr val="2B2B2B"/>
                </a:highlight>
                <a:latin typeface="Courier New"/>
                <a:ea typeface="Courier New"/>
                <a:cs typeface="Courier New"/>
                <a:sym typeface="Courier New"/>
              </a:rPr>
              <a:t>"msg-test"</a:t>
            </a:r>
            <a:r>
              <a:rPr lang="es-419" sz="1300">
                <a:solidFill>
                  <a:srgbClr val="CC7832"/>
                </a:solidFill>
                <a:highlight>
                  <a:srgbClr val="2B2B2B"/>
                </a:highlight>
                <a:latin typeface="Courier New"/>
                <a:ea typeface="Courier New"/>
                <a:cs typeface="Courier New"/>
                <a:sym typeface="Courier New"/>
              </a:rPr>
              <a:t>,</a:t>
            </a:r>
            <a:r>
              <a:rPr lang="es-419" sz="1300">
                <a:solidFill>
                  <a:srgbClr val="A9B7C6"/>
                </a:solidFill>
                <a:highlight>
                  <a:srgbClr val="2B2B2B"/>
                </a:highlight>
                <a:latin typeface="Courier New"/>
                <a:ea typeface="Courier New"/>
                <a:cs typeface="Courier New"/>
                <a:sym typeface="Courier New"/>
              </a:rPr>
              <a:t>sensor.getName())</a:t>
            </a:r>
            <a:r>
              <a:rPr lang="es-419" sz="1300">
                <a:solidFill>
                  <a:srgbClr val="CC7832"/>
                </a:solidFill>
                <a:highlight>
                  <a:srgbClr val="2B2B2B"/>
                </a:highlight>
                <a:latin typeface="Courier New"/>
                <a:ea typeface="Courier New"/>
                <a:cs typeface="Courier New"/>
                <a:sym typeface="Courier New"/>
              </a:rPr>
              <a:t>;</a:t>
            </a:r>
            <a:endParaRPr sz="13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300">
                <a:solidFill>
                  <a:srgbClr val="CC7832"/>
                </a:solidFill>
                <a:highlight>
                  <a:srgbClr val="2B2B2B"/>
                </a:highlight>
                <a:latin typeface="Courier New"/>
                <a:ea typeface="Courier New"/>
                <a:cs typeface="Courier New"/>
                <a:sym typeface="Courier New"/>
              </a:rPr>
              <a:t>   </a:t>
            </a:r>
            <a:r>
              <a:rPr lang="es-419" sz="1300">
                <a:solidFill>
                  <a:srgbClr val="A9B7C6"/>
                </a:solidFill>
                <a:highlight>
                  <a:srgbClr val="2B2B2B"/>
                </a:highlight>
                <a:latin typeface="Courier New"/>
                <a:ea typeface="Courier New"/>
                <a:cs typeface="Courier New"/>
                <a:sym typeface="Courier New"/>
              </a:rPr>
              <a:t>}</a:t>
            </a:r>
            <a:endParaRPr sz="1300">
              <a:solidFill>
                <a:srgbClr val="A9B7C6"/>
              </a:solidFill>
              <a:highlight>
                <a:srgbClr val="2B2B2B"/>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Sensores</a:t>
            </a:r>
            <a:endParaRPr/>
          </a:p>
        </p:txBody>
      </p:sp>
      <p:sp>
        <p:nvSpPr>
          <p:cNvPr id="68" name="Google Shape;68;p1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solidFill>
                  <a:schemeClr val="dk1"/>
                </a:solidFill>
              </a:rPr>
              <a:t>‹#›</a:t>
            </a:fld>
            <a:endParaRPr>
              <a:solidFill>
                <a:schemeClr val="dk1"/>
              </a:solidFill>
            </a:endParaRPr>
          </a:p>
        </p:txBody>
      </p:sp>
      <p:sp>
        <p:nvSpPr>
          <p:cNvPr id="69" name="Google Shape;69;p1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La mayoría de los dispositivos con Android tienen sensores integrados que miden el movimiento, la orientación y diversas condiciones ambientales. </a:t>
            </a:r>
            <a:endParaRPr/>
          </a:p>
          <a:p>
            <a:pPr indent="-342900" lvl="0" marL="457200" rtl="0" algn="l">
              <a:spcBef>
                <a:spcPts val="1000"/>
              </a:spcBef>
              <a:spcAft>
                <a:spcPts val="0"/>
              </a:spcAft>
              <a:buSzPts val="1800"/>
              <a:buChar char="●"/>
            </a:pPr>
            <a:r>
              <a:rPr lang="es-419"/>
              <a:t>Estos sensores son capaces de proporcionar datos con alta precisión y son útiles por ejemplo si desea monitorear el movimiento o posicionamiento tridimensional del dispositivo, o si desea monitorear los cambios en el entorno ambiental cerca de un dispositivo.</a:t>
            </a:r>
            <a:endParaRPr/>
          </a:p>
          <a:p>
            <a:pPr indent="-342900" lvl="0" marL="457200" rtl="0" algn="l">
              <a:spcBef>
                <a:spcPts val="1000"/>
              </a:spcBef>
              <a:spcAft>
                <a:spcPts val="0"/>
              </a:spcAft>
              <a:buSzPts val="1800"/>
              <a:buChar char="●"/>
            </a:pPr>
            <a:r>
              <a:rPr lang="es-419"/>
              <a:t>Por ejemplo, un juego puede rastrear las lecturas del sensor de gravedad para inferir gestos y movimientos complejos del usuario, como inclinación, agitación (shake), rotación o balanceo (swing). </a:t>
            </a:r>
            <a:endParaRPr/>
          </a:p>
          <a:p>
            <a:pPr indent="-342900" lvl="0" marL="457200" rtl="0" algn="l">
              <a:spcBef>
                <a:spcPts val="1000"/>
              </a:spcBef>
              <a:spcAft>
                <a:spcPts val="1000"/>
              </a:spcAft>
              <a:buSzPts val="1800"/>
              <a:buChar char="●"/>
            </a:pPr>
            <a:r>
              <a:rPr lang="es-419"/>
              <a:t>Del mismo modo, una aplicación de brújula podría usar el sensor de campo geomagnético y el acelerómetro para mostrar el funcionamiento de una brújula.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idx="1" type="body"/>
          </p:nvPr>
        </p:nvSpPr>
        <p:spPr>
          <a:xfrm>
            <a:off x="311700" y="1837076"/>
            <a:ext cx="8520600" cy="42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Si su aplicación depende del sensor para funcionar, entonces, aparte de validar con el Android Sensor Framework, puede restringir que las personas puedan descargar del Play Store su aplicación si no tienen el sensor requerido.</a:t>
            </a:r>
            <a:endParaRPr/>
          </a:p>
          <a:p>
            <a:pPr indent="0" lvl="0" marL="0" rtl="0" algn="l">
              <a:spcBef>
                <a:spcPts val="1600"/>
              </a:spcBef>
              <a:spcAft>
                <a:spcPts val="1600"/>
              </a:spcAft>
              <a:buNone/>
            </a:pPr>
            <a:r>
              <a:rPr lang="es-419"/>
              <a:t>→ Debe utilizar el tag &lt;uses-feature&gt;</a:t>
            </a:r>
            <a:endParaRPr/>
          </a:p>
        </p:txBody>
      </p:sp>
      <p:sp>
        <p:nvSpPr>
          <p:cNvPr id="207" name="Google Shape;207;p3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08" name="Google Shape;208;p32"/>
          <p:cNvSpPr txBox="1"/>
          <p:nvPr>
            <p:ph type="title"/>
          </p:nvPr>
        </p:nvSpPr>
        <p:spPr>
          <a:xfrm>
            <a:off x="311700" y="593378"/>
            <a:ext cx="8520600" cy="10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Determinar si el sensor está disponible</a:t>
            </a:r>
            <a:endParaRPr/>
          </a:p>
          <a:p>
            <a:pPr indent="0" lvl="0" marL="0" rtl="0" algn="l">
              <a:spcBef>
                <a:spcPts val="0"/>
              </a:spcBef>
              <a:spcAft>
                <a:spcPts val="0"/>
              </a:spcAft>
              <a:buNone/>
            </a:pPr>
            <a:r>
              <a:rPr lang="es-419"/>
              <a:t>→ con filtros de Google Play</a:t>
            </a:r>
            <a:endParaRPr/>
          </a:p>
        </p:txBody>
      </p:sp>
      <p:pic>
        <p:nvPicPr>
          <p:cNvPr id="209" name="Google Shape;209;p32"/>
          <p:cNvPicPr preferRelativeResize="0"/>
          <p:nvPr/>
        </p:nvPicPr>
        <p:blipFill>
          <a:blip r:embed="rId3">
            <a:alphaModFix/>
          </a:blip>
          <a:stretch>
            <a:fillRect/>
          </a:stretch>
        </p:blipFill>
        <p:spPr>
          <a:xfrm>
            <a:off x="395275" y="3806875"/>
            <a:ext cx="8353425" cy="1828800"/>
          </a:xfrm>
          <a:prstGeom prst="rect">
            <a:avLst/>
          </a:prstGeom>
          <a:noFill/>
          <a:ln>
            <a:noFill/>
          </a:ln>
        </p:spPr>
      </p:pic>
      <p:sp>
        <p:nvSpPr>
          <p:cNvPr id="210" name="Google Shape;210;p32"/>
          <p:cNvSpPr/>
          <p:nvPr/>
        </p:nvSpPr>
        <p:spPr>
          <a:xfrm>
            <a:off x="600225" y="4373975"/>
            <a:ext cx="8148600" cy="4014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Registrar Listeners</a:t>
            </a:r>
            <a:endParaRPr/>
          </a:p>
        </p:txBody>
      </p:sp>
      <p:sp>
        <p:nvSpPr>
          <p:cNvPr id="216" name="Google Shape;216;p3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Android genera eventos sobre los sensores, cada vez que éstos tienen nueva data. Para monitorear estos eventos, es necesario:</a:t>
            </a:r>
            <a:endParaRPr/>
          </a:p>
          <a:p>
            <a:pPr indent="-342900" lvl="0" marL="457200" rtl="0" algn="l">
              <a:spcBef>
                <a:spcPts val="1600"/>
              </a:spcBef>
              <a:spcAft>
                <a:spcPts val="0"/>
              </a:spcAft>
              <a:buSzPts val="1800"/>
              <a:buChar char="●"/>
            </a:pPr>
            <a:r>
              <a:rPr lang="es-419"/>
              <a:t>Implementar la interfaz </a:t>
            </a:r>
            <a:r>
              <a:rPr b="1" lang="es-419">
                <a:latin typeface="Source Code Pro"/>
                <a:ea typeface="Source Code Pro"/>
                <a:cs typeface="Source Code Pro"/>
                <a:sym typeface="Source Code Pro"/>
              </a:rPr>
              <a:t>SensorEventListener</a:t>
            </a:r>
            <a:endParaRPr b="1">
              <a:latin typeface="Source Code Pro"/>
              <a:ea typeface="Source Code Pro"/>
              <a:cs typeface="Source Code Pro"/>
              <a:sym typeface="Source Code Pro"/>
            </a:endParaRPr>
          </a:p>
          <a:p>
            <a:pPr indent="-342900" lvl="0" marL="457200" rtl="0" algn="l">
              <a:spcBef>
                <a:spcPts val="0"/>
              </a:spcBef>
              <a:spcAft>
                <a:spcPts val="0"/>
              </a:spcAft>
              <a:buSzPts val="1800"/>
              <a:buChar char="●"/>
            </a:pPr>
            <a:r>
              <a:rPr lang="es-419"/>
              <a:t>Registrar el </a:t>
            </a:r>
            <a:r>
              <a:rPr b="1" lang="es-419">
                <a:latin typeface="Source Code Pro"/>
                <a:ea typeface="Source Code Pro"/>
                <a:cs typeface="Source Code Pro"/>
                <a:sym typeface="Source Code Pro"/>
              </a:rPr>
              <a:t>listener</a:t>
            </a:r>
            <a:r>
              <a:rPr lang="es-419"/>
              <a:t> en el sensor que se desea monitorear.</a:t>
            </a:r>
            <a:endParaRPr/>
          </a:p>
          <a:p>
            <a:pPr indent="-342900" lvl="0" marL="457200" marR="0" rtl="0" algn="l">
              <a:lnSpc>
                <a:spcPct val="115000"/>
              </a:lnSpc>
              <a:spcBef>
                <a:spcPts val="0"/>
              </a:spcBef>
              <a:spcAft>
                <a:spcPts val="0"/>
              </a:spcAft>
              <a:buSzPts val="1800"/>
              <a:buChar char="●"/>
            </a:pPr>
            <a:r>
              <a:rPr lang="es-419"/>
              <a:t>Obtener los valores del </a:t>
            </a:r>
            <a:r>
              <a:rPr b="1" lang="es-419">
                <a:latin typeface="Source Code Pro"/>
                <a:ea typeface="Source Code Pro"/>
                <a:cs typeface="Source Code Pro"/>
                <a:sym typeface="Source Code Pro"/>
              </a:rPr>
              <a:t>SensorEvent</a:t>
            </a:r>
            <a:r>
              <a:rPr lang="es-419"/>
              <a:t> y actualizar la aplicación.</a:t>
            </a:r>
            <a:endParaRPr/>
          </a:p>
          <a:p>
            <a:pPr indent="-342900" lvl="0" marL="457200" marR="0" rtl="0" algn="l">
              <a:lnSpc>
                <a:spcPct val="115000"/>
              </a:lnSpc>
              <a:spcBef>
                <a:spcPts val="0"/>
              </a:spcBef>
              <a:spcAft>
                <a:spcPts val="0"/>
              </a:spcAft>
              <a:buSzPts val="1800"/>
              <a:buChar char="●"/>
            </a:pPr>
            <a:r>
              <a:rPr lang="es-419"/>
              <a:t>Desregistrar el </a:t>
            </a:r>
            <a:r>
              <a:rPr b="1" lang="es-419">
                <a:latin typeface="Source Code Pro"/>
                <a:ea typeface="Source Code Pro"/>
                <a:cs typeface="Source Code Pro"/>
                <a:sym typeface="Source Code Pro"/>
              </a:rPr>
              <a:t>listener</a:t>
            </a:r>
            <a:r>
              <a:rPr lang="es-419"/>
              <a:t>.</a:t>
            </a:r>
            <a:endParaRPr/>
          </a:p>
        </p:txBody>
      </p:sp>
      <p:sp>
        <p:nvSpPr>
          <p:cNvPr id="217" name="Google Shape;217;p3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Implementar la interfaz </a:t>
            </a:r>
            <a:r>
              <a:rPr b="1" lang="es-419">
                <a:latin typeface="Source Code Pro"/>
                <a:ea typeface="Source Code Pro"/>
                <a:cs typeface="Source Code Pro"/>
                <a:sym typeface="Source Code Pro"/>
              </a:rPr>
              <a:t>SensorEventListener</a:t>
            </a:r>
            <a:endParaRPr b="1">
              <a:latin typeface="Source Code Pro"/>
              <a:ea typeface="Source Code Pro"/>
              <a:cs typeface="Source Code Pro"/>
              <a:sym typeface="Source Code Pro"/>
            </a:endParaRPr>
          </a:p>
        </p:txBody>
      </p:sp>
      <p:sp>
        <p:nvSpPr>
          <p:cNvPr id="223" name="Google Shape;223;p34"/>
          <p:cNvSpPr txBox="1"/>
          <p:nvPr>
            <p:ph idx="1" type="body"/>
          </p:nvPr>
        </p:nvSpPr>
        <p:spPr>
          <a:xfrm>
            <a:off x="311700" y="1536625"/>
            <a:ext cx="8709300" cy="51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700"/>
              <a:t>Debe</a:t>
            </a:r>
            <a:r>
              <a:rPr lang="es-419" sz="1700"/>
              <a:t> implementar la interfaz </a:t>
            </a:r>
            <a:r>
              <a:rPr b="1" lang="es-419" sz="1700">
                <a:latin typeface="Source Code Pro"/>
                <a:ea typeface="Source Code Pro"/>
                <a:cs typeface="Source Code Pro"/>
                <a:sym typeface="Source Code Pro"/>
              </a:rPr>
              <a:t>SensorEventListener</a:t>
            </a:r>
            <a:r>
              <a:rPr lang="es-419" sz="1700"/>
              <a:t>. </a:t>
            </a:r>
            <a:endParaRPr sz="1700"/>
          </a:p>
          <a:p>
            <a:pPr indent="0" lvl="0" marL="0" rtl="0" algn="l">
              <a:spcBef>
                <a:spcPts val="1600"/>
              </a:spcBef>
              <a:spcAft>
                <a:spcPts val="0"/>
              </a:spcAft>
              <a:buNone/>
            </a:pPr>
            <a:r>
              <a:rPr lang="es-419" sz="1700"/>
              <a:t>Tendrá que sobreescribir los dos métodos abstractos:</a:t>
            </a:r>
            <a:endParaRPr sz="1700"/>
          </a:p>
          <a:p>
            <a:pPr indent="-336550" lvl="0" marL="457200" rtl="0" algn="l">
              <a:spcBef>
                <a:spcPts val="1600"/>
              </a:spcBef>
              <a:spcAft>
                <a:spcPts val="0"/>
              </a:spcAft>
              <a:buSzPts val="1700"/>
              <a:buChar char="●"/>
            </a:pPr>
            <a:r>
              <a:rPr b="1" lang="es-419" sz="1700">
                <a:latin typeface="Source Code Pro"/>
                <a:ea typeface="Source Code Pro"/>
                <a:cs typeface="Source Code Pro"/>
                <a:sym typeface="Source Code Pro"/>
              </a:rPr>
              <a:t>onSensorChanged()</a:t>
            </a:r>
            <a:r>
              <a:rPr lang="es-419" sz="1700"/>
              <a:t>: se dispara cuando el sensor tiene nueva data, la cual contiene (en el objeto SensorEvent):</a:t>
            </a:r>
            <a:endParaRPr sz="1700"/>
          </a:p>
          <a:p>
            <a:pPr indent="-336550" lvl="1" marL="914400" rtl="0" algn="l">
              <a:spcBef>
                <a:spcPts val="0"/>
              </a:spcBef>
              <a:spcAft>
                <a:spcPts val="0"/>
              </a:spcAft>
              <a:buSzPts val="1700"/>
              <a:buChar char="○"/>
            </a:pPr>
            <a:r>
              <a:rPr lang="es-419" sz="1700"/>
              <a:t>Precisión de la data</a:t>
            </a:r>
            <a:endParaRPr sz="1700"/>
          </a:p>
          <a:p>
            <a:pPr indent="-336550" lvl="1" marL="914400" rtl="0" algn="l">
              <a:spcBef>
                <a:spcPts val="0"/>
              </a:spcBef>
              <a:spcAft>
                <a:spcPts val="0"/>
              </a:spcAft>
              <a:buSzPts val="1700"/>
              <a:buChar char="○"/>
            </a:pPr>
            <a:r>
              <a:rPr lang="es-419" sz="1700"/>
              <a:t>Sensor que generó la data</a:t>
            </a:r>
            <a:endParaRPr sz="1700"/>
          </a:p>
          <a:p>
            <a:pPr indent="-336550" lvl="1" marL="914400" rtl="0" algn="l">
              <a:spcBef>
                <a:spcPts val="0"/>
              </a:spcBef>
              <a:spcAft>
                <a:spcPts val="0"/>
              </a:spcAft>
              <a:buSzPts val="1700"/>
              <a:buChar char="○"/>
            </a:pPr>
            <a:r>
              <a:rPr lang="es-419" sz="1700"/>
              <a:t>Timestamp</a:t>
            </a:r>
            <a:endParaRPr sz="1700"/>
          </a:p>
          <a:p>
            <a:pPr indent="-336550" lvl="1" marL="914400" rtl="0" algn="l">
              <a:spcBef>
                <a:spcPts val="0"/>
              </a:spcBef>
              <a:spcAft>
                <a:spcPts val="0"/>
              </a:spcAft>
              <a:buSzPts val="1700"/>
              <a:buChar char="○"/>
            </a:pPr>
            <a:r>
              <a:rPr lang="es-419" sz="1700"/>
              <a:t>La data en sí.</a:t>
            </a:r>
            <a:endParaRPr sz="1700"/>
          </a:p>
          <a:p>
            <a:pPr indent="-336550" lvl="0" marL="457200" rtl="0" algn="l">
              <a:spcBef>
                <a:spcPts val="1000"/>
              </a:spcBef>
              <a:spcAft>
                <a:spcPts val="0"/>
              </a:spcAft>
              <a:buSzPts val="1700"/>
              <a:buChar char="●"/>
            </a:pPr>
            <a:r>
              <a:rPr b="1" lang="es-419" sz="1700">
                <a:latin typeface="Source Code Pro"/>
                <a:ea typeface="Source Code Pro"/>
                <a:cs typeface="Source Code Pro"/>
                <a:sym typeface="Source Code Pro"/>
              </a:rPr>
              <a:t>onAccuracyChanged()</a:t>
            </a:r>
            <a:r>
              <a:rPr lang="es-419" sz="1700"/>
              <a:t>: se dispara cuando la </a:t>
            </a:r>
            <a:r>
              <a:rPr lang="es-419" sz="1700"/>
              <a:t>precisión</a:t>
            </a:r>
            <a:r>
              <a:rPr lang="es-419" sz="1700"/>
              <a:t> del sensor cambia, con 5 valores:</a:t>
            </a:r>
            <a:endParaRPr sz="1700"/>
          </a:p>
          <a:p>
            <a:pPr indent="-330200" lvl="1" marL="914400" rtl="0" algn="l">
              <a:spcBef>
                <a:spcPts val="0"/>
              </a:spcBef>
              <a:spcAft>
                <a:spcPts val="0"/>
              </a:spcAft>
              <a:buSzPts val="1600"/>
              <a:buChar char="○"/>
            </a:pPr>
            <a:r>
              <a:rPr i="1" lang="es-419" sz="1600"/>
              <a:t>SENSOR_STATUS_ACCURACY_HIGH</a:t>
            </a:r>
            <a:endParaRPr i="1" sz="1600"/>
          </a:p>
          <a:p>
            <a:pPr indent="-330200" lvl="1" marL="914400" rtl="0" algn="l">
              <a:spcBef>
                <a:spcPts val="0"/>
              </a:spcBef>
              <a:spcAft>
                <a:spcPts val="0"/>
              </a:spcAft>
              <a:buSzPts val="1600"/>
              <a:buChar char="○"/>
            </a:pPr>
            <a:r>
              <a:rPr i="1" lang="es-419" sz="1600"/>
              <a:t>SENSOR_STATUS_ACCURACY_MEDIUM</a:t>
            </a:r>
            <a:endParaRPr i="1" sz="1600"/>
          </a:p>
          <a:p>
            <a:pPr indent="-330200" lvl="1" marL="914400" rtl="0" algn="l">
              <a:spcBef>
                <a:spcPts val="0"/>
              </a:spcBef>
              <a:spcAft>
                <a:spcPts val="0"/>
              </a:spcAft>
              <a:buSzPts val="1600"/>
              <a:buChar char="○"/>
            </a:pPr>
            <a:r>
              <a:rPr i="1" lang="es-419" sz="1600"/>
              <a:t>SENSOR_STATUS_ACCURACY_LOW</a:t>
            </a:r>
            <a:endParaRPr i="1" sz="1600"/>
          </a:p>
          <a:p>
            <a:pPr indent="-330200" lvl="1" marL="914400" rtl="0" algn="l">
              <a:spcBef>
                <a:spcPts val="0"/>
              </a:spcBef>
              <a:spcAft>
                <a:spcPts val="0"/>
              </a:spcAft>
              <a:buSzPts val="1600"/>
              <a:buChar char="○"/>
            </a:pPr>
            <a:r>
              <a:rPr i="1" lang="es-419" sz="1600"/>
              <a:t>SENSOR_STATUS_UNRELIABLE (valores muy bajos o inexactos)</a:t>
            </a:r>
            <a:endParaRPr i="1" sz="1600"/>
          </a:p>
          <a:p>
            <a:pPr indent="-330200" lvl="1" marL="914400" rtl="0" algn="l">
              <a:spcBef>
                <a:spcPts val="0"/>
              </a:spcBef>
              <a:spcAft>
                <a:spcPts val="0"/>
              </a:spcAft>
              <a:buSzPts val="1600"/>
              <a:buChar char="○"/>
            </a:pPr>
            <a:r>
              <a:rPr i="1" lang="es-419" sz="1600"/>
              <a:t>SENSOR_STATUS_NO_CONTACT (no brinda información)</a:t>
            </a:r>
            <a:endParaRPr sz="1700"/>
          </a:p>
        </p:txBody>
      </p:sp>
      <p:sp>
        <p:nvSpPr>
          <p:cNvPr id="224" name="Google Shape;224;p3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Ejemplo</a:t>
            </a:r>
            <a:endParaRPr/>
          </a:p>
        </p:txBody>
      </p:sp>
      <p:sp>
        <p:nvSpPr>
          <p:cNvPr id="230" name="Google Shape;230;p35"/>
          <p:cNvSpPr txBox="1"/>
          <p:nvPr>
            <p:ph idx="1" type="body"/>
          </p:nvPr>
        </p:nvSpPr>
        <p:spPr>
          <a:xfrm>
            <a:off x="311700" y="1536631"/>
            <a:ext cx="8520600" cy="108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La clase implementa la interfaz SensorEventListener y se crea una variable para gestionar el sensorManager.</a:t>
            </a:r>
            <a:endParaRPr/>
          </a:p>
        </p:txBody>
      </p:sp>
      <p:sp>
        <p:nvSpPr>
          <p:cNvPr id="231" name="Google Shape;231;p3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32" name="Google Shape;232;p35"/>
          <p:cNvSpPr txBox="1"/>
          <p:nvPr/>
        </p:nvSpPr>
        <p:spPr>
          <a:xfrm>
            <a:off x="125" y="2668075"/>
            <a:ext cx="9144000" cy="10467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CC7832"/>
                </a:solidFill>
                <a:highlight>
                  <a:srgbClr val="2B2B2B"/>
                </a:highlight>
                <a:latin typeface="Courier New"/>
                <a:ea typeface="Courier New"/>
                <a:cs typeface="Courier New"/>
                <a:sym typeface="Courier New"/>
              </a:rPr>
              <a:t>public class </a:t>
            </a:r>
            <a:r>
              <a:rPr lang="es-419">
                <a:solidFill>
                  <a:srgbClr val="A9B7C6"/>
                </a:solidFill>
                <a:highlight>
                  <a:srgbClr val="2B2B2B"/>
                </a:highlight>
                <a:latin typeface="Courier New"/>
                <a:ea typeface="Courier New"/>
                <a:cs typeface="Courier New"/>
                <a:sym typeface="Courier New"/>
              </a:rPr>
              <a:t>MainActivity </a:t>
            </a:r>
            <a:r>
              <a:rPr lang="es-419">
                <a:solidFill>
                  <a:srgbClr val="CC7832"/>
                </a:solidFill>
                <a:highlight>
                  <a:srgbClr val="2B2B2B"/>
                </a:highlight>
                <a:latin typeface="Courier New"/>
                <a:ea typeface="Courier New"/>
                <a:cs typeface="Courier New"/>
                <a:sym typeface="Courier New"/>
              </a:rPr>
              <a:t>extends </a:t>
            </a:r>
            <a:r>
              <a:rPr lang="es-419">
                <a:solidFill>
                  <a:srgbClr val="A9B7C6"/>
                </a:solidFill>
                <a:highlight>
                  <a:srgbClr val="2B2B2B"/>
                </a:highlight>
                <a:latin typeface="Courier New"/>
                <a:ea typeface="Courier New"/>
                <a:cs typeface="Courier New"/>
                <a:sym typeface="Courier New"/>
              </a:rPr>
              <a:t>AppCompatActivity </a:t>
            </a:r>
            <a:r>
              <a:rPr lang="es-419">
                <a:solidFill>
                  <a:srgbClr val="CC7832"/>
                </a:solidFill>
                <a:highlight>
                  <a:srgbClr val="2B2B2B"/>
                </a:highlight>
                <a:latin typeface="Courier New"/>
                <a:ea typeface="Courier New"/>
                <a:cs typeface="Courier New"/>
                <a:sym typeface="Courier New"/>
              </a:rPr>
              <a:t>implements </a:t>
            </a:r>
            <a:r>
              <a:rPr lang="es-419">
                <a:solidFill>
                  <a:srgbClr val="A9B7C6"/>
                </a:solidFill>
                <a:highlight>
                  <a:srgbClr val="2B2B2B"/>
                </a:highlight>
                <a:latin typeface="Courier New"/>
                <a:ea typeface="Courier New"/>
                <a:cs typeface="Courier New"/>
                <a:sym typeface="Courier New"/>
              </a:rPr>
              <a:t>SensorEventListener {</a:t>
            </a:r>
            <a:endParaRPr>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A9B7C6"/>
                </a:solidFill>
                <a:highlight>
                  <a:srgbClr val="2B2B2B"/>
                </a:highlight>
                <a:latin typeface="Courier New"/>
                <a:ea typeface="Courier New"/>
                <a:cs typeface="Courier New"/>
                <a:sym typeface="Courier New"/>
              </a:rPr>
              <a:t>   ActivityMainBinding </a:t>
            </a:r>
            <a:r>
              <a:rPr lang="es-419">
                <a:solidFill>
                  <a:srgbClr val="9876AA"/>
                </a:solidFill>
                <a:highlight>
                  <a:srgbClr val="2B2B2B"/>
                </a:highlight>
                <a:latin typeface="Courier New"/>
                <a:ea typeface="Courier New"/>
                <a:cs typeface="Courier New"/>
                <a:sym typeface="Courier New"/>
              </a:rPr>
              <a:t>binding</a:t>
            </a:r>
            <a:r>
              <a:rPr lang="es-419">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CC7832"/>
                </a:solidFill>
                <a:highlight>
                  <a:srgbClr val="2B2B2B"/>
                </a:highlight>
                <a:latin typeface="Courier New"/>
                <a:ea typeface="Courier New"/>
                <a:cs typeface="Courier New"/>
                <a:sym typeface="Courier New"/>
              </a:rPr>
              <a:t>   </a:t>
            </a:r>
            <a:r>
              <a:rPr lang="es-419">
                <a:solidFill>
                  <a:srgbClr val="A9B7C6"/>
                </a:solidFill>
                <a:highlight>
                  <a:srgbClr val="2B2B2B"/>
                </a:highlight>
                <a:latin typeface="Courier New"/>
                <a:ea typeface="Courier New"/>
                <a:cs typeface="Courier New"/>
                <a:sym typeface="Courier New"/>
              </a:rPr>
              <a:t>SensorManager </a:t>
            </a:r>
            <a:r>
              <a:rPr lang="es-419">
                <a:solidFill>
                  <a:srgbClr val="9876AA"/>
                </a:solidFill>
                <a:highlight>
                  <a:srgbClr val="2B2B2B"/>
                </a:highlight>
                <a:latin typeface="Courier New"/>
                <a:ea typeface="Courier New"/>
                <a:cs typeface="Courier New"/>
                <a:sym typeface="Courier New"/>
              </a:rPr>
              <a:t>mSensorManager</a:t>
            </a:r>
            <a:r>
              <a:rPr lang="es-419">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Registrar listeners</a:t>
            </a:r>
            <a:endParaRPr/>
          </a:p>
        </p:txBody>
      </p:sp>
      <p:sp>
        <p:nvSpPr>
          <p:cNvPr id="238" name="Google Shape;238;p36"/>
          <p:cNvSpPr txBox="1"/>
          <p:nvPr>
            <p:ph idx="1" type="body"/>
          </p:nvPr>
        </p:nvSpPr>
        <p:spPr>
          <a:xfrm>
            <a:off x="311700" y="1536618"/>
            <a:ext cx="8520600" cy="116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El registro del listener se debe realizar en el método </a:t>
            </a:r>
            <a:r>
              <a:rPr b="1" lang="es-419">
                <a:latin typeface="Source Code Pro"/>
                <a:ea typeface="Source Code Pro"/>
                <a:cs typeface="Source Code Pro"/>
                <a:sym typeface="Source Code Pro"/>
              </a:rPr>
              <a:t>onResume()</a:t>
            </a:r>
            <a:r>
              <a:rPr lang="es-419"/>
              <a:t> y des-registrarlo en </a:t>
            </a:r>
            <a:r>
              <a:rPr b="1" lang="es-419">
                <a:latin typeface="Source Code Pro"/>
                <a:ea typeface="Source Code Pro"/>
                <a:cs typeface="Source Code Pro"/>
                <a:sym typeface="Source Code Pro"/>
              </a:rPr>
              <a:t>onStop()</a:t>
            </a:r>
            <a:r>
              <a:rPr lang="es-419"/>
              <a:t>. No se realiza en </a:t>
            </a:r>
            <a:r>
              <a:rPr b="1" lang="es-419">
                <a:latin typeface="Source Code Pro"/>
                <a:ea typeface="Source Code Pro"/>
                <a:cs typeface="Source Code Pro"/>
                <a:sym typeface="Source Code Pro"/>
              </a:rPr>
              <a:t>onCreate()</a:t>
            </a:r>
            <a:r>
              <a:rPr lang="es-419"/>
              <a:t>, pues la aplicación estaría sensando y obteniendo </a:t>
            </a:r>
            <a:r>
              <a:rPr lang="es-419"/>
              <a:t>datos</a:t>
            </a:r>
            <a:r>
              <a:rPr lang="es-419"/>
              <a:t> aún cuando no ha terminado de mostrarse en la pantalla.</a:t>
            </a:r>
            <a:endParaRPr/>
          </a:p>
        </p:txBody>
      </p:sp>
      <p:sp>
        <p:nvSpPr>
          <p:cNvPr id="239" name="Google Shape;239;p3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40" name="Google Shape;240;p36"/>
          <p:cNvSpPr txBox="1"/>
          <p:nvPr/>
        </p:nvSpPr>
        <p:spPr>
          <a:xfrm>
            <a:off x="388500" y="2876775"/>
            <a:ext cx="8367000" cy="27705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BBB529"/>
                </a:solidFill>
                <a:highlight>
                  <a:srgbClr val="2B2B2B"/>
                </a:highlight>
                <a:latin typeface="Courier New"/>
                <a:ea typeface="Courier New"/>
                <a:cs typeface="Courier New"/>
                <a:sym typeface="Courier New"/>
              </a:rPr>
              <a:t>@Override</a:t>
            </a:r>
            <a:endParaRPr sz="12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protected void </a:t>
            </a:r>
            <a:r>
              <a:rPr lang="es-419" sz="1200">
                <a:solidFill>
                  <a:srgbClr val="FFC66D"/>
                </a:solidFill>
                <a:highlight>
                  <a:srgbClr val="2B2B2B"/>
                </a:highlight>
                <a:latin typeface="Courier New"/>
                <a:ea typeface="Courier New"/>
                <a:cs typeface="Courier New"/>
                <a:sym typeface="Courier New"/>
              </a:rPr>
              <a:t>onResume</a:t>
            </a:r>
            <a:r>
              <a:rPr lang="es-419" sz="1200">
                <a:solidFill>
                  <a:srgbClr val="A9B7C6"/>
                </a:solidFill>
                <a:highlight>
                  <a:srgbClr val="2B2B2B"/>
                </a:highlight>
                <a:latin typeface="Courier New"/>
                <a:ea typeface="Courier New"/>
                <a:cs typeface="Courier New"/>
                <a:sym typeface="Courier New"/>
              </a:rPr>
              <a: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super</a:t>
            </a:r>
            <a:r>
              <a:rPr lang="es-419" sz="1200">
                <a:solidFill>
                  <a:srgbClr val="A9B7C6"/>
                </a:solidFill>
                <a:highlight>
                  <a:srgbClr val="2B2B2B"/>
                </a:highlight>
                <a:latin typeface="Courier New"/>
                <a:ea typeface="Courier New"/>
                <a:cs typeface="Courier New"/>
                <a:sym typeface="Courier New"/>
              </a:rPr>
              <a:t>.onResume()</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Sensor mAccelerometer = </a:t>
            </a:r>
            <a:r>
              <a:rPr lang="es-419" sz="1200">
                <a:solidFill>
                  <a:srgbClr val="9876AA"/>
                </a:solidFill>
                <a:highlight>
                  <a:srgbClr val="2B2B2B"/>
                </a:highlight>
                <a:latin typeface="Courier New"/>
                <a:ea typeface="Courier New"/>
                <a:cs typeface="Courier New"/>
                <a:sym typeface="Courier New"/>
              </a:rPr>
              <a:t>mSensorManager</a:t>
            </a:r>
            <a:r>
              <a:rPr lang="es-419" sz="1200">
                <a:solidFill>
                  <a:srgbClr val="A9B7C6"/>
                </a:solidFill>
                <a:highlight>
                  <a:srgbClr val="2B2B2B"/>
                </a:highlight>
                <a:latin typeface="Courier New"/>
                <a:ea typeface="Courier New"/>
                <a:cs typeface="Courier New"/>
                <a:sym typeface="Courier New"/>
              </a:rPr>
              <a:t>.getDefaultSensor(Sensor.</a:t>
            </a:r>
            <a:r>
              <a:rPr i="1" lang="es-419" sz="1200">
                <a:solidFill>
                  <a:srgbClr val="9876AA"/>
                </a:solidFill>
                <a:highlight>
                  <a:srgbClr val="2B2B2B"/>
                </a:highlight>
                <a:latin typeface="Courier New"/>
                <a:ea typeface="Courier New"/>
                <a:cs typeface="Courier New"/>
                <a:sym typeface="Courier New"/>
              </a:rPr>
              <a:t>TYPE_ACCELEROMETER</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mSensorManager</a:t>
            </a:r>
            <a:r>
              <a:rPr lang="es-419" sz="1200">
                <a:solidFill>
                  <a:srgbClr val="A9B7C6"/>
                </a:solidFill>
                <a:highlight>
                  <a:srgbClr val="2B2B2B"/>
                </a:highlight>
                <a:latin typeface="Courier New"/>
                <a:ea typeface="Courier New"/>
                <a:cs typeface="Courier New"/>
                <a:sym typeface="Courier New"/>
              </a:rPr>
              <a:t>.registerListener(</a:t>
            </a:r>
            <a:r>
              <a:rPr lang="es-419" sz="1200">
                <a:solidFill>
                  <a:srgbClr val="CC7832"/>
                </a:solidFill>
                <a:highlight>
                  <a:srgbClr val="2B2B2B"/>
                </a:highlight>
                <a:latin typeface="Courier New"/>
                <a:ea typeface="Courier New"/>
                <a:cs typeface="Courier New"/>
                <a:sym typeface="Courier New"/>
              </a:rPr>
              <a:t>this, </a:t>
            </a:r>
            <a:r>
              <a:rPr lang="es-419" sz="1200">
                <a:solidFill>
                  <a:srgbClr val="A9B7C6"/>
                </a:solidFill>
                <a:highlight>
                  <a:srgbClr val="2B2B2B"/>
                </a:highlight>
                <a:latin typeface="Courier New"/>
                <a:ea typeface="Courier New"/>
                <a:cs typeface="Courier New"/>
                <a:sym typeface="Courier New"/>
              </a:rPr>
              <a:t>mAccelerometer</a:t>
            </a: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SensorManager.</a:t>
            </a:r>
            <a:r>
              <a:rPr i="1" lang="es-419" sz="1200">
                <a:solidFill>
                  <a:srgbClr val="9876AA"/>
                </a:solidFill>
                <a:highlight>
                  <a:srgbClr val="2B2B2B"/>
                </a:highlight>
                <a:latin typeface="Courier New"/>
                <a:ea typeface="Courier New"/>
                <a:cs typeface="Courier New"/>
                <a:sym typeface="Courier New"/>
              </a:rPr>
              <a:t>SENSOR_DELAY_UI</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BBB529"/>
                </a:solidFill>
                <a:highlight>
                  <a:srgbClr val="2B2B2B"/>
                </a:highlight>
                <a:latin typeface="Courier New"/>
                <a:ea typeface="Courier New"/>
                <a:cs typeface="Courier New"/>
                <a:sym typeface="Courier New"/>
              </a:rPr>
              <a:t>@Override</a:t>
            </a:r>
            <a:endParaRPr sz="12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protected void </a:t>
            </a:r>
            <a:r>
              <a:rPr lang="es-419" sz="1200">
                <a:solidFill>
                  <a:srgbClr val="FFC66D"/>
                </a:solidFill>
                <a:highlight>
                  <a:srgbClr val="2B2B2B"/>
                </a:highlight>
                <a:latin typeface="Courier New"/>
                <a:ea typeface="Courier New"/>
                <a:cs typeface="Courier New"/>
                <a:sym typeface="Courier New"/>
              </a:rPr>
              <a:t>onStop</a:t>
            </a:r>
            <a:r>
              <a:rPr lang="es-419" sz="1200">
                <a:solidFill>
                  <a:srgbClr val="A9B7C6"/>
                </a:solidFill>
                <a:highlight>
                  <a:srgbClr val="2B2B2B"/>
                </a:highlight>
                <a:latin typeface="Courier New"/>
                <a:ea typeface="Courier New"/>
                <a:cs typeface="Courier New"/>
                <a:sym typeface="Courier New"/>
              </a:rPr>
              <a: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super</a:t>
            </a:r>
            <a:r>
              <a:rPr lang="es-419" sz="1200">
                <a:solidFill>
                  <a:srgbClr val="A9B7C6"/>
                </a:solidFill>
                <a:highlight>
                  <a:srgbClr val="2B2B2B"/>
                </a:highlight>
                <a:latin typeface="Courier New"/>
                <a:ea typeface="Courier New"/>
                <a:cs typeface="Courier New"/>
                <a:sym typeface="Courier New"/>
              </a:rPr>
              <a:t>.onStop()</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mSensorManager</a:t>
            </a:r>
            <a:r>
              <a:rPr lang="es-419" sz="1200">
                <a:solidFill>
                  <a:srgbClr val="A9B7C6"/>
                </a:solidFill>
                <a:highlight>
                  <a:srgbClr val="2B2B2B"/>
                </a:highlight>
                <a:latin typeface="Courier New"/>
                <a:ea typeface="Courier New"/>
                <a:cs typeface="Courier New"/>
                <a:sym typeface="Courier New"/>
              </a:rPr>
              <a:t>.unregisterListener(</a:t>
            </a:r>
            <a:r>
              <a:rPr lang="es-419" sz="1200">
                <a:solidFill>
                  <a:srgbClr val="CC7832"/>
                </a:solidFill>
                <a:highlight>
                  <a:srgbClr val="2B2B2B"/>
                </a:highlight>
                <a:latin typeface="Courier New"/>
                <a:ea typeface="Courier New"/>
                <a:cs typeface="Courier New"/>
                <a:sym typeface="Courier New"/>
              </a:rPr>
              <a:t>this</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Registrar listeners</a:t>
            </a:r>
            <a:endParaRPr/>
          </a:p>
        </p:txBody>
      </p:sp>
      <p:sp>
        <p:nvSpPr>
          <p:cNvPr id="246" name="Google Shape;246;p37"/>
          <p:cNvSpPr txBox="1"/>
          <p:nvPr>
            <p:ph idx="1" type="body"/>
          </p:nvPr>
        </p:nvSpPr>
        <p:spPr>
          <a:xfrm>
            <a:off x="311700" y="1536625"/>
            <a:ext cx="8520600" cy="34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Al registrar el listener se le indican 3 parámetros:</a:t>
            </a:r>
            <a:endParaRPr/>
          </a:p>
          <a:p>
            <a:pPr indent="-342900" lvl="0" marL="457200" rtl="0" algn="l">
              <a:spcBef>
                <a:spcPts val="1600"/>
              </a:spcBef>
              <a:spcAft>
                <a:spcPts val="0"/>
              </a:spcAft>
              <a:buSzPts val="1800"/>
              <a:buAutoNum type="arabicPeriod"/>
            </a:pPr>
            <a:r>
              <a:rPr lang="es-419"/>
              <a:t>La clase que implementa la interfaz (la misma actividad)</a:t>
            </a:r>
            <a:endParaRPr/>
          </a:p>
          <a:p>
            <a:pPr indent="-342900" lvl="0" marL="457200" rtl="0" algn="l">
              <a:spcBef>
                <a:spcPts val="0"/>
              </a:spcBef>
              <a:spcAft>
                <a:spcPts val="0"/>
              </a:spcAft>
              <a:buSzPts val="1800"/>
              <a:buAutoNum type="arabicPeriod"/>
            </a:pPr>
            <a:r>
              <a:rPr lang="es-419"/>
              <a:t>El tipo de sensor que se está midiendo</a:t>
            </a:r>
            <a:endParaRPr/>
          </a:p>
          <a:p>
            <a:pPr indent="-342900" lvl="0" marL="457200" rtl="0" algn="l">
              <a:spcBef>
                <a:spcPts val="0"/>
              </a:spcBef>
              <a:spcAft>
                <a:spcPts val="0"/>
              </a:spcAft>
              <a:buSzPts val="1800"/>
              <a:buAutoNum type="arabicPeriod"/>
            </a:pPr>
            <a:r>
              <a:rPr lang="es-419"/>
              <a:t>El intervalo en que el sensor le enviará data a la aplicación:</a:t>
            </a:r>
            <a:endParaRPr/>
          </a:p>
          <a:p>
            <a:pPr indent="-317500" lvl="1" marL="914400" rtl="0" algn="l">
              <a:spcBef>
                <a:spcPts val="0"/>
              </a:spcBef>
              <a:spcAft>
                <a:spcPts val="0"/>
              </a:spcAft>
              <a:buSzPts val="1400"/>
              <a:buChar char="○"/>
            </a:pPr>
            <a:r>
              <a:rPr lang="es-419" sz="1300">
                <a:solidFill>
                  <a:srgbClr val="9876AA"/>
                </a:solidFill>
                <a:highlight>
                  <a:srgbClr val="2B2B2B"/>
                </a:highlight>
                <a:latin typeface="Arial"/>
                <a:ea typeface="Arial"/>
                <a:cs typeface="Arial"/>
                <a:sym typeface="Arial"/>
              </a:rPr>
              <a:t>SENSOR_DELAY_UI</a:t>
            </a:r>
            <a:r>
              <a:rPr lang="es-419"/>
              <a:t> → 60 ms</a:t>
            </a:r>
            <a:endParaRPr/>
          </a:p>
          <a:p>
            <a:pPr indent="-317500" lvl="1" marL="914400" marR="0" rtl="0" algn="l">
              <a:lnSpc>
                <a:spcPct val="115000"/>
              </a:lnSpc>
              <a:spcBef>
                <a:spcPts val="0"/>
              </a:spcBef>
              <a:spcAft>
                <a:spcPts val="0"/>
              </a:spcAft>
              <a:buSzPts val="1400"/>
              <a:buChar char="○"/>
            </a:pPr>
            <a:r>
              <a:rPr lang="es-419" sz="1300">
                <a:solidFill>
                  <a:srgbClr val="9876AA"/>
                </a:solidFill>
                <a:highlight>
                  <a:srgbClr val="2B2B2B"/>
                </a:highlight>
                <a:latin typeface="Arial"/>
                <a:ea typeface="Arial"/>
                <a:cs typeface="Arial"/>
                <a:sym typeface="Arial"/>
              </a:rPr>
              <a:t>SENSOR_DELAY_NORMAL</a:t>
            </a:r>
            <a:r>
              <a:rPr lang="es-419"/>
              <a:t> → 200ms</a:t>
            </a:r>
            <a:endParaRPr/>
          </a:p>
          <a:p>
            <a:pPr indent="-317500" lvl="1" marL="914400" marR="0" rtl="0" algn="l">
              <a:lnSpc>
                <a:spcPct val="115000"/>
              </a:lnSpc>
              <a:spcBef>
                <a:spcPts val="0"/>
              </a:spcBef>
              <a:spcAft>
                <a:spcPts val="0"/>
              </a:spcAft>
              <a:buSzPts val="1400"/>
              <a:buChar char="○"/>
            </a:pPr>
            <a:r>
              <a:rPr lang="es-419" sz="1300">
                <a:solidFill>
                  <a:srgbClr val="9876AA"/>
                </a:solidFill>
                <a:highlight>
                  <a:srgbClr val="2B2B2B"/>
                </a:highlight>
                <a:latin typeface="Arial"/>
                <a:ea typeface="Arial"/>
                <a:cs typeface="Arial"/>
                <a:sym typeface="Arial"/>
              </a:rPr>
              <a:t>SENSOR_DELAY_GAME</a:t>
            </a:r>
            <a:r>
              <a:rPr lang="es-419"/>
              <a:t> → 20ms</a:t>
            </a:r>
            <a:endParaRPr/>
          </a:p>
          <a:p>
            <a:pPr indent="-317500" lvl="1" marL="914400" rtl="0" algn="l">
              <a:spcBef>
                <a:spcPts val="0"/>
              </a:spcBef>
              <a:spcAft>
                <a:spcPts val="0"/>
              </a:spcAft>
              <a:buSzPts val="1400"/>
              <a:buChar char="○"/>
            </a:pPr>
            <a:r>
              <a:rPr lang="es-419" sz="1300">
                <a:solidFill>
                  <a:srgbClr val="9876AA"/>
                </a:solidFill>
                <a:highlight>
                  <a:srgbClr val="2B2B2B"/>
                </a:highlight>
                <a:latin typeface="Arial"/>
                <a:ea typeface="Arial"/>
                <a:cs typeface="Arial"/>
                <a:sym typeface="Arial"/>
              </a:rPr>
              <a:t>SENSOR_DELAY_FASTEST</a:t>
            </a:r>
            <a:r>
              <a:rPr lang="es-419"/>
              <a:t> → 0ms</a:t>
            </a:r>
            <a:endParaRPr/>
          </a:p>
          <a:p>
            <a:pPr indent="457200" lvl="0" marL="0" rtl="0" algn="l">
              <a:spcBef>
                <a:spcPts val="0"/>
              </a:spcBef>
              <a:spcAft>
                <a:spcPts val="0"/>
              </a:spcAft>
              <a:buNone/>
            </a:pPr>
            <a:r>
              <a:rPr lang="es-419"/>
              <a:t>→ Menos delay, más consumo de batería</a:t>
            </a:r>
            <a:endParaRPr/>
          </a:p>
          <a:p>
            <a:pPr indent="457200" lvl="0" marL="0" rtl="0" algn="l">
              <a:spcBef>
                <a:spcPts val="0"/>
              </a:spcBef>
              <a:spcAft>
                <a:spcPts val="1600"/>
              </a:spcAft>
              <a:buNone/>
            </a:pPr>
            <a:r>
              <a:rPr lang="es-419"/>
              <a:t>→ Desde el API 11, puede especificar el valor en microsegundos.</a:t>
            </a:r>
            <a:endParaRPr/>
          </a:p>
        </p:txBody>
      </p:sp>
      <p:sp>
        <p:nvSpPr>
          <p:cNvPr id="247" name="Google Shape;247;p3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48" name="Google Shape;248;p37"/>
          <p:cNvSpPr txBox="1"/>
          <p:nvPr/>
        </p:nvSpPr>
        <p:spPr>
          <a:xfrm>
            <a:off x="189450" y="4995225"/>
            <a:ext cx="8765100" cy="3849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solidFill>
                  <a:srgbClr val="9876AA"/>
                </a:solidFill>
                <a:highlight>
                  <a:srgbClr val="2B2B2B"/>
                </a:highlight>
                <a:latin typeface="Courier New"/>
                <a:ea typeface="Courier New"/>
                <a:cs typeface="Courier New"/>
                <a:sym typeface="Courier New"/>
              </a:rPr>
              <a:t>mSensorManager</a:t>
            </a:r>
            <a:r>
              <a:rPr lang="es-419" sz="1300">
                <a:solidFill>
                  <a:srgbClr val="A9B7C6"/>
                </a:solidFill>
                <a:highlight>
                  <a:srgbClr val="2B2B2B"/>
                </a:highlight>
                <a:latin typeface="Courier New"/>
                <a:ea typeface="Courier New"/>
                <a:cs typeface="Courier New"/>
                <a:sym typeface="Courier New"/>
              </a:rPr>
              <a:t>.registerListener(</a:t>
            </a:r>
            <a:r>
              <a:rPr lang="es-419" sz="1300">
                <a:solidFill>
                  <a:srgbClr val="CC7832"/>
                </a:solidFill>
                <a:highlight>
                  <a:srgbClr val="2B2B2B"/>
                </a:highlight>
                <a:latin typeface="Courier New"/>
                <a:ea typeface="Courier New"/>
                <a:cs typeface="Courier New"/>
                <a:sym typeface="Courier New"/>
              </a:rPr>
              <a:t>this, </a:t>
            </a:r>
            <a:r>
              <a:rPr lang="es-419" sz="1300">
                <a:solidFill>
                  <a:srgbClr val="A9B7C6"/>
                </a:solidFill>
                <a:highlight>
                  <a:srgbClr val="2B2B2B"/>
                </a:highlight>
                <a:latin typeface="Courier New"/>
                <a:ea typeface="Courier New"/>
                <a:cs typeface="Courier New"/>
                <a:sym typeface="Courier New"/>
              </a:rPr>
              <a:t>mAccelerometer</a:t>
            </a:r>
            <a:r>
              <a:rPr lang="es-419" sz="1300">
                <a:solidFill>
                  <a:srgbClr val="CC7832"/>
                </a:solidFill>
                <a:highlight>
                  <a:srgbClr val="2B2B2B"/>
                </a:highlight>
                <a:latin typeface="Courier New"/>
                <a:ea typeface="Courier New"/>
                <a:cs typeface="Courier New"/>
                <a:sym typeface="Courier New"/>
              </a:rPr>
              <a:t>, </a:t>
            </a:r>
            <a:r>
              <a:rPr lang="es-419" sz="1300">
                <a:solidFill>
                  <a:srgbClr val="A9B7C6"/>
                </a:solidFill>
                <a:highlight>
                  <a:srgbClr val="2B2B2B"/>
                </a:highlight>
                <a:latin typeface="Courier New"/>
                <a:ea typeface="Courier New"/>
                <a:cs typeface="Courier New"/>
                <a:sym typeface="Courier New"/>
              </a:rPr>
              <a:t>SensorManager.</a:t>
            </a:r>
            <a:r>
              <a:rPr i="1" lang="es-419" sz="1300">
                <a:solidFill>
                  <a:srgbClr val="9876AA"/>
                </a:solidFill>
                <a:highlight>
                  <a:srgbClr val="2B2B2B"/>
                </a:highlight>
                <a:latin typeface="Courier New"/>
                <a:ea typeface="Courier New"/>
                <a:cs typeface="Courier New"/>
                <a:sym typeface="Courier New"/>
              </a:rPr>
              <a:t>SENSOR_DELAY_UI</a:t>
            </a:r>
            <a:r>
              <a:rPr lang="es-419" sz="1300">
                <a:solidFill>
                  <a:srgbClr val="A9B7C6"/>
                </a:solidFill>
                <a:highlight>
                  <a:srgbClr val="2B2B2B"/>
                </a:highlight>
                <a:latin typeface="Courier New"/>
                <a:ea typeface="Courier New"/>
                <a:cs typeface="Courier New"/>
                <a:sym typeface="Courier New"/>
              </a:rPr>
              <a:t>)</a:t>
            </a:r>
            <a:r>
              <a:rPr lang="es-419" sz="1300">
                <a:solidFill>
                  <a:srgbClr val="CC7832"/>
                </a:solidFill>
                <a:highlight>
                  <a:srgbClr val="2B2B2B"/>
                </a:highlight>
                <a:latin typeface="Courier New"/>
                <a:ea typeface="Courier New"/>
                <a:cs typeface="Courier New"/>
                <a:sym typeface="Courier New"/>
              </a:rPr>
              <a:t>;</a:t>
            </a:r>
            <a:endParaRPr sz="1300"/>
          </a:p>
        </p:txBody>
      </p:sp>
      <p:sp>
        <p:nvSpPr>
          <p:cNvPr id="249" name="Google Shape;249;p37"/>
          <p:cNvSpPr/>
          <p:nvPr/>
        </p:nvSpPr>
        <p:spPr>
          <a:xfrm>
            <a:off x="3475800" y="5331850"/>
            <a:ext cx="350100" cy="35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1</a:t>
            </a:r>
            <a:endParaRPr/>
          </a:p>
        </p:txBody>
      </p:sp>
      <p:sp>
        <p:nvSpPr>
          <p:cNvPr id="250" name="Google Shape;250;p37"/>
          <p:cNvSpPr/>
          <p:nvPr/>
        </p:nvSpPr>
        <p:spPr>
          <a:xfrm>
            <a:off x="4572000" y="5331850"/>
            <a:ext cx="350100" cy="35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2</a:t>
            </a:r>
            <a:endParaRPr/>
          </a:p>
        </p:txBody>
      </p:sp>
      <p:sp>
        <p:nvSpPr>
          <p:cNvPr id="251" name="Google Shape;251;p37"/>
          <p:cNvSpPr/>
          <p:nvPr/>
        </p:nvSpPr>
        <p:spPr>
          <a:xfrm>
            <a:off x="6661275" y="5331850"/>
            <a:ext cx="350100" cy="35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Source Code Pro"/>
                <a:ea typeface="Source Code Pro"/>
                <a:cs typeface="Source Code Pro"/>
                <a:sym typeface="Source Code Pro"/>
              </a:rPr>
              <a:t>onSensorChanged()</a:t>
            </a:r>
            <a:endParaRPr b="1">
              <a:latin typeface="Source Code Pro"/>
              <a:ea typeface="Source Code Pro"/>
              <a:cs typeface="Source Code Pro"/>
              <a:sym typeface="Source Code Pro"/>
            </a:endParaRPr>
          </a:p>
        </p:txBody>
      </p:sp>
      <p:sp>
        <p:nvSpPr>
          <p:cNvPr id="257" name="Google Shape;257;p3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Aquí se </a:t>
            </a:r>
            <a:r>
              <a:rPr lang="es-419"/>
              <a:t>gestionan</a:t>
            </a:r>
            <a:r>
              <a:rPr lang="es-419"/>
              <a:t> las notificaciones del sistema sobre el sensor. Para cada sensor Android envía información particular la cual está definida en:</a:t>
            </a:r>
            <a:endParaRPr/>
          </a:p>
          <a:p>
            <a:pPr indent="0" lvl="0" marL="0" rtl="0" algn="l">
              <a:spcBef>
                <a:spcPts val="1600"/>
              </a:spcBef>
              <a:spcAft>
                <a:spcPts val="1600"/>
              </a:spcAft>
              <a:buNone/>
            </a:pPr>
            <a:r>
              <a:rPr lang="es-419"/>
              <a:t>→ </a:t>
            </a:r>
            <a:r>
              <a:rPr lang="es-419" u="sng">
                <a:solidFill>
                  <a:schemeClr val="hlink"/>
                </a:solidFill>
                <a:hlinkClick r:id="rId3"/>
              </a:rPr>
              <a:t>https://developer.android.com/guide/topics/sensors/sensors_motion.html</a:t>
            </a:r>
            <a:endParaRPr/>
          </a:p>
        </p:txBody>
      </p:sp>
      <p:sp>
        <p:nvSpPr>
          <p:cNvPr id="258" name="Google Shape;258;p3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259" name="Google Shape;259;p38"/>
          <p:cNvPicPr preferRelativeResize="0"/>
          <p:nvPr/>
        </p:nvPicPr>
        <p:blipFill>
          <a:blip r:embed="rId4">
            <a:alphaModFix/>
          </a:blip>
          <a:stretch>
            <a:fillRect/>
          </a:stretch>
        </p:blipFill>
        <p:spPr>
          <a:xfrm>
            <a:off x="3594375" y="2909275"/>
            <a:ext cx="4878075" cy="3631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Source Code Pro"/>
                <a:ea typeface="Source Code Pro"/>
                <a:cs typeface="Source Code Pro"/>
                <a:sym typeface="Source Code Pro"/>
              </a:rPr>
              <a:t>onSensorChanged()</a:t>
            </a:r>
            <a:endParaRPr b="1">
              <a:latin typeface="Source Code Pro"/>
              <a:ea typeface="Source Code Pro"/>
              <a:cs typeface="Source Code Pro"/>
              <a:sym typeface="Source Code Pro"/>
            </a:endParaRPr>
          </a:p>
          <a:p>
            <a:pPr indent="0" lvl="0" marL="0" rtl="0" algn="l">
              <a:spcBef>
                <a:spcPts val="0"/>
              </a:spcBef>
              <a:spcAft>
                <a:spcPts val="0"/>
              </a:spcAft>
              <a:buNone/>
            </a:pPr>
            <a:r>
              <a:t/>
            </a:r>
            <a:endParaRPr/>
          </a:p>
        </p:txBody>
      </p:sp>
      <p:sp>
        <p:nvSpPr>
          <p:cNvPr id="265" name="Google Shape;265;p3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Se debe validar qué sensor está enviando la información pues se puede tener un listener para todos los sensores.</a:t>
            </a:r>
            <a:endParaRPr/>
          </a:p>
          <a:p>
            <a:pPr indent="0" lvl="0" marL="0" rtl="0" algn="l">
              <a:spcBef>
                <a:spcPts val="1600"/>
              </a:spcBef>
              <a:spcAft>
                <a:spcPts val="1600"/>
              </a:spcAft>
              <a:buNone/>
            </a:pPr>
            <a:r>
              <a:rPr lang="es-419"/>
              <a:t>En base a eso, se pueden realizar acciones:</a:t>
            </a:r>
            <a:endParaRPr/>
          </a:p>
        </p:txBody>
      </p:sp>
      <p:sp>
        <p:nvSpPr>
          <p:cNvPr id="266" name="Google Shape;266;p3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267" name="Google Shape;267;p39"/>
          <p:cNvPicPr preferRelativeResize="0"/>
          <p:nvPr/>
        </p:nvPicPr>
        <p:blipFill>
          <a:blip r:embed="rId3">
            <a:alphaModFix/>
          </a:blip>
          <a:stretch>
            <a:fillRect/>
          </a:stretch>
        </p:blipFill>
        <p:spPr>
          <a:xfrm>
            <a:off x="2410775" y="2828099"/>
            <a:ext cx="4322450" cy="3574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Location</a:t>
            </a:r>
            <a:endParaRPr/>
          </a:p>
        </p:txBody>
      </p:sp>
      <p:sp>
        <p:nvSpPr>
          <p:cNvPr id="273" name="Google Shape;273;p4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solidFill>
                  <a:schemeClr val="lt1"/>
                </a:solidFill>
              </a:rPr>
              <a:t>‹#›</a:t>
            </a:fld>
            <a:endParaRPr>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Location</a:t>
            </a:r>
            <a:endParaRPr/>
          </a:p>
        </p:txBody>
      </p:sp>
      <p:sp>
        <p:nvSpPr>
          <p:cNvPr id="279" name="Google Shape;279;p4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solidFill>
                  <a:schemeClr val="dk1"/>
                </a:solidFill>
              </a:rPr>
              <a:t>‹#›</a:t>
            </a:fld>
            <a:endParaRPr>
              <a:solidFill>
                <a:schemeClr val="dk1"/>
              </a:solidFill>
            </a:endParaRPr>
          </a:p>
        </p:txBody>
      </p:sp>
      <p:sp>
        <p:nvSpPr>
          <p:cNvPr id="280" name="Google Shape;280;p41"/>
          <p:cNvSpPr txBox="1"/>
          <p:nvPr>
            <p:ph idx="1" type="body"/>
          </p:nvPr>
        </p:nvSpPr>
        <p:spPr>
          <a:xfrm>
            <a:off x="311700" y="1536625"/>
            <a:ext cx="5442000" cy="455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El sistema Android permite obtener la ubicación del dispositivo combinando la </a:t>
            </a:r>
            <a:r>
              <a:rPr lang="es-419"/>
              <a:t>información</a:t>
            </a:r>
            <a:r>
              <a:rPr lang="es-419"/>
              <a:t> brindada por el GPS, Wifi y red celular.</a:t>
            </a:r>
            <a:endParaRPr/>
          </a:p>
          <a:p>
            <a:pPr indent="-342900" lvl="0" marL="457200" rtl="0" algn="l">
              <a:spcBef>
                <a:spcPts val="1000"/>
              </a:spcBef>
              <a:spcAft>
                <a:spcPts val="0"/>
              </a:spcAft>
              <a:buSzPts val="1800"/>
              <a:buChar char="●"/>
            </a:pPr>
            <a:r>
              <a:rPr lang="es-419"/>
              <a:t>Google Play Services brinda la clase </a:t>
            </a:r>
            <a:r>
              <a:rPr b="1" lang="es-419">
                <a:latin typeface="Source Code Pro"/>
                <a:ea typeface="Source Code Pro"/>
                <a:cs typeface="Source Code Pro"/>
                <a:sym typeface="Source Code Pro"/>
              </a:rPr>
              <a:t>FusedLocationProviderClient</a:t>
            </a:r>
            <a:r>
              <a:rPr lang="es-419"/>
              <a:t>, la cual estima la ubicación del usuario fusionando (“fusing”) todas la data de los sensores de ubicación (Gps, wifi y celular). Esto permite resultados precisos con consumo mínimo de batería.</a:t>
            </a:r>
            <a:endParaRPr/>
          </a:p>
          <a:p>
            <a:pPr indent="-342900" lvl="0" marL="457200" rtl="0" algn="l">
              <a:spcBef>
                <a:spcPts val="1000"/>
              </a:spcBef>
              <a:spcAft>
                <a:spcPts val="1000"/>
              </a:spcAft>
              <a:buSzPts val="1800"/>
              <a:buChar char="●"/>
            </a:pPr>
            <a:r>
              <a:rPr lang="es-419"/>
              <a:t>Esta clase le brinda mediante un objeto </a:t>
            </a:r>
            <a:r>
              <a:rPr b="1" lang="es-419">
                <a:latin typeface="Source Code Pro"/>
                <a:ea typeface="Source Code Pro"/>
                <a:cs typeface="Source Code Pro"/>
                <a:sym typeface="Source Code Pro"/>
              </a:rPr>
              <a:t>Location</a:t>
            </a:r>
            <a:r>
              <a:rPr lang="es-419"/>
              <a:t> las coordenadas geográficas en forma de latitud y longitud</a:t>
            </a:r>
            <a:endParaRPr/>
          </a:p>
        </p:txBody>
      </p:sp>
      <p:pic>
        <p:nvPicPr>
          <p:cNvPr id="281" name="Google Shape;281;p41"/>
          <p:cNvPicPr preferRelativeResize="0"/>
          <p:nvPr/>
        </p:nvPicPr>
        <p:blipFill>
          <a:blip r:embed="rId3">
            <a:alphaModFix/>
          </a:blip>
          <a:stretch>
            <a:fillRect/>
          </a:stretch>
        </p:blipFill>
        <p:spPr>
          <a:xfrm>
            <a:off x="6032095" y="1639251"/>
            <a:ext cx="2989054" cy="434992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Categorías de sensores</a:t>
            </a:r>
            <a:endParaRPr/>
          </a:p>
        </p:txBody>
      </p:sp>
      <p:sp>
        <p:nvSpPr>
          <p:cNvPr id="75" name="Google Shape;75;p15"/>
          <p:cNvSpPr txBox="1"/>
          <p:nvPr>
            <p:ph idx="1" type="body"/>
          </p:nvPr>
        </p:nvSpPr>
        <p:spPr>
          <a:xfrm>
            <a:off x="311700" y="1536625"/>
            <a:ext cx="4260300" cy="25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Android tiene 3 categorías de sensores:</a:t>
            </a:r>
            <a:endParaRPr/>
          </a:p>
          <a:p>
            <a:pPr indent="-342900" lvl="0" marL="457200" rtl="0" algn="l">
              <a:spcBef>
                <a:spcPts val="1600"/>
              </a:spcBef>
              <a:spcAft>
                <a:spcPts val="0"/>
              </a:spcAft>
              <a:buSzPts val="1800"/>
              <a:buChar char="●"/>
            </a:pPr>
            <a:r>
              <a:rPr b="1" lang="es-419"/>
              <a:t>Sensores de movimiento</a:t>
            </a:r>
            <a:endParaRPr b="1"/>
          </a:p>
          <a:p>
            <a:pPr indent="-342900" lvl="0" marL="457200" rtl="0" algn="l">
              <a:spcBef>
                <a:spcPts val="0"/>
              </a:spcBef>
              <a:spcAft>
                <a:spcPts val="0"/>
              </a:spcAft>
              <a:buSzPts val="1800"/>
              <a:buChar char="●"/>
            </a:pPr>
            <a:r>
              <a:rPr b="1" lang="es-419"/>
              <a:t>Sensores ambientales</a:t>
            </a:r>
            <a:endParaRPr/>
          </a:p>
          <a:p>
            <a:pPr indent="-342900" lvl="0" marL="457200" rtl="0" algn="l">
              <a:spcBef>
                <a:spcPts val="0"/>
              </a:spcBef>
              <a:spcAft>
                <a:spcPts val="0"/>
              </a:spcAft>
              <a:buSzPts val="1800"/>
              <a:buChar char="●"/>
            </a:pPr>
            <a:r>
              <a:rPr b="1" lang="es-419"/>
              <a:t>Sensores de posición</a:t>
            </a:r>
            <a:endParaRPr b="1"/>
          </a:p>
          <a:p>
            <a:pPr indent="0" lvl="0" marL="0" rtl="0" algn="l">
              <a:spcBef>
                <a:spcPts val="1600"/>
              </a:spcBef>
              <a:spcAft>
                <a:spcPts val="1600"/>
              </a:spcAft>
              <a:buNone/>
            </a:pPr>
            <a:r>
              <a:rPr lang="es-419"/>
              <a:t>Todos estos sensores son gestionados por el </a:t>
            </a:r>
            <a:r>
              <a:rPr b="1" lang="es-419"/>
              <a:t>“Android Sensor Framework”.</a:t>
            </a:r>
            <a:endParaRPr b="1"/>
          </a:p>
        </p:txBody>
      </p:sp>
      <p:sp>
        <p:nvSpPr>
          <p:cNvPr id="76" name="Google Shape;76;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77" name="Google Shape;77;p15"/>
          <p:cNvPicPr preferRelativeResize="0"/>
          <p:nvPr/>
        </p:nvPicPr>
        <p:blipFill>
          <a:blip r:embed="rId3">
            <a:alphaModFix/>
          </a:blip>
          <a:stretch>
            <a:fillRect/>
          </a:stretch>
        </p:blipFill>
        <p:spPr>
          <a:xfrm>
            <a:off x="5566925" y="1536625"/>
            <a:ext cx="3454225" cy="3184100"/>
          </a:xfrm>
          <a:prstGeom prst="rect">
            <a:avLst/>
          </a:prstGeom>
          <a:noFill/>
          <a:ln cap="flat" cmpd="sng" w="9525">
            <a:solidFill>
              <a:srgbClr val="999999"/>
            </a:solidFill>
            <a:prstDash val="solid"/>
            <a:round/>
            <a:headEnd len="sm" w="sm" type="none"/>
            <a:tailEnd len="sm" w="sm" type="none"/>
          </a:ln>
        </p:spPr>
      </p:pic>
      <p:sp>
        <p:nvSpPr>
          <p:cNvPr id="78" name="Google Shape;78;p15"/>
          <p:cNvSpPr txBox="1"/>
          <p:nvPr>
            <p:ph idx="1" type="body"/>
          </p:nvPr>
        </p:nvSpPr>
        <p:spPr>
          <a:xfrm>
            <a:off x="311700" y="5067150"/>
            <a:ext cx="8520600" cy="122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 </a:t>
            </a:r>
            <a:r>
              <a:rPr lang="es-419"/>
              <a:t>La </a:t>
            </a:r>
            <a:r>
              <a:rPr b="1" lang="es-419"/>
              <a:t>cámara</a:t>
            </a:r>
            <a:r>
              <a:rPr lang="es-419"/>
              <a:t> del dispositivo, el </a:t>
            </a:r>
            <a:r>
              <a:rPr b="1" lang="es-419"/>
              <a:t>micrófono </a:t>
            </a:r>
            <a:r>
              <a:rPr lang="es-419"/>
              <a:t>y el sensor de </a:t>
            </a:r>
            <a:r>
              <a:rPr b="1" lang="es-419"/>
              <a:t>GPS </a:t>
            </a:r>
            <a:r>
              <a:rPr lang="es-419"/>
              <a:t>(ubicación) tienen sus propias API y por ende, no se consideran "sensores".</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Configurando el Google Play Services</a:t>
            </a:r>
            <a:endParaRPr/>
          </a:p>
        </p:txBody>
      </p:sp>
      <p:sp>
        <p:nvSpPr>
          <p:cNvPr id="287" name="Google Shape;287;p42"/>
          <p:cNvSpPr txBox="1"/>
          <p:nvPr>
            <p:ph idx="1" type="body"/>
          </p:nvPr>
        </p:nvSpPr>
        <p:spPr>
          <a:xfrm>
            <a:off x="311700" y="1536625"/>
            <a:ext cx="8709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Para poder usar el </a:t>
            </a:r>
            <a:r>
              <a:rPr b="1" lang="es-419">
                <a:latin typeface="Source Code Pro"/>
                <a:ea typeface="Source Code Pro"/>
                <a:cs typeface="Source Code Pro"/>
                <a:sym typeface="Source Code Pro"/>
              </a:rPr>
              <a:t>FusedLocation </a:t>
            </a:r>
            <a:r>
              <a:rPr lang="es-419"/>
              <a:t>es necesario utilizar los </a:t>
            </a:r>
            <a:r>
              <a:rPr b="1" lang="es-419"/>
              <a:t>servicios de Google Play</a:t>
            </a:r>
            <a:r>
              <a:rPr lang="es-419"/>
              <a:t>, los cuales primero deben ser adicionados mediante el SDK y luego a Gradle.</a:t>
            </a:r>
            <a:endParaRPr/>
          </a:p>
          <a:p>
            <a:pPr indent="0" lvl="0" marL="0" rtl="0" algn="l">
              <a:spcBef>
                <a:spcPts val="1600"/>
              </a:spcBef>
              <a:spcAft>
                <a:spcPts val="0"/>
              </a:spcAft>
              <a:buNone/>
            </a:pPr>
            <a:r>
              <a:rPr lang="es-419"/>
              <a:t>→ Tools → SDK Manager → Android SDK</a:t>
            </a:r>
            <a:endParaRPr/>
          </a:p>
          <a:p>
            <a:pPr indent="0" lvl="0" marL="0" rtl="0" algn="l">
              <a:spcBef>
                <a:spcPts val="1600"/>
              </a:spcBef>
              <a:spcAft>
                <a:spcPts val="1600"/>
              </a:spcAft>
              <a:buNone/>
            </a:pPr>
            <a:r>
              <a:t/>
            </a:r>
            <a:endParaRPr/>
          </a:p>
        </p:txBody>
      </p:sp>
      <p:sp>
        <p:nvSpPr>
          <p:cNvPr id="288" name="Google Shape;288;p4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289" name="Google Shape;289;p42"/>
          <p:cNvPicPr preferRelativeResize="0"/>
          <p:nvPr/>
        </p:nvPicPr>
        <p:blipFill>
          <a:blip r:embed="rId3">
            <a:alphaModFix/>
          </a:blip>
          <a:stretch>
            <a:fillRect/>
          </a:stretch>
        </p:blipFill>
        <p:spPr>
          <a:xfrm>
            <a:off x="3594925" y="3281575"/>
            <a:ext cx="2143125" cy="933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Agregando Google Play Services</a:t>
            </a:r>
            <a:endParaRPr/>
          </a:p>
        </p:txBody>
      </p:sp>
      <p:sp>
        <p:nvSpPr>
          <p:cNvPr id="295" name="Google Shape;295;p43"/>
          <p:cNvSpPr txBox="1"/>
          <p:nvPr>
            <p:ph idx="1" type="body"/>
          </p:nvPr>
        </p:nvSpPr>
        <p:spPr>
          <a:xfrm>
            <a:off x="311700" y="1536632"/>
            <a:ext cx="8520600" cy="61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En la pestaña </a:t>
            </a:r>
            <a:r>
              <a:rPr b="1" lang="es-419"/>
              <a:t>SDK Tools</a:t>
            </a:r>
            <a:r>
              <a:rPr lang="es-419"/>
              <a:t>, seleccione “</a:t>
            </a:r>
            <a:r>
              <a:rPr b="1" lang="es-419"/>
              <a:t>Google Play services</a:t>
            </a:r>
            <a:r>
              <a:rPr lang="es-419"/>
              <a:t>” y luego “</a:t>
            </a:r>
            <a:r>
              <a:rPr b="1" lang="es-419"/>
              <a:t>Apply</a:t>
            </a:r>
            <a:r>
              <a:rPr lang="es-419"/>
              <a:t>”</a:t>
            </a:r>
            <a:endParaRPr/>
          </a:p>
        </p:txBody>
      </p:sp>
      <p:sp>
        <p:nvSpPr>
          <p:cNvPr id="296" name="Google Shape;296;p4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297" name="Google Shape;297;p43"/>
          <p:cNvPicPr preferRelativeResize="0"/>
          <p:nvPr/>
        </p:nvPicPr>
        <p:blipFill rotWithShape="1">
          <a:blip r:embed="rId3">
            <a:alphaModFix/>
          </a:blip>
          <a:srcRect b="24121" l="388" r="0" t="0"/>
          <a:stretch/>
        </p:blipFill>
        <p:spPr>
          <a:xfrm>
            <a:off x="883450" y="2028800"/>
            <a:ext cx="7277175" cy="3874075"/>
          </a:xfrm>
          <a:prstGeom prst="rect">
            <a:avLst/>
          </a:prstGeom>
          <a:noFill/>
          <a:ln>
            <a:noFill/>
          </a:ln>
        </p:spPr>
      </p:pic>
      <p:pic>
        <p:nvPicPr>
          <p:cNvPr id="298" name="Google Shape;298;p43"/>
          <p:cNvPicPr preferRelativeResize="0"/>
          <p:nvPr/>
        </p:nvPicPr>
        <p:blipFill rotWithShape="1">
          <a:blip r:embed="rId4">
            <a:alphaModFix/>
          </a:blip>
          <a:srcRect b="0" l="0" r="911" t="26139"/>
          <a:stretch/>
        </p:blipFill>
        <p:spPr>
          <a:xfrm>
            <a:off x="883450" y="5866025"/>
            <a:ext cx="7277174" cy="991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Agregando Google Play Services</a:t>
            </a:r>
            <a:endParaRPr/>
          </a:p>
        </p:txBody>
      </p:sp>
      <p:sp>
        <p:nvSpPr>
          <p:cNvPr id="304" name="Google Shape;304;p44"/>
          <p:cNvSpPr txBox="1"/>
          <p:nvPr>
            <p:ph idx="1" type="body"/>
          </p:nvPr>
        </p:nvSpPr>
        <p:spPr>
          <a:xfrm>
            <a:off x="311700" y="1536632"/>
            <a:ext cx="8520600" cy="6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Instale los servicios</a:t>
            </a:r>
            <a:endParaRPr/>
          </a:p>
        </p:txBody>
      </p:sp>
      <p:sp>
        <p:nvSpPr>
          <p:cNvPr id="305" name="Google Shape;305;p4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306" name="Google Shape;306;p44"/>
          <p:cNvPicPr preferRelativeResize="0"/>
          <p:nvPr/>
        </p:nvPicPr>
        <p:blipFill>
          <a:blip r:embed="rId3">
            <a:alphaModFix/>
          </a:blip>
          <a:stretch>
            <a:fillRect/>
          </a:stretch>
        </p:blipFill>
        <p:spPr>
          <a:xfrm>
            <a:off x="1576375" y="2986338"/>
            <a:ext cx="5991225" cy="2105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Agregando Google Play Services</a:t>
            </a:r>
            <a:endParaRPr/>
          </a:p>
        </p:txBody>
      </p:sp>
      <p:sp>
        <p:nvSpPr>
          <p:cNvPr id="312" name="Google Shape;312;p45"/>
          <p:cNvSpPr txBox="1"/>
          <p:nvPr>
            <p:ph idx="1" type="body"/>
          </p:nvPr>
        </p:nvSpPr>
        <p:spPr>
          <a:xfrm>
            <a:off x="311700" y="1536632"/>
            <a:ext cx="8520600" cy="52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Espere que termine de instalar y presione “</a:t>
            </a:r>
            <a:r>
              <a:rPr b="1" lang="es-419"/>
              <a:t>Finish</a:t>
            </a:r>
            <a:r>
              <a:rPr lang="es-419"/>
              <a:t>”</a:t>
            </a:r>
            <a:endParaRPr/>
          </a:p>
        </p:txBody>
      </p:sp>
      <p:sp>
        <p:nvSpPr>
          <p:cNvPr id="313" name="Google Shape;313;p4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314" name="Google Shape;314;p45"/>
          <p:cNvPicPr preferRelativeResize="0"/>
          <p:nvPr/>
        </p:nvPicPr>
        <p:blipFill rotWithShape="1">
          <a:blip r:embed="rId3">
            <a:alphaModFix/>
          </a:blip>
          <a:srcRect b="19910" l="0" r="0" t="0"/>
          <a:stretch/>
        </p:blipFill>
        <p:spPr>
          <a:xfrm>
            <a:off x="276225" y="2087198"/>
            <a:ext cx="8591550" cy="4234001"/>
          </a:xfrm>
          <a:prstGeom prst="rect">
            <a:avLst/>
          </a:prstGeom>
          <a:noFill/>
          <a:ln>
            <a:noFill/>
          </a:ln>
        </p:spPr>
      </p:pic>
      <p:pic>
        <p:nvPicPr>
          <p:cNvPr id="315" name="Google Shape;315;p45"/>
          <p:cNvPicPr preferRelativeResize="0"/>
          <p:nvPr/>
        </p:nvPicPr>
        <p:blipFill rotWithShape="1">
          <a:blip r:embed="rId3">
            <a:alphaModFix/>
          </a:blip>
          <a:srcRect b="0" l="0" r="0" t="88009"/>
          <a:stretch/>
        </p:blipFill>
        <p:spPr>
          <a:xfrm>
            <a:off x="276225" y="6217623"/>
            <a:ext cx="8591550" cy="6338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Gradle</a:t>
            </a:r>
            <a:endParaRPr/>
          </a:p>
        </p:txBody>
      </p:sp>
      <p:sp>
        <p:nvSpPr>
          <p:cNvPr id="321" name="Google Shape;321;p4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Adicionar en Gradle la librería:</a:t>
            </a:r>
            <a:endParaRPr/>
          </a:p>
          <a:p>
            <a:pPr indent="0" lvl="0" marL="0" rtl="0" algn="l">
              <a:spcBef>
                <a:spcPts val="1600"/>
              </a:spcBef>
              <a:spcAft>
                <a:spcPts val="1600"/>
              </a:spcAft>
              <a:buNone/>
            </a:pPr>
            <a:r>
              <a:rPr lang="es-419"/>
              <a:t>→ </a:t>
            </a:r>
            <a:r>
              <a:rPr lang="es-419">
                <a:solidFill>
                  <a:srgbClr val="A9B7C6"/>
                </a:solidFill>
                <a:highlight>
                  <a:srgbClr val="2B2B2B"/>
                </a:highlight>
                <a:latin typeface="Arial"/>
                <a:ea typeface="Arial"/>
                <a:cs typeface="Arial"/>
                <a:sym typeface="Arial"/>
              </a:rPr>
              <a:t>implementation </a:t>
            </a:r>
            <a:r>
              <a:rPr lang="es-419">
                <a:solidFill>
                  <a:srgbClr val="6A8759"/>
                </a:solidFill>
                <a:highlight>
                  <a:srgbClr val="2B2B2B"/>
                </a:highlight>
                <a:latin typeface="Arial"/>
                <a:ea typeface="Arial"/>
                <a:cs typeface="Arial"/>
                <a:sym typeface="Arial"/>
              </a:rPr>
              <a:t>'com.google.android.gms:play-services-location:21.0.1'</a:t>
            </a:r>
            <a:endParaRPr/>
          </a:p>
        </p:txBody>
      </p:sp>
      <p:sp>
        <p:nvSpPr>
          <p:cNvPr id="322" name="Google Shape;322;p4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Permisos en Manifest</a:t>
            </a:r>
            <a:endParaRPr/>
          </a:p>
        </p:txBody>
      </p:sp>
      <p:sp>
        <p:nvSpPr>
          <p:cNvPr id="328" name="Google Shape;328;p47"/>
          <p:cNvSpPr txBox="1"/>
          <p:nvPr>
            <p:ph idx="1" type="body"/>
          </p:nvPr>
        </p:nvSpPr>
        <p:spPr>
          <a:xfrm>
            <a:off x="311700" y="1536625"/>
            <a:ext cx="88323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Para poder acceder a la ubicación, es necesario solicitar permisos en el Manifest.</a:t>
            </a:r>
            <a:endParaRPr/>
          </a:p>
          <a:p>
            <a:pPr indent="457200" lvl="0" marL="0" rtl="0" algn="l">
              <a:spcBef>
                <a:spcPts val="1600"/>
              </a:spcBef>
              <a:spcAft>
                <a:spcPts val="0"/>
              </a:spcAft>
              <a:buNone/>
            </a:pPr>
            <a:r>
              <a:rPr lang="es-419" sz="1000">
                <a:solidFill>
                  <a:srgbClr val="080808"/>
                </a:solidFill>
                <a:highlight>
                  <a:srgbClr val="FFFFFF"/>
                </a:highlight>
                <a:latin typeface="Courier New"/>
                <a:ea typeface="Courier New"/>
                <a:cs typeface="Courier New"/>
                <a:sym typeface="Courier New"/>
              </a:rPr>
              <a:t>&lt;</a:t>
            </a:r>
            <a:r>
              <a:rPr lang="es-419" sz="1000">
                <a:solidFill>
                  <a:srgbClr val="0033B3"/>
                </a:solidFill>
                <a:highlight>
                  <a:srgbClr val="FFFFFF"/>
                </a:highlight>
                <a:latin typeface="Courier New"/>
                <a:ea typeface="Courier New"/>
                <a:cs typeface="Courier New"/>
                <a:sym typeface="Courier New"/>
              </a:rPr>
              <a:t>uses-permission </a:t>
            </a:r>
            <a:r>
              <a:rPr lang="es-419" sz="1000">
                <a:solidFill>
                  <a:srgbClr val="871094"/>
                </a:solidFill>
                <a:highlight>
                  <a:srgbClr val="FFFFFF"/>
                </a:highlight>
                <a:latin typeface="Courier New"/>
                <a:ea typeface="Courier New"/>
                <a:cs typeface="Courier New"/>
                <a:sym typeface="Courier New"/>
              </a:rPr>
              <a:t>android</a:t>
            </a:r>
            <a:r>
              <a:rPr lang="es-419" sz="1000">
                <a:solidFill>
                  <a:srgbClr val="174AD4"/>
                </a:solidFill>
                <a:highlight>
                  <a:srgbClr val="FFFFFF"/>
                </a:highlight>
                <a:latin typeface="Courier New"/>
                <a:ea typeface="Courier New"/>
                <a:cs typeface="Courier New"/>
                <a:sym typeface="Courier New"/>
              </a:rPr>
              <a:t>:name</a:t>
            </a:r>
            <a:r>
              <a:rPr lang="es-419" sz="1000">
                <a:solidFill>
                  <a:srgbClr val="067D17"/>
                </a:solidFill>
                <a:highlight>
                  <a:srgbClr val="FFFFFF"/>
                </a:highlight>
                <a:latin typeface="Courier New"/>
                <a:ea typeface="Courier New"/>
                <a:cs typeface="Courier New"/>
                <a:sym typeface="Courier New"/>
              </a:rPr>
              <a:t>="android.permission.ACCESS_COARSE_LOCATION" </a:t>
            </a:r>
            <a:r>
              <a:rPr lang="es-419" sz="1000">
                <a:solidFill>
                  <a:srgbClr val="080808"/>
                </a:solidFill>
                <a:highlight>
                  <a:srgbClr val="FFFFFF"/>
                </a:highlight>
                <a:latin typeface="Courier New"/>
                <a:ea typeface="Courier New"/>
                <a:cs typeface="Courier New"/>
                <a:sym typeface="Courier New"/>
              </a:rPr>
              <a:t>/&gt;</a:t>
            </a:r>
            <a:endParaRPr sz="1000">
              <a:solidFill>
                <a:srgbClr val="080808"/>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s-419" sz="1000">
                <a:solidFill>
                  <a:srgbClr val="080808"/>
                </a:solidFill>
                <a:highlight>
                  <a:srgbClr val="FFFFFF"/>
                </a:highlight>
                <a:latin typeface="Courier New"/>
                <a:ea typeface="Courier New"/>
                <a:cs typeface="Courier New"/>
                <a:sym typeface="Courier New"/>
              </a:rPr>
              <a:t>&lt;</a:t>
            </a:r>
            <a:r>
              <a:rPr lang="es-419" sz="1000">
                <a:solidFill>
                  <a:srgbClr val="0033B3"/>
                </a:solidFill>
                <a:highlight>
                  <a:srgbClr val="FFFFFF"/>
                </a:highlight>
                <a:latin typeface="Courier New"/>
                <a:ea typeface="Courier New"/>
                <a:cs typeface="Courier New"/>
                <a:sym typeface="Courier New"/>
              </a:rPr>
              <a:t>uses-permission </a:t>
            </a:r>
            <a:r>
              <a:rPr lang="es-419" sz="1000">
                <a:solidFill>
                  <a:srgbClr val="871094"/>
                </a:solidFill>
                <a:highlight>
                  <a:srgbClr val="FFFFFF"/>
                </a:highlight>
                <a:latin typeface="Courier New"/>
                <a:ea typeface="Courier New"/>
                <a:cs typeface="Courier New"/>
                <a:sym typeface="Courier New"/>
              </a:rPr>
              <a:t>android</a:t>
            </a:r>
            <a:r>
              <a:rPr lang="es-419" sz="1000">
                <a:solidFill>
                  <a:srgbClr val="174AD4"/>
                </a:solidFill>
                <a:highlight>
                  <a:srgbClr val="FFFFFF"/>
                </a:highlight>
                <a:latin typeface="Courier New"/>
                <a:ea typeface="Courier New"/>
                <a:cs typeface="Courier New"/>
                <a:sym typeface="Courier New"/>
              </a:rPr>
              <a:t>:name</a:t>
            </a:r>
            <a:r>
              <a:rPr lang="es-419" sz="1000">
                <a:solidFill>
                  <a:srgbClr val="067D17"/>
                </a:solidFill>
                <a:highlight>
                  <a:srgbClr val="FFFFFF"/>
                </a:highlight>
                <a:latin typeface="Courier New"/>
                <a:ea typeface="Courier New"/>
                <a:cs typeface="Courier New"/>
                <a:sym typeface="Courier New"/>
              </a:rPr>
              <a:t>="android.permission.ACCESS_FINE_LOCATION" </a:t>
            </a:r>
            <a:r>
              <a:rPr lang="es-419" sz="1000">
                <a:solidFill>
                  <a:srgbClr val="080808"/>
                </a:solidFill>
                <a:highlight>
                  <a:srgbClr val="FFFFFF"/>
                </a:highlight>
                <a:latin typeface="Courier New"/>
                <a:ea typeface="Courier New"/>
                <a:cs typeface="Courier New"/>
                <a:sym typeface="Courier New"/>
              </a:rPr>
              <a:t>/&gt;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s-419"/>
              <a:t>Son necesarios ambos permisos si se desea una precisión alta. Si solo se desea una precisión baja, basta con COARSE_LOCATION.</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419"/>
              <a:t>Estos permisos brindan la opción de obtener su ubicación en un instante de tiempo.</a:t>
            </a:r>
            <a:endParaRPr/>
          </a:p>
          <a:p>
            <a:pPr indent="0" lvl="0" marL="0" rtl="0" algn="l">
              <a:spcBef>
                <a:spcPts val="1600"/>
              </a:spcBef>
              <a:spcAft>
                <a:spcPts val="1600"/>
              </a:spcAft>
              <a:buNone/>
            </a:pPr>
            <a:r>
              <a:rPr lang="es-419"/>
              <a:t>Si lo que desea es enviar su ubicación constantemente o gestionarla en background (como whatsapp), </a:t>
            </a:r>
            <a:r>
              <a:rPr lang="es-419"/>
              <a:t>puede</a:t>
            </a:r>
            <a:r>
              <a:rPr lang="es-419"/>
              <a:t> utilizar: </a:t>
            </a:r>
            <a:r>
              <a:rPr lang="es-419" u="sng">
                <a:solidFill>
                  <a:schemeClr val="hlink"/>
                </a:solidFill>
                <a:highlight>
                  <a:srgbClr val="FFFFFF"/>
                </a:highlight>
                <a:latin typeface="Roboto"/>
                <a:ea typeface="Roboto"/>
                <a:cs typeface="Roboto"/>
                <a:sym typeface="Roboto"/>
                <a:hlinkClick r:id="rId3"/>
              </a:rPr>
              <a:t>foreground location</a:t>
            </a:r>
            <a:r>
              <a:rPr lang="es-419"/>
              <a:t> o </a:t>
            </a:r>
            <a:r>
              <a:rPr lang="es-419" u="sng">
                <a:solidFill>
                  <a:schemeClr val="hlink"/>
                </a:solidFill>
                <a:highlight>
                  <a:srgbClr val="FFFFFF"/>
                </a:highlight>
                <a:latin typeface="Roboto"/>
                <a:ea typeface="Roboto"/>
                <a:cs typeface="Roboto"/>
                <a:sym typeface="Roboto"/>
                <a:hlinkClick r:id="rId4"/>
              </a:rPr>
              <a:t>background location</a:t>
            </a:r>
            <a:r>
              <a:rPr lang="es-419">
                <a:solidFill>
                  <a:srgbClr val="202124"/>
                </a:solidFill>
                <a:highlight>
                  <a:srgbClr val="FFFFFF"/>
                </a:highlight>
                <a:latin typeface="Roboto"/>
                <a:ea typeface="Roboto"/>
                <a:cs typeface="Roboto"/>
                <a:sym typeface="Roboto"/>
              </a:rPr>
              <a:t>.</a:t>
            </a:r>
            <a:endParaRPr/>
          </a:p>
        </p:txBody>
      </p:sp>
      <p:sp>
        <p:nvSpPr>
          <p:cNvPr id="329" name="Google Shape;329;p4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Mostrar ubicación</a:t>
            </a:r>
            <a:endParaRPr/>
          </a:p>
        </p:txBody>
      </p:sp>
      <p:sp>
        <p:nvSpPr>
          <p:cNvPr id="335" name="Google Shape;335;p4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Siempre que se desee se debe validar primero que se cuentan con los permisos, esto se logra con </a:t>
            </a:r>
            <a:r>
              <a:rPr lang="es-419">
                <a:solidFill>
                  <a:schemeClr val="lt1"/>
                </a:solidFill>
                <a:highlight>
                  <a:schemeClr val="dk1"/>
                </a:highlight>
                <a:latin typeface="Courier New"/>
                <a:ea typeface="Courier New"/>
                <a:cs typeface="Courier New"/>
                <a:sym typeface="Courier New"/>
              </a:rPr>
              <a:t>ActivityCompat.</a:t>
            </a:r>
            <a:r>
              <a:rPr i="1" lang="es-419">
                <a:solidFill>
                  <a:schemeClr val="lt1"/>
                </a:solidFill>
                <a:highlight>
                  <a:schemeClr val="dk1"/>
                </a:highlight>
                <a:latin typeface="Courier New"/>
                <a:ea typeface="Courier New"/>
                <a:cs typeface="Courier New"/>
                <a:sym typeface="Courier New"/>
              </a:rPr>
              <a:t>checkSelfPermission</a:t>
            </a:r>
            <a:r>
              <a:rPr lang="es-419">
                <a:solidFill>
                  <a:schemeClr val="lt1"/>
                </a:solidFill>
                <a:highlight>
                  <a:schemeClr val="dk1"/>
                </a:highlight>
                <a:latin typeface="Courier New"/>
                <a:ea typeface="Courier New"/>
                <a:cs typeface="Courier New"/>
                <a:sym typeface="Courier New"/>
              </a:rPr>
              <a:t>()</a:t>
            </a:r>
            <a:endParaRPr>
              <a:solidFill>
                <a:schemeClr val="lt1"/>
              </a:solidFill>
              <a:highlight>
                <a:schemeClr val="dk1"/>
              </a:highlight>
              <a:latin typeface="Courier New"/>
              <a:ea typeface="Courier New"/>
              <a:cs typeface="Courier New"/>
              <a:sym typeface="Courier New"/>
            </a:endParaRPr>
          </a:p>
          <a:p>
            <a:pPr indent="0" lvl="0" marL="0" rtl="0" algn="l">
              <a:spcBef>
                <a:spcPts val="1600"/>
              </a:spcBef>
              <a:spcAft>
                <a:spcPts val="1600"/>
              </a:spcAft>
              <a:buNone/>
            </a:pPr>
            <a:r>
              <a:t/>
            </a:r>
            <a:endParaRPr/>
          </a:p>
        </p:txBody>
      </p:sp>
      <p:sp>
        <p:nvSpPr>
          <p:cNvPr id="336" name="Google Shape;336;p4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337" name="Google Shape;337;p48"/>
          <p:cNvSpPr txBox="1"/>
          <p:nvPr/>
        </p:nvSpPr>
        <p:spPr>
          <a:xfrm>
            <a:off x="0" y="2870350"/>
            <a:ext cx="9144000" cy="22320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950">
                <a:solidFill>
                  <a:srgbClr val="CC7832"/>
                </a:solidFill>
                <a:highlight>
                  <a:srgbClr val="2B2B2B"/>
                </a:highlight>
                <a:latin typeface="Courier New"/>
                <a:ea typeface="Courier New"/>
                <a:cs typeface="Courier New"/>
                <a:sym typeface="Courier New"/>
              </a:rPr>
              <a:t>public void </a:t>
            </a:r>
            <a:r>
              <a:rPr lang="es-419" sz="950">
                <a:solidFill>
                  <a:srgbClr val="FFC66D"/>
                </a:solidFill>
                <a:highlight>
                  <a:srgbClr val="2B2B2B"/>
                </a:highlight>
                <a:latin typeface="Courier New"/>
                <a:ea typeface="Courier New"/>
                <a:cs typeface="Courier New"/>
                <a:sym typeface="Courier New"/>
              </a:rPr>
              <a:t>mostrarUbicacion</a:t>
            </a:r>
            <a:r>
              <a:rPr lang="es-419" sz="950">
                <a:solidFill>
                  <a:srgbClr val="A9B7C6"/>
                </a:solidFill>
                <a:highlight>
                  <a:srgbClr val="2B2B2B"/>
                </a:highlight>
                <a:latin typeface="Courier New"/>
                <a:ea typeface="Courier New"/>
                <a:cs typeface="Courier New"/>
                <a:sym typeface="Courier New"/>
              </a:rPr>
              <a:t>() {</a:t>
            </a:r>
            <a:endParaRPr sz="95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95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950">
                <a:solidFill>
                  <a:srgbClr val="A9B7C6"/>
                </a:solidFill>
                <a:highlight>
                  <a:srgbClr val="2B2B2B"/>
                </a:highlight>
                <a:latin typeface="Courier New"/>
                <a:ea typeface="Courier New"/>
                <a:cs typeface="Courier New"/>
                <a:sym typeface="Courier New"/>
              </a:rPr>
              <a:t>   </a:t>
            </a:r>
            <a:r>
              <a:rPr lang="es-419" sz="950">
                <a:solidFill>
                  <a:srgbClr val="CC7832"/>
                </a:solidFill>
                <a:highlight>
                  <a:srgbClr val="2B2B2B"/>
                </a:highlight>
                <a:latin typeface="Courier New"/>
                <a:ea typeface="Courier New"/>
                <a:cs typeface="Courier New"/>
                <a:sym typeface="Courier New"/>
              </a:rPr>
              <a:t>int </a:t>
            </a:r>
            <a:r>
              <a:rPr lang="es-419" sz="950">
                <a:solidFill>
                  <a:srgbClr val="A9B7C6"/>
                </a:solidFill>
                <a:highlight>
                  <a:srgbClr val="2B2B2B"/>
                </a:highlight>
                <a:latin typeface="Courier New"/>
                <a:ea typeface="Courier New"/>
                <a:cs typeface="Courier New"/>
                <a:sym typeface="Courier New"/>
              </a:rPr>
              <a:t>selfPermissionFineLocation = ActivityCompat.</a:t>
            </a:r>
            <a:r>
              <a:rPr i="1" lang="es-419" sz="950">
                <a:solidFill>
                  <a:srgbClr val="A9B7C6"/>
                </a:solidFill>
                <a:highlight>
                  <a:srgbClr val="2B2B2B"/>
                </a:highlight>
                <a:latin typeface="Courier New"/>
                <a:ea typeface="Courier New"/>
                <a:cs typeface="Courier New"/>
                <a:sym typeface="Courier New"/>
              </a:rPr>
              <a:t>checkSelfPermission</a:t>
            </a:r>
            <a:r>
              <a:rPr lang="es-419" sz="950">
                <a:solidFill>
                  <a:srgbClr val="A9B7C6"/>
                </a:solidFill>
                <a:highlight>
                  <a:srgbClr val="2B2B2B"/>
                </a:highlight>
                <a:latin typeface="Courier New"/>
                <a:ea typeface="Courier New"/>
                <a:cs typeface="Courier New"/>
                <a:sym typeface="Courier New"/>
              </a:rPr>
              <a:t>(</a:t>
            </a:r>
            <a:r>
              <a:rPr lang="es-419" sz="950">
                <a:solidFill>
                  <a:srgbClr val="CC7832"/>
                </a:solidFill>
                <a:highlight>
                  <a:srgbClr val="2B2B2B"/>
                </a:highlight>
                <a:latin typeface="Courier New"/>
                <a:ea typeface="Courier New"/>
                <a:cs typeface="Courier New"/>
                <a:sym typeface="Courier New"/>
              </a:rPr>
              <a:t>this, </a:t>
            </a:r>
            <a:r>
              <a:rPr lang="es-419" sz="950">
                <a:solidFill>
                  <a:srgbClr val="A9B7C6"/>
                </a:solidFill>
                <a:highlight>
                  <a:srgbClr val="2B2B2B"/>
                </a:highlight>
                <a:latin typeface="Courier New"/>
                <a:ea typeface="Courier New"/>
                <a:cs typeface="Courier New"/>
                <a:sym typeface="Courier New"/>
              </a:rPr>
              <a:t>Manifest.permission.</a:t>
            </a:r>
            <a:r>
              <a:rPr i="1" lang="es-419" sz="950">
                <a:solidFill>
                  <a:srgbClr val="9876AA"/>
                </a:solidFill>
                <a:highlight>
                  <a:srgbClr val="2B2B2B"/>
                </a:highlight>
                <a:latin typeface="Courier New"/>
                <a:ea typeface="Courier New"/>
                <a:cs typeface="Courier New"/>
                <a:sym typeface="Courier New"/>
              </a:rPr>
              <a:t>ACCESS_FINE_LOCATION</a:t>
            </a:r>
            <a:r>
              <a:rPr lang="es-419" sz="950">
                <a:solidFill>
                  <a:srgbClr val="A9B7C6"/>
                </a:solidFill>
                <a:highlight>
                  <a:srgbClr val="2B2B2B"/>
                </a:highlight>
                <a:latin typeface="Courier New"/>
                <a:ea typeface="Courier New"/>
                <a:cs typeface="Courier New"/>
                <a:sym typeface="Courier New"/>
              </a:rPr>
              <a:t>)</a:t>
            </a:r>
            <a:r>
              <a:rPr lang="es-419" sz="950">
                <a:solidFill>
                  <a:srgbClr val="CC7832"/>
                </a:solidFill>
                <a:highlight>
                  <a:srgbClr val="2B2B2B"/>
                </a:highlight>
                <a:latin typeface="Courier New"/>
                <a:ea typeface="Courier New"/>
                <a:cs typeface="Courier New"/>
                <a:sym typeface="Courier New"/>
              </a:rPr>
              <a:t>;</a:t>
            </a:r>
            <a:endParaRPr sz="95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950">
                <a:solidFill>
                  <a:srgbClr val="CC7832"/>
                </a:solidFill>
                <a:highlight>
                  <a:srgbClr val="2B2B2B"/>
                </a:highlight>
                <a:latin typeface="Courier New"/>
                <a:ea typeface="Courier New"/>
                <a:cs typeface="Courier New"/>
                <a:sym typeface="Courier New"/>
              </a:rPr>
              <a:t>   int </a:t>
            </a:r>
            <a:r>
              <a:rPr lang="es-419" sz="950">
                <a:solidFill>
                  <a:srgbClr val="A9B7C6"/>
                </a:solidFill>
                <a:highlight>
                  <a:srgbClr val="2B2B2B"/>
                </a:highlight>
                <a:latin typeface="Courier New"/>
                <a:ea typeface="Courier New"/>
                <a:cs typeface="Courier New"/>
                <a:sym typeface="Courier New"/>
              </a:rPr>
              <a:t>selfPermissionCoarseLocation = ActivityCompat.</a:t>
            </a:r>
            <a:r>
              <a:rPr i="1" lang="es-419" sz="950">
                <a:solidFill>
                  <a:srgbClr val="A9B7C6"/>
                </a:solidFill>
                <a:highlight>
                  <a:srgbClr val="2B2B2B"/>
                </a:highlight>
                <a:latin typeface="Courier New"/>
                <a:ea typeface="Courier New"/>
                <a:cs typeface="Courier New"/>
                <a:sym typeface="Courier New"/>
              </a:rPr>
              <a:t>checkSelfPermission</a:t>
            </a:r>
            <a:r>
              <a:rPr lang="es-419" sz="950">
                <a:solidFill>
                  <a:srgbClr val="A9B7C6"/>
                </a:solidFill>
                <a:highlight>
                  <a:srgbClr val="2B2B2B"/>
                </a:highlight>
                <a:latin typeface="Courier New"/>
                <a:ea typeface="Courier New"/>
                <a:cs typeface="Courier New"/>
                <a:sym typeface="Courier New"/>
              </a:rPr>
              <a:t>(</a:t>
            </a:r>
            <a:r>
              <a:rPr lang="es-419" sz="950">
                <a:solidFill>
                  <a:srgbClr val="CC7832"/>
                </a:solidFill>
                <a:highlight>
                  <a:srgbClr val="2B2B2B"/>
                </a:highlight>
                <a:latin typeface="Courier New"/>
                <a:ea typeface="Courier New"/>
                <a:cs typeface="Courier New"/>
                <a:sym typeface="Courier New"/>
              </a:rPr>
              <a:t>this, </a:t>
            </a:r>
            <a:r>
              <a:rPr lang="es-419" sz="950">
                <a:solidFill>
                  <a:srgbClr val="A9B7C6"/>
                </a:solidFill>
                <a:highlight>
                  <a:srgbClr val="2B2B2B"/>
                </a:highlight>
                <a:latin typeface="Courier New"/>
                <a:ea typeface="Courier New"/>
                <a:cs typeface="Courier New"/>
                <a:sym typeface="Courier New"/>
              </a:rPr>
              <a:t>Manifest.permission.</a:t>
            </a:r>
            <a:r>
              <a:rPr i="1" lang="es-419" sz="950">
                <a:solidFill>
                  <a:srgbClr val="9876AA"/>
                </a:solidFill>
                <a:highlight>
                  <a:srgbClr val="2B2B2B"/>
                </a:highlight>
                <a:latin typeface="Courier New"/>
                <a:ea typeface="Courier New"/>
                <a:cs typeface="Courier New"/>
                <a:sym typeface="Courier New"/>
              </a:rPr>
              <a:t>ACCESS_COARSE_LOCATION</a:t>
            </a:r>
            <a:r>
              <a:rPr lang="es-419" sz="950">
                <a:solidFill>
                  <a:srgbClr val="A9B7C6"/>
                </a:solidFill>
                <a:highlight>
                  <a:srgbClr val="2B2B2B"/>
                </a:highlight>
                <a:latin typeface="Courier New"/>
                <a:ea typeface="Courier New"/>
                <a:cs typeface="Courier New"/>
                <a:sym typeface="Courier New"/>
              </a:rPr>
              <a:t>)</a:t>
            </a:r>
            <a:r>
              <a:rPr lang="es-419" sz="950">
                <a:solidFill>
                  <a:srgbClr val="CC7832"/>
                </a:solidFill>
                <a:highlight>
                  <a:srgbClr val="2B2B2B"/>
                </a:highlight>
                <a:latin typeface="Courier New"/>
                <a:ea typeface="Courier New"/>
                <a:cs typeface="Courier New"/>
                <a:sym typeface="Courier New"/>
              </a:rPr>
              <a:t>;</a:t>
            </a:r>
            <a:endParaRPr sz="95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95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950">
                <a:solidFill>
                  <a:srgbClr val="CC7832"/>
                </a:solidFill>
                <a:highlight>
                  <a:srgbClr val="2B2B2B"/>
                </a:highlight>
                <a:latin typeface="Courier New"/>
                <a:ea typeface="Courier New"/>
                <a:cs typeface="Courier New"/>
                <a:sym typeface="Courier New"/>
              </a:rPr>
              <a:t>   if </a:t>
            </a:r>
            <a:r>
              <a:rPr lang="es-419" sz="950">
                <a:solidFill>
                  <a:srgbClr val="A9B7C6"/>
                </a:solidFill>
                <a:highlight>
                  <a:srgbClr val="2B2B2B"/>
                </a:highlight>
                <a:latin typeface="Courier New"/>
                <a:ea typeface="Courier New"/>
                <a:cs typeface="Courier New"/>
                <a:sym typeface="Courier New"/>
              </a:rPr>
              <a:t>(selfPermissionFineLocation == PackageManager.</a:t>
            </a:r>
            <a:r>
              <a:rPr i="1" lang="es-419" sz="950">
                <a:solidFill>
                  <a:srgbClr val="9876AA"/>
                </a:solidFill>
                <a:highlight>
                  <a:srgbClr val="2B2B2B"/>
                </a:highlight>
                <a:latin typeface="Courier New"/>
                <a:ea typeface="Courier New"/>
                <a:cs typeface="Courier New"/>
                <a:sym typeface="Courier New"/>
              </a:rPr>
              <a:t>PERMISSION_GRANTED </a:t>
            </a:r>
            <a:r>
              <a:rPr lang="es-419" sz="950">
                <a:solidFill>
                  <a:srgbClr val="A9B7C6"/>
                </a:solidFill>
                <a:highlight>
                  <a:srgbClr val="2B2B2B"/>
                </a:highlight>
                <a:latin typeface="Courier New"/>
                <a:ea typeface="Courier New"/>
                <a:cs typeface="Courier New"/>
                <a:sym typeface="Courier New"/>
              </a:rPr>
              <a:t>&amp;&amp;</a:t>
            </a:r>
            <a:endParaRPr sz="95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950">
                <a:solidFill>
                  <a:srgbClr val="A9B7C6"/>
                </a:solidFill>
                <a:highlight>
                  <a:srgbClr val="2B2B2B"/>
                </a:highlight>
                <a:latin typeface="Courier New"/>
                <a:ea typeface="Courier New"/>
                <a:cs typeface="Courier New"/>
                <a:sym typeface="Courier New"/>
              </a:rPr>
              <a:t>           selfPermissionCoarseLocation == PackageManager.</a:t>
            </a:r>
            <a:r>
              <a:rPr i="1" lang="es-419" sz="950">
                <a:solidFill>
                  <a:srgbClr val="9876AA"/>
                </a:solidFill>
                <a:highlight>
                  <a:srgbClr val="2B2B2B"/>
                </a:highlight>
                <a:latin typeface="Courier New"/>
                <a:ea typeface="Courier New"/>
                <a:cs typeface="Courier New"/>
                <a:sym typeface="Courier New"/>
              </a:rPr>
              <a:t>PERMISSION_GRANTED</a:t>
            </a:r>
            <a:r>
              <a:rPr lang="es-419" sz="950">
                <a:solidFill>
                  <a:srgbClr val="A9B7C6"/>
                </a:solidFill>
                <a:highlight>
                  <a:srgbClr val="2B2B2B"/>
                </a:highlight>
                <a:latin typeface="Courier New"/>
                <a:ea typeface="Courier New"/>
                <a:cs typeface="Courier New"/>
                <a:sym typeface="Courier New"/>
              </a:rPr>
              <a:t>) {</a:t>
            </a:r>
            <a:endParaRPr sz="95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95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950">
                <a:solidFill>
                  <a:srgbClr val="A9B7C6"/>
                </a:solidFill>
                <a:highlight>
                  <a:srgbClr val="2B2B2B"/>
                </a:highlight>
                <a:latin typeface="Courier New"/>
                <a:ea typeface="Courier New"/>
                <a:cs typeface="Courier New"/>
                <a:sym typeface="Courier New"/>
              </a:rPr>
              <a:t>       </a:t>
            </a:r>
            <a:r>
              <a:rPr lang="es-419" sz="950">
                <a:solidFill>
                  <a:srgbClr val="808080"/>
                </a:solidFill>
                <a:highlight>
                  <a:srgbClr val="2B2B2B"/>
                </a:highlight>
                <a:latin typeface="Courier New"/>
                <a:ea typeface="Courier New"/>
                <a:cs typeface="Courier New"/>
                <a:sym typeface="Courier New"/>
              </a:rPr>
              <a:t>//tenemos permisos</a:t>
            </a:r>
            <a:endParaRPr sz="950">
              <a:solidFill>
                <a:srgbClr val="808080"/>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950">
                <a:solidFill>
                  <a:srgbClr val="808080"/>
                </a:solidFill>
                <a:highlight>
                  <a:srgbClr val="2B2B2B"/>
                </a:highlight>
                <a:latin typeface="Courier New"/>
                <a:ea typeface="Courier New"/>
                <a:cs typeface="Courier New"/>
                <a:sym typeface="Courier New"/>
              </a:rPr>
              <a:t>   </a:t>
            </a:r>
            <a:r>
              <a:rPr lang="es-419" sz="950">
                <a:solidFill>
                  <a:srgbClr val="A9B7C6"/>
                </a:solidFill>
                <a:highlight>
                  <a:srgbClr val="2B2B2B"/>
                </a:highlight>
                <a:latin typeface="Courier New"/>
                <a:ea typeface="Courier New"/>
                <a:cs typeface="Courier New"/>
                <a:sym typeface="Courier New"/>
              </a:rPr>
              <a:t>} </a:t>
            </a:r>
            <a:r>
              <a:rPr lang="es-419" sz="950">
                <a:solidFill>
                  <a:srgbClr val="CC7832"/>
                </a:solidFill>
                <a:highlight>
                  <a:srgbClr val="2B2B2B"/>
                </a:highlight>
                <a:latin typeface="Courier New"/>
                <a:ea typeface="Courier New"/>
                <a:cs typeface="Courier New"/>
                <a:sym typeface="Courier New"/>
              </a:rPr>
              <a:t>else </a:t>
            </a:r>
            <a:r>
              <a:rPr lang="es-419" sz="950">
                <a:solidFill>
                  <a:srgbClr val="A9B7C6"/>
                </a:solidFill>
                <a:highlight>
                  <a:srgbClr val="2B2B2B"/>
                </a:highlight>
                <a:latin typeface="Courier New"/>
                <a:ea typeface="Courier New"/>
                <a:cs typeface="Courier New"/>
                <a:sym typeface="Courier New"/>
              </a:rPr>
              <a:t>{</a:t>
            </a:r>
            <a:endParaRPr sz="95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950">
                <a:solidFill>
                  <a:srgbClr val="A9B7C6"/>
                </a:solidFill>
                <a:highlight>
                  <a:srgbClr val="2B2B2B"/>
                </a:highlight>
                <a:latin typeface="Courier New"/>
                <a:ea typeface="Courier New"/>
                <a:cs typeface="Courier New"/>
                <a:sym typeface="Courier New"/>
              </a:rPr>
              <a:t>       </a:t>
            </a:r>
            <a:r>
              <a:rPr lang="es-419" sz="950">
                <a:solidFill>
                  <a:srgbClr val="808080"/>
                </a:solidFill>
                <a:highlight>
                  <a:srgbClr val="2B2B2B"/>
                </a:highlight>
                <a:latin typeface="Courier New"/>
                <a:ea typeface="Courier New"/>
                <a:cs typeface="Courier New"/>
                <a:sym typeface="Courier New"/>
              </a:rPr>
              <a:t>//no tenemos permisos, se deben solicitar</a:t>
            </a:r>
            <a:endParaRPr sz="950">
              <a:solidFill>
                <a:srgbClr val="808080"/>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950">
                <a:solidFill>
                  <a:srgbClr val="808080"/>
                </a:solidFill>
                <a:highlight>
                  <a:srgbClr val="2B2B2B"/>
                </a:highlight>
                <a:latin typeface="Courier New"/>
                <a:ea typeface="Courier New"/>
                <a:cs typeface="Courier New"/>
                <a:sym typeface="Courier New"/>
              </a:rPr>
              <a:t>   </a:t>
            </a:r>
            <a:r>
              <a:rPr lang="es-419" sz="950">
                <a:solidFill>
                  <a:srgbClr val="A9B7C6"/>
                </a:solidFill>
                <a:highlight>
                  <a:srgbClr val="2B2B2B"/>
                </a:highlight>
                <a:latin typeface="Courier New"/>
                <a:ea typeface="Courier New"/>
                <a:cs typeface="Courier New"/>
                <a:sym typeface="Courier New"/>
              </a:rPr>
              <a:t>}</a:t>
            </a:r>
            <a:endParaRPr sz="95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95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950">
                <a:solidFill>
                  <a:srgbClr val="A9B7C6"/>
                </a:solidFill>
                <a:highlight>
                  <a:srgbClr val="2B2B2B"/>
                </a:highlight>
                <a:latin typeface="Courier New"/>
                <a:ea typeface="Courier New"/>
                <a:cs typeface="Courier New"/>
                <a:sym typeface="Courier New"/>
              </a:rPr>
              <a:t>}</a:t>
            </a:r>
            <a:endParaRPr sz="950">
              <a:solidFill>
                <a:srgbClr val="A9B7C6"/>
              </a:solidFill>
              <a:highlight>
                <a:srgbClr val="2B2B2B"/>
              </a:highlight>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Mostrar ubicación</a:t>
            </a:r>
            <a:endParaRPr/>
          </a:p>
        </p:txBody>
      </p:sp>
      <p:sp>
        <p:nvSpPr>
          <p:cNvPr id="343" name="Google Shape;343;p4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Si se tienen los permisos, se puede mostrar la ubicación utilizando la clase </a:t>
            </a:r>
            <a:r>
              <a:rPr lang="es-419">
                <a:solidFill>
                  <a:schemeClr val="lt1"/>
                </a:solidFill>
                <a:highlight>
                  <a:schemeClr val="dk1"/>
                </a:highlight>
                <a:latin typeface="Source Code Pro"/>
                <a:ea typeface="Source Code Pro"/>
                <a:cs typeface="Source Code Pro"/>
                <a:sym typeface="Source Code Pro"/>
              </a:rPr>
              <a:t>FusedLocationProviderClient</a:t>
            </a:r>
            <a:r>
              <a:rPr lang="es-419"/>
              <a:t>. y registrando un listener.</a:t>
            </a:r>
            <a:endParaRPr/>
          </a:p>
          <a:p>
            <a:pPr indent="0" lvl="0" marL="0" rtl="0" algn="l">
              <a:spcBef>
                <a:spcPts val="1600"/>
              </a:spcBef>
              <a:spcAft>
                <a:spcPts val="1600"/>
              </a:spcAft>
              <a:buNone/>
            </a:pPr>
            <a:r>
              <a:t/>
            </a:r>
            <a:endParaRPr/>
          </a:p>
        </p:txBody>
      </p:sp>
      <p:sp>
        <p:nvSpPr>
          <p:cNvPr id="344" name="Google Shape;344;p4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345" name="Google Shape;345;p49"/>
          <p:cNvSpPr txBox="1"/>
          <p:nvPr/>
        </p:nvSpPr>
        <p:spPr>
          <a:xfrm>
            <a:off x="286650" y="2436900"/>
            <a:ext cx="8570700" cy="15393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rgbClr val="808080"/>
                </a:solidFill>
                <a:highlight>
                  <a:srgbClr val="2B2B2B"/>
                </a:highlight>
                <a:latin typeface="Courier New"/>
                <a:ea typeface="Courier New"/>
                <a:cs typeface="Courier New"/>
                <a:sym typeface="Courier New"/>
              </a:rPr>
              <a:t>/tenemos permisos</a:t>
            </a:r>
            <a:endParaRPr sz="1100">
              <a:solidFill>
                <a:srgbClr val="808080"/>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FusedLocationProviderClient providerClient = LocationServices.</a:t>
            </a:r>
            <a:r>
              <a:rPr i="1" lang="es-419" sz="1100">
                <a:solidFill>
                  <a:srgbClr val="A9B7C6"/>
                </a:solidFill>
                <a:highlight>
                  <a:srgbClr val="2B2B2B"/>
                </a:highlight>
                <a:latin typeface="Courier New"/>
                <a:ea typeface="Courier New"/>
                <a:cs typeface="Courier New"/>
                <a:sym typeface="Courier New"/>
              </a:rPr>
              <a:t>getFusedLocationProviderClient</a:t>
            </a:r>
            <a:r>
              <a:rPr lang="es-419" sz="1100">
                <a:solidFill>
                  <a:srgbClr val="A9B7C6"/>
                </a:solidFill>
                <a:highlight>
                  <a:srgbClr val="2B2B2B"/>
                </a:highlight>
                <a:latin typeface="Courier New"/>
                <a:ea typeface="Courier New"/>
                <a:cs typeface="Courier New"/>
                <a:sym typeface="Courier New"/>
              </a:rPr>
              <a:t>(</a:t>
            </a:r>
            <a:r>
              <a:rPr lang="es-419" sz="1100">
                <a:solidFill>
                  <a:srgbClr val="CC7832"/>
                </a:solidFill>
                <a:highlight>
                  <a:srgbClr val="2B2B2B"/>
                </a:highlight>
                <a:latin typeface="Courier New"/>
                <a:ea typeface="Courier New"/>
                <a:cs typeface="Courier New"/>
                <a:sym typeface="Courier New"/>
              </a:rPr>
              <a:t>this</a:t>
            </a:r>
            <a:r>
              <a:rPr lang="es-419" sz="1100">
                <a:solidFill>
                  <a:srgbClr val="A9B7C6"/>
                </a:solidFill>
                <a:highlight>
                  <a:srgbClr val="2B2B2B"/>
                </a:highlight>
                <a:latin typeface="Courier New"/>
                <a:ea typeface="Courier New"/>
                <a:cs typeface="Courier New"/>
                <a:sym typeface="Courier New"/>
              </a:rPr>
              <a:t>)</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providerClient.getLastLocation().addOnSuccessListener(</a:t>
            </a:r>
            <a:r>
              <a:rPr lang="es-419" sz="1100">
                <a:solidFill>
                  <a:srgbClr val="CC7832"/>
                </a:solidFill>
                <a:highlight>
                  <a:srgbClr val="2B2B2B"/>
                </a:highlight>
                <a:latin typeface="Courier New"/>
                <a:ea typeface="Courier New"/>
                <a:cs typeface="Courier New"/>
                <a:sym typeface="Courier New"/>
              </a:rPr>
              <a:t>this, </a:t>
            </a:r>
            <a:r>
              <a:rPr lang="es-419" sz="1100">
                <a:solidFill>
                  <a:srgbClr val="A9B7C6"/>
                </a:solidFill>
                <a:highlight>
                  <a:srgbClr val="2B2B2B"/>
                </a:highlight>
                <a:latin typeface="Courier New"/>
                <a:ea typeface="Courier New"/>
                <a:cs typeface="Courier New"/>
                <a:sym typeface="Courier New"/>
              </a:rPr>
              <a:t>location -&gt;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a:t>
            </a:r>
            <a:r>
              <a:rPr lang="es-419" sz="1100">
                <a:solidFill>
                  <a:srgbClr val="CC7832"/>
                </a:solidFill>
                <a:highlight>
                  <a:srgbClr val="2B2B2B"/>
                </a:highlight>
                <a:latin typeface="Courier New"/>
                <a:ea typeface="Courier New"/>
                <a:cs typeface="Courier New"/>
                <a:sym typeface="Courier New"/>
              </a:rPr>
              <a:t>if</a:t>
            </a:r>
            <a:r>
              <a:rPr lang="es-419" sz="1100">
                <a:solidFill>
                  <a:srgbClr val="A9B7C6"/>
                </a:solidFill>
                <a:highlight>
                  <a:srgbClr val="2B2B2B"/>
                </a:highlight>
                <a:latin typeface="Courier New"/>
                <a:ea typeface="Courier New"/>
                <a:cs typeface="Courier New"/>
                <a:sym typeface="Courier New"/>
              </a:rPr>
              <a:t>(location != </a:t>
            </a:r>
            <a:r>
              <a:rPr lang="es-419" sz="1100">
                <a:solidFill>
                  <a:srgbClr val="CC7832"/>
                </a:solidFill>
                <a:highlight>
                  <a:srgbClr val="2B2B2B"/>
                </a:highlight>
                <a:latin typeface="Courier New"/>
                <a:ea typeface="Courier New"/>
                <a:cs typeface="Courier New"/>
                <a:sym typeface="Courier New"/>
              </a:rPr>
              <a:t>null</a:t>
            </a:r>
            <a:r>
              <a:rPr lang="es-419"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Log.</a:t>
            </a:r>
            <a:r>
              <a:rPr i="1" lang="es-419" sz="1100">
                <a:solidFill>
                  <a:srgbClr val="A9B7C6"/>
                </a:solidFill>
                <a:highlight>
                  <a:srgbClr val="2B2B2B"/>
                </a:highlight>
                <a:latin typeface="Courier New"/>
                <a:ea typeface="Courier New"/>
                <a:cs typeface="Courier New"/>
                <a:sym typeface="Courier New"/>
              </a:rPr>
              <a:t>d</a:t>
            </a:r>
            <a:r>
              <a:rPr lang="es-419" sz="1100">
                <a:solidFill>
                  <a:srgbClr val="A9B7C6"/>
                </a:solidFill>
                <a:highlight>
                  <a:srgbClr val="2B2B2B"/>
                </a:highlight>
                <a:latin typeface="Courier New"/>
                <a:ea typeface="Courier New"/>
                <a:cs typeface="Courier New"/>
                <a:sym typeface="Courier New"/>
              </a:rPr>
              <a:t>(</a:t>
            </a:r>
            <a:r>
              <a:rPr lang="es-419" sz="1100">
                <a:solidFill>
                  <a:srgbClr val="6A8759"/>
                </a:solidFill>
                <a:highlight>
                  <a:srgbClr val="2B2B2B"/>
                </a:highlight>
                <a:latin typeface="Courier New"/>
                <a:ea typeface="Courier New"/>
                <a:cs typeface="Courier New"/>
                <a:sym typeface="Courier New"/>
              </a:rPr>
              <a:t>"msg-test"</a:t>
            </a:r>
            <a:r>
              <a:rPr lang="es-419" sz="1100">
                <a:solidFill>
                  <a:srgbClr val="CC7832"/>
                </a:solidFill>
                <a:highlight>
                  <a:srgbClr val="2B2B2B"/>
                </a:highlight>
                <a:latin typeface="Courier New"/>
                <a:ea typeface="Courier New"/>
                <a:cs typeface="Courier New"/>
                <a:sym typeface="Courier New"/>
              </a:rPr>
              <a:t>,</a:t>
            </a:r>
            <a:r>
              <a:rPr lang="es-419" sz="1100">
                <a:solidFill>
                  <a:srgbClr val="6A8759"/>
                </a:solidFill>
                <a:highlight>
                  <a:srgbClr val="2B2B2B"/>
                </a:highlight>
                <a:latin typeface="Courier New"/>
                <a:ea typeface="Courier New"/>
                <a:cs typeface="Courier New"/>
                <a:sym typeface="Courier New"/>
              </a:rPr>
              <a:t>"latitud: " </a:t>
            </a:r>
            <a:r>
              <a:rPr lang="es-419" sz="1100">
                <a:solidFill>
                  <a:srgbClr val="A9B7C6"/>
                </a:solidFill>
                <a:highlight>
                  <a:srgbClr val="2B2B2B"/>
                </a:highlight>
                <a:latin typeface="Courier New"/>
                <a:ea typeface="Courier New"/>
                <a:cs typeface="Courier New"/>
                <a:sym typeface="Courier New"/>
              </a:rPr>
              <a:t>+ location.getLatitude())</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Log.</a:t>
            </a:r>
            <a:r>
              <a:rPr i="1" lang="es-419" sz="1100">
                <a:solidFill>
                  <a:srgbClr val="A9B7C6"/>
                </a:solidFill>
                <a:highlight>
                  <a:srgbClr val="2B2B2B"/>
                </a:highlight>
                <a:latin typeface="Courier New"/>
                <a:ea typeface="Courier New"/>
                <a:cs typeface="Courier New"/>
                <a:sym typeface="Courier New"/>
              </a:rPr>
              <a:t>d</a:t>
            </a:r>
            <a:r>
              <a:rPr lang="es-419" sz="1100">
                <a:solidFill>
                  <a:srgbClr val="A9B7C6"/>
                </a:solidFill>
                <a:highlight>
                  <a:srgbClr val="2B2B2B"/>
                </a:highlight>
                <a:latin typeface="Courier New"/>
                <a:ea typeface="Courier New"/>
                <a:cs typeface="Courier New"/>
                <a:sym typeface="Courier New"/>
              </a:rPr>
              <a:t>(</a:t>
            </a:r>
            <a:r>
              <a:rPr lang="es-419" sz="1100">
                <a:solidFill>
                  <a:srgbClr val="6A8759"/>
                </a:solidFill>
                <a:highlight>
                  <a:srgbClr val="2B2B2B"/>
                </a:highlight>
                <a:latin typeface="Courier New"/>
                <a:ea typeface="Courier New"/>
                <a:cs typeface="Courier New"/>
                <a:sym typeface="Courier New"/>
              </a:rPr>
              <a:t>"msg-test"</a:t>
            </a:r>
            <a:r>
              <a:rPr lang="es-419" sz="1100">
                <a:solidFill>
                  <a:srgbClr val="CC7832"/>
                </a:solidFill>
                <a:highlight>
                  <a:srgbClr val="2B2B2B"/>
                </a:highlight>
                <a:latin typeface="Courier New"/>
                <a:ea typeface="Courier New"/>
                <a:cs typeface="Courier New"/>
                <a:sym typeface="Courier New"/>
              </a:rPr>
              <a:t>,</a:t>
            </a:r>
            <a:r>
              <a:rPr lang="es-419" sz="1100">
                <a:solidFill>
                  <a:srgbClr val="6A8759"/>
                </a:solidFill>
                <a:highlight>
                  <a:srgbClr val="2B2B2B"/>
                </a:highlight>
                <a:latin typeface="Courier New"/>
                <a:ea typeface="Courier New"/>
                <a:cs typeface="Courier New"/>
                <a:sym typeface="Courier New"/>
              </a:rPr>
              <a:t>"longitud: " </a:t>
            </a:r>
            <a:r>
              <a:rPr lang="es-419" sz="1100">
                <a:solidFill>
                  <a:srgbClr val="A9B7C6"/>
                </a:solidFill>
                <a:highlight>
                  <a:srgbClr val="2B2B2B"/>
                </a:highlight>
                <a:latin typeface="Courier New"/>
                <a:ea typeface="Courier New"/>
                <a:cs typeface="Courier New"/>
                <a:sym typeface="Courier New"/>
              </a:rPr>
              <a:t>+ location.getLongitude())</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Solicitar permisos - creación del callback</a:t>
            </a:r>
            <a:endParaRPr/>
          </a:p>
        </p:txBody>
      </p:sp>
      <p:sp>
        <p:nvSpPr>
          <p:cNvPr id="351" name="Google Shape;351;p50"/>
          <p:cNvSpPr txBox="1"/>
          <p:nvPr>
            <p:ph idx="1" type="body"/>
          </p:nvPr>
        </p:nvSpPr>
        <p:spPr>
          <a:xfrm>
            <a:off x="311700" y="1536632"/>
            <a:ext cx="8520600" cy="8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 caso no tengamos permisos, estos se deben solicitar usando un callback </a:t>
            </a:r>
            <a:endParaRPr/>
          </a:p>
          <a:p>
            <a:pPr indent="0" lvl="0" marL="0" rtl="0" algn="l">
              <a:spcBef>
                <a:spcPts val="0"/>
              </a:spcBef>
              <a:spcAft>
                <a:spcPts val="0"/>
              </a:spcAft>
              <a:buNone/>
            </a:pPr>
            <a:r>
              <a:rPr lang="es-419">
                <a:solidFill>
                  <a:schemeClr val="lt1"/>
                </a:solidFill>
                <a:highlight>
                  <a:schemeClr val="dk1"/>
                </a:highlight>
                <a:latin typeface="Courier New"/>
                <a:ea typeface="Courier New"/>
                <a:cs typeface="Courier New"/>
                <a:sym typeface="Courier New"/>
              </a:rPr>
              <a:t>registerForActivityResul</a:t>
            </a:r>
            <a:r>
              <a:rPr lang="es-419">
                <a:solidFill>
                  <a:schemeClr val="lt1"/>
                </a:solidFill>
                <a:highlight>
                  <a:schemeClr val="dk1"/>
                </a:highlight>
                <a:latin typeface="Courier New"/>
                <a:ea typeface="Courier New"/>
                <a:cs typeface="Courier New"/>
                <a:sym typeface="Courier New"/>
              </a:rPr>
              <a:t>t</a:t>
            </a:r>
            <a:r>
              <a:rPr lang="es-419"/>
              <a:t>.</a:t>
            </a:r>
            <a:endParaRPr/>
          </a:p>
          <a:p>
            <a:pPr indent="0" lvl="0" marL="0" rtl="0" algn="l">
              <a:spcBef>
                <a:spcPts val="1600"/>
              </a:spcBef>
              <a:spcAft>
                <a:spcPts val="1600"/>
              </a:spcAft>
              <a:buNone/>
            </a:pPr>
            <a:r>
              <a:t/>
            </a:r>
            <a:endParaRPr/>
          </a:p>
        </p:txBody>
      </p:sp>
      <p:sp>
        <p:nvSpPr>
          <p:cNvPr id="352" name="Google Shape;352;p5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353" name="Google Shape;353;p50"/>
          <p:cNvSpPr/>
          <p:nvPr/>
        </p:nvSpPr>
        <p:spPr>
          <a:xfrm>
            <a:off x="0" y="5559475"/>
            <a:ext cx="1823400" cy="76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Si obtenemos el permiso, mostramos la ubicación</a:t>
            </a:r>
            <a:endParaRPr/>
          </a:p>
        </p:txBody>
      </p:sp>
      <p:sp>
        <p:nvSpPr>
          <p:cNvPr id="354" name="Google Shape;354;p50"/>
          <p:cNvSpPr txBox="1"/>
          <p:nvPr/>
        </p:nvSpPr>
        <p:spPr>
          <a:xfrm>
            <a:off x="311700" y="2581425"/>
            <a:ext cx="8520600" cy="27243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ActivityResultLauncher&lt;String[]&gt; </a:t>
            </a:r>
            <a:r>
              <a:rPr lang="es-419" sz="1100">
                <a:solidFill>
                  <a:srgbClr val="9876AA"/>
                </a:solidFill>
                <a:highlight>
                  <a:srgbClr val="2B2B2B"/>
                </a:highlight>
                <a:latin typeface="Courier New"/>
                <a:ea typeface="Courier New"/>
                <a:cs typeface="Courier New"/>
                <a:sym typeface="Courier New"/>
              </a:rPr>
              <a:t>locationPermissionLauncher </a:t>
            </a:r>
            <a:r>
              <a:rPr lang="es-419" sz="1100">
                <a:solidFill>
                  <a:srgbClr val="A9B7C6"/>
                </a:solidFill>
                <a:highlight>
                  <a:srgbClr val="2B2B2B"/>
                </a:highlight>
                <a:latin typeface="Courier New"/>
                <a:ea typeface="Courier New"/>
                <a:cs typeface="Courier New"/>
                <a:sym typeface="Courier New"/>
              </a:rPr>
              <a:t>= registerForActivityResult(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a:t>
            </a:r>
            <a:r>
              <a:rPr lang="es-419" sz="1100">
                <a:solidFill>
                  <a:srgbClr val="CC7832"/>
                </a:solidFill>
                <a:highlight>
                  <a:srgbClr val="2B2B2B"/>
                </a:highlight>
                <a:latin typeface="Courier New"/>
                <a:ea typeface="Courier New"/>
                <a:cs typeface="Courier New"/>
                <a:sym typeface="Courier New"/>
              </a:rPr>
              <a:t>new </a:t>
            </a:r>
            <a:r>
              <a:rPr lang="es-419" sz="1100">
                <a:solidFill>
                  <a:srgbClr val="A9B7C6"/>
                </a:solidFill>
                <a:highlight>
                  <a:srgbClr val="2B2B2B"/>
                </a:highlight>
                <a:latin typeface="Courier New"/>
                <a:ea typeface="Courier New"/>
                <a:cs typeface="Courier New"/>
                <a:sym typeface="Courier New"/>
              </a:rPr>
              <a:t>ActivityResultContracts.RequestMultiplePermissions()</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result -&gt;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Boolean fineLocationGranted = result.get(Manifest.permission.</a:t>
            </a:r>
            <a:r>
              <a:rPr i="1" lang="es-419" sz="1100">
                <a:solidFill>
                  <a:srgbClr val="9876AA"/>
                </a:solidFill>
                <a:highlight>
                  <a:srgbClr val="2B2B2B"/>
                </a:highlight>
                <a:latin typeface="Courier New"/>
                <a:ea typeface="Courier New"/>
                <a:cs typeface="Courier New"/>
                <a:sym typeface="Courier New"/>
              </a:rPr>
              <a:t>ACCESS_FINE_LOCATION</a:t>
            </a:r>
            <a:r>
              <a:rPr lang="es-419" sz="1100">
                <a:solidFill>
                  <a:srgbClr val="A9B7C6"/>
                </a:solidFill>
                <a:highlight>
                  <a:srgbClr val="2B2B2B"/>
                </a:highlight>
                <a:latin typeface="Courier New"/>
                <a:ea typeface="Courier New"/>
                <a:cs typeface="Courier New"/>
                <a:sym typeface="Courier New"/>
              </a:rPr>
              <a:t>)</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Boolean coarseLocationGranted = result.get(Manifest.permission.</a:t>
            </a:r>
            <a:r>
              <a:rPr i="1" lang="es-419" sz="1100">
                <a:solidFill>
                  <a:srgbClr val="9876AA"/>
                </a:solidFill>
                <a:highlight>
                  <a:srgbClr val="2B2B2B"/>
                </a:highlight>
                <a:latin typeface="Courier New"/>
                <a:ea typeface="Courier New"/>
                <a:cs typeface="Courier New"/>
                <a:sym typeface="Courier New"/>
              </a:rPr>
              <a:t>ACCESS_COARSE_LOCATION</a:t>
            </a:r>
            <a:r>
              <a:rPr lang="es-419" sz="1100">
                <a:solidFill>
                  <a:srgbClr val="A9B7C6"/>
                </a:solidFill>
                <a:highlight>
                  <a:srgbClr val="2B2B2B"/>
                </a:highlight>
                <a:latin typeface="Courier New"/>
                <a:ea typeface="Courier New"/>
                <a:cs typeface="Courier New"/>
                <a:sym typeface="Courier New"/>
              </a:rPr>
              <a:t>)</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if </a:t>
            </a:r>
            <a:r>
              <a:rPr lang="es-419" sz="1100">
                <a:solidFill>
                  <a:srgbClr val="A9B7C6"/>
                </a:solidFill>
                <a:highlight>
                  <a:srgbClr val="2B2B2B"/>
                </a:highlight>
                <a:latin typeface="Courier New"/>
                <a:ea typeface="Courier New"/>
                <a:cs typeface="Courier New"/>
                <a:sym typeface="Courier New"/>
              </a:rPr>
              <a:t>(fineLocationGranted != </a:t>
            </a:r>
            <a:r>
              <a:rPr lang="es-419" sz="1100">
                <a:solidFill>
                  <a:srgbClr val="CC7832"/>
                </a:solidFill>
                <a:highlight>
                  <a:srgbClr val="2B2B2B"/>
                </a:highlight>
                <a:latin typeface="Courier New"/>
                <a:ea typeface="Courier New"/>
                <a:cs typeface="Courier New"/>
                <a:sym typeface="Courier New"/>
              </a:rPr>
              <a:t>null </a:t>
            </a:r>
            <a:r>
              <a:rPr lang="es-419" sz="1100">
                <a:solidFill>
                  <a:srgbClr val="A9B7C6"/>
                </a:solidFill>
                <a:highlight>
                  <a:srgbClr val="2B2B2B"/>
                </a:highlight>
                <a:latin typeface="Courier New"/>
                <a:ea typeface="Courier New"/>
                <a:cs typeface="Courier New"/>
                <a:sym typeface="Courier New"/>
              </a:rPr>
              <a:t>&amp;&amp; fineLocationGranted)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Log.</a:t>
            </a:r>
            <a:r>
              <a:rPr i="1" lang="es-419" sz="1100">
                <a:solidFill>
                  <a:srgbClr val="A9B7C6"/>
                </a:solidFill>
                <a:highlight>
                  <a:srgbClr val="2B2B2B"/>
                </a:highlight>
                <a:latin typeface="Courier New"/>
                <a:ea typeface="Courier New"/>
                <a:cs typeface="Courier New"/>
                <a:sym typeface="Courier New"/>
              </a:rPr>
              <a:t>d</a:t>
            </a:r>
            <a:r>
              <a:rPr lang="es-419" sz="1100">
                <a:solidFill>
                  <a:srgbClr val="A9B7C6"/>
                </a:solidFill>
                <a:highlight>
                  <a:srgbClr val="2B2B2B"/>
                </a:highlight>
                <a:latin typeface="Courier New"/>
                <a:ea typeface="Courier New"/>
                <a:cs typeface="Courier New"/>
                <a:sym typeface="Courier New"/>
              </a:rPr>
              <a:t>(</a:t>
            </a:r>
            <a:r>
              <a:rPr lang="es-419" sz="1100">
                <a:solidFill>
                  <a:srgbClr val="6A8759"/>
                </a:solidFill>
                <a:highlight>
                  <a:srgbClr val="2B2B2B"/>
                </a:highlight>
                <a:latin typeface="Courier New"/>
                <a:ea typeface="Courier New"/>
                <a:cs typeface="Courier New"/>
                <a:sym typeface="Courier New"/>
              </a:rPr>
              <a:t>"msg"</a:t>
            </a:r>
            <a:r>
              <a:rPr lang="es-419" sz="1100">
                <a:solidFill>
                  <a:srgbClr val="CC7832"/>
                </a:solidFill>
                <a:highlight>
                  <a:srgbClr val="2B2B2B"/>
                </a:highlight>
                <a:latin typeface="Courier New"/>
                <a:ea typeface="Courier New"/>
                <a:cs typeface="Courier New"/>
                <a:sym typeface="Courier New"/>
              </a:rPr>
              <a:t>, </a:t>
            </a:r>
            <a:r>
              <a:rPr lang="es-419" sz="1100">
                <a:solidFill>
                  <a:srgbClr val="6A8759"/>
                </a:solidFill>
                <a:highlight>
                  <a:srgbClr val="2B2B2B"/>
                </a:highlight>
                <a:latin typeface="Courier New"/>
                <a:ea typeface="Courier New"/>
                <a:cs typeface="Courier New"/>
                <a:sym typeface="Courier New"/>
              </a:rPr>
              <a:t>"Permiso de ubicación precisa concedido"</a:t>
            </a:r>
            <a:r>
              <a:rPr lang="es-419" sz="1100">
                <a:solidFill>
                  <a:srgbClr val="A9B7C6"/>
                </a:solidFill>
                <a:highlight>
                  <a:srgbClr val="2B2B2B"/>
                </a:highlight>
                <a:latin typeface="Courier New"/>
                <a:ea typeface="Courier New"/>
                <a:cs typeface="Courier New"/>
                <a:sym typeface="Courier New"/>
              </a:rPr>
              <a:t>)</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mostrarUbicacion()</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 </a:t>
            </a:r>
            <a:r>
              <a:rPr lang="es-419" sz="1100">
                <a:solidFill>
                  <a:srgbClr val="CC7832"/>
                </a:solidFill>
                <a:highlight>
                  <a:srgbClr val="2B2B2B"/>
                </a:highlight>
                <a:latin typeface="Courier New"/>
                <a:ea typeface="Courier New"/>
                <a:cs typeface="Courier New"/>
                <a:sym typeface="Courier New"/>
              </a:rPr>
              <a:t>else if </a:t>
            </a:r>
            <a:r>
              <a:rPr lang="es-419" sz="1100">
                <a:solidFill>
                  <a:srgbClr val="A9B7C6"/>
                </a:solidFill>
                <a:highlight>
                  <a:srgbClr val="2B2B2B"/>
                </a:highlight>
                <a:latin typeface="Courier New"/>
                <a:ea typeface="Courier New"/>
                <a:cs typeface="Courier New"/>
                <a:sym typeface="Courier New"/>
              </a:rPr>
              <a:t>(coarseLocationGranted != </a:t>
            </a:r>
            <a:r>
              <a:rPr lang="es-419" sz="1100">
                <a:solidFill>
                  <a:srgbClr val="CC7832"/>
                </a:solidFill>
                <a:highlight>
                  <a:srgbClr val="2B2B2B"/>
                </a:highlight>
                <a:latin typeface="Courier New"/>
                <a:ea typeface="Courier New"/>
                <a:cs typeface="Courier New"/>
                <a:sym typeface="Courier New"/>
              </a:rPr>
              <a:t>null </a:t>
            </a:r>
            <a:r>
              <a:rPr lang="es-419" sz="1100">
                <a:solidFill>
                  <a:srgbClr val="A9B7C6"/>
                </a:solidFill>
                <a:highlight>
                  <a:srgbClr val="2B2B2B"/>
                </a:highlight>
                <a:latin typeface="Courier New"/>
                <a:ea typeface="Courier New"/>
                <a:cs typeface="Courier New"/>
                <a:sym typeface="Courier New"/>
              </a:rPr>
              <a:t>&amp;&amp; coarseLocationGranted)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Log.</a:t>
            </a:r>
            <a:r>
              <a:rPr i="1" lang="es-419" sz="1100">
                <a:solidFill>
                  <a:srgbClr val="A9B7C6"/>
                </a:solidFill>
                <a:highlight>
                  <a:srgbClr val="2B2B2B"/>
                </a:highlight>
                <a:latin typeface="Courier New"/>
                <a:ea typeface="Courier New"/>
                <a:cs typeface="Courier New"/>
                <a:sym typeface="Courier New"/>
              </a:rPr>
              <a:t>d</a:t>
            </a:r>
            <a:r>
              <a:rPr lang="es-419" sz="1100">
                <a:solidFill>
                  <a:srgbClr val="A9B7C6"/>
                </a:solidFill>
                <a:highlight>
                  <a:srgbClr val="2B2B2B"/>
                </a:highlight>
                <a:latin typeface="Courier New"/>
                <a:ea typeface="Courier New"/>
                <a:cs typeface="Courier New"/>
                <a:sym typeface="Courier New"/>
              </a:rPr>
              <a:t>(</a:t>
            </a:r>
            <a:r>
              <a:rPr lang="es-419" sz="1100">
                <a:solidFill>
                  <a:srgbClr val="6A8759"/>
                </a:solidFill>
                <a:highlight>
                  <a:srgbClr val="2B2B2B"/>
                </a:highlight>
                <a:latin typeface="Courier New"/>
                <a:ea typeface="Courier New"/>
                <a:cs typeface="Courier New"/>
                <a:sym typeface="Courier New"/>
              </a:rPr>
              <a:t>"msg"</a:t>
            </a:r>
            <a:r>
              <a:rPr lang="es-419" sz="1100">
                <a:solidFill>
                  <a:srgbClr val="CC7832"/>
                </a:solidFill>
                <a:highlight>
                  <a:srgbClr val="2B2B2B"/>
                </a:highlight>
                <a:latin typeface="Courier New"/>
                <a:ea typeface="Courier New"/>
                <a:cs typeface="Courier New"/>
                <a:sym typeface="Courier New"/>
              </a:rPr>
              <a:t>, </a:t>
            </a:r>
            <a:r>
              <a:rPr lang="es-419" sz="1100">
                <a:solidFill>
                  <a:srgbClr val="6A8759"/>
                </a:solidFill>
                <a:highlight>
                  <a:srgbClr val="2B2B2B"/>
                </a:highlight>
                <a:latin typeface="Courier New"/>
                <a:ea typeface="Courier New"/>
                <a:cs typeface="Courier New"/>
                <a:sym typeface="Courier New"/>
              </a:rPr>
              <a:t>"Permiso de ubicación aproximada concedido"</a:t>
            </a:r>
            <a:r>
              <a:rPr lang="es-419" sz="1100">
                <a:solidFill>
                  <a:srgbClr val="A9B7C6"/>
                </a:solidFill>
                <a:highlight>
                  <a:srgbClr val="2B2B2B"/>
                </a:highlight>
                <a:latin typeface="Courier New"/>
                <a:ea typeface="Courier New"/>
                <a:cs typeface="Courier New"/>
                <a:sym typeface="Courier New"/>
              </a:rPr>
              <a:t>)</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 </a:t>
            </a:r>
            <a:r>
              <a:rPr lang="es-419" sz="1100">
                <a:solidFill>
                  <a:srgbClr val="CC7832"/>
                </a:solidFill>
                <a:highlight>
                  <a:srgbClr val="2B2B2B"/>
                </a:highlight>
                <a:latin typeface="Courier New"/>
                <a:ea typeface="Courier New"/>
                <a:cs typeface="Courier New"/>
                <a:sym typeface="Courier New"/>
              </a:rPr>
              <a:t>else </a:t>
            </a:r>
            <a:r>
              <a:rPr lang="es-419"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Log.</a:t>
            </a:r>
            <a:r>
              <a:rPr i="1" lang="es-419" sz="1100">
                <a:solidFill>
                  <a:srgbClr val="A9B7C6"/>
                </a:solidFill>
                <a:highlight>
                  <a:srgbClr val="2B2B2B"/>
                </a:highlight>
                <a:latin typeface="Courier New"/>
                <a:ea typeface="Courier New"/>
                <a:cs typeface="Courier New"/>
                <a:sym typeface="Courier New"/>
              </a:rPr>
              <a:t>d</a:t>
            </a:r>
            <a:r>
              <a:rPr lang="es-419" sz="1100">
                <a:solidFill>
                  <a:srgbClr val="A9B7C6"/>
                </a:solidFill>
                <a:highlight>
                  <a:srgbClr val="2B2B2B"/>
                </a:highlight>
                <a:latin typeface="Courier New"/>
                <a:ea typeface="Courier New"/>
                <a:cs typeface="Courier New"/>
                <a:sym typeface="Courier New"/>
              </a:rPr>
              <a:t>(</a:t>
            </a:r>
            <a:r>
              <a:rPr lang="es-419" sz="1100">
                <a:solidFill>
                  <a:srgbClr val="6A8759"/>
                </a:solidFill>
                <a:highlight>
                  <a:srgbClr val="2B2B2B"/>
                </a:highlight>
                <a:latin typeface="Courier New"/>
                <a:ea typeface="Courier New"/>
                <a:cs typeface="Courier New"/>
                <a:sym typeface="Courier New"/>
              </a:rPr>
              <a:t>"msg"</a:t>
            </a:r>
            <a:r>
              <a:rPr lang="es-419" sz="1100">
                <a:solidFill>
                  <a:srgbClr val="CC7832"/>
                </a:solidFill>
                <a:highlight>
                  <a:srgbClr val="2B2B2B"/>
                </a:highlight>
                <a:latin typeface="Courier New"/>
                <a:ea typeface="Courier New"/>
                <a:cs typeface="Courier New"/>
                <a:sym typeface="Courier New"/>
              </a:rPr>
              <a:t>, </a:t>
            </a:r>
            <a:r>
              <a:rPr lang="es-419" sz="1100">
                <a:solidFill>
                  <a:srgbClr val="6A8759"/>
                </a:solidFill>
                <a:highlight>
                  <a:srgbClr val="2B2B2B"/>
                </a:highlight>
                <a:latin typeface="Courier New"/>
                <a:ea typeface="Courier New"/>
                <a:cs typeface="Courier New"/>
                <a:sym typeface="Courier New"/>
              </a:rPr>
              <a:t>"Ningún permiso concedido"</a:t>
            </a:r>
            <a:r>
              <a:rPr lang="es-419" sz="1100">
                <a:solidFill>
                  <a:srgbClr val="A9B7C6"/>
                </a:solidFill>
                <a:highlight>
                  <a:srgbClr val="2B2B2B"/>
                </a:highlight>
                <a:latin typeface="Courier New"/>
                <a:ea typeface="Courier New"/>
                <a:cs typeface="Courier New"/>
                <a:sym typeface="Courier New"/>
              </a:rPr>
              <a:t>)</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p:txBody>
      </p:sp>
      <p:cxnSp>
        <p:nvCxnSpPr>
          <p:cNvPr id="355" name="Google Shape;355;p50"/>
          <p:cNvCxnSpPr/>
          <p:nvPr/>
        </p:nvCxnSpPr>
        <p:spPr>
          <a:xfrm flipH="1" rot="10800000">
            <a:off x="911700" y="3949075"/>
            <a:ext cx="687300" cy="1610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Solicitar permisos - llamado al callback</a:t>
            </a:r>
            <a:endParaRPr/>
          </a:p>
        </p:txBody>
      </p:sp>
      <p:sp>
        <p:nvSpPr>
          <p:cNvPr id="361" name="Google Shape;361;p5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Luego de crear el callback, ya se le puede llamar luego de validar los permisos.</a:t>
            </a:r>
            <a:endParaRPr/>
          </a:p>
          <a:p>
            <a:pPr indent="0" lvl="0" marL="0" rtl="0" algn="l">
              <a:spcBef>
                <a:spcPts val="1600"/>
              </a:spcBef>
              <a:spcAft>
                <a:spcPts val="1600"/>
              </a:spcAft>
              <a:buNone/>
            </a:pPr>
            <a:r>
              <a:t/>
            </a:r>
            <a:endParaRPr/>
          </a:p>
        </p:txBody>
      </p:sp>
      <p:sp>
        <p:nvSpPr>
          <p:cNvPr id="362" name="Google Shape;362;p5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363" name="Google Shape;363;p51"/>
          <p:cNvSpPr txBox="1"/>
          <p:nvPr/>
        </p:nvSpPr>
        <p:spPr>
          <a:xfrm>
            <a:off x="439800" y="2186475"/>
            <a:ext cx="8264400" cy="44946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public void </a:t>
            </a:r>
            <a:r>
              <a:rPr lang="es-419" sz="1000">
                <a:solidFill>
                  <a:srgbClr val="FFC66D"/>
                </a:solidFill>
                <a:highlight>
                  <a:srgbClr val="2B2B2B"/>
                </a:highlight>
                <a:latin typeface="Courier New"/>
                <a:ea typeface="Courier New"/>
                <a:cs typeface="Courier New"/>
                <a:sym typeface="Courier New"/>
              </a:rPr>
              <a:t>mostrarUbicacion</a:t>
            </a:r>
            <a:r>
              <a:rPr lang="es-419" sz="1000">
                <a:solidFill>
                  <a:srgbClr val="A9B7C6"/>
                </a:solidFill>
                <a:highlight>
                  <a:srgbClr val="2B2B2B"/>
                </a:highlight>
                <a:latin typeface="Courier New"/>
                <a:ea typeface="Courier New"/>
                <a:cs typeface="Courier New"/>
                <a:sym typeface="Courier New"/>
              </a:rPr>
              <a: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a:t>
            </a:r>
            <a:r>
              <a:rPr lang="es-419" sz="1000">
                <a:solidFill>
                  <a:srgbClr val="CC7832"/>
                </a:solidFill>
                <a:highlight>
                  <a:srgbClr val="2B2B2B"/>
                </a:highlight>
                <a:latin typeface="Courier New"/>
                <a:ea typeface="Courier New"/>
                <a:cs typeface="Courier New"/>
                <a:sym typeface="Courier New"/>
              </a:rPr>
              <a:t>int </a:t>
            </a:r>
            <a:r>
              <a:rPr lang="es-419" sz="1000">
                <a:solidFill>
                  <a:srgbClr val="A9B7C6"/>
                </a:solidFill>
                <a:highlight>
                  <a:srgbClr val="2B2B2B"/>
                </a:highlight>
                <a:latin typeface="Courier New"/>
                <a:ea typeface="Courier New"/>
                <a:cs typeface="Courier New"/>
                <a:sym typeface="Courier New"/>
              </a:rPr>
              <a:t>selfPermissionFineLocation = ActivityCompat.</a:t>
            </a:r>
            <a:r>
              <a:rPr i="1" lang="es-419" sz="1000">
                <a:solidFill>
                  <a:srgbClr val="A9B7C6"/>
                </a:solidFill>
                <a:highlight>
                  <a:srgbClr val="2B2B2B"/>
                </a:highlight>
                <a:latin typeface="Courier New"/>
                <a:ea typeface="Courier New"/>
                <a:cs typeface="Courier New"/>
                <a:sym typeface="Courier New"/>
              </a:rPr>
              <a:t>checkSelfPermission</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this, </a:t>
            </a:r>
            <a:r>
              <a:rPr lang="es-419" sz="1000">
                <a:solidFill>
                  <a:srgbClr val="A9B7C6"/>
                </a:solidFill>
                <a:highlight>
                  <a:srgbClr val="2B2B2B"/>
                </a:highlight>
                <a:latin typeface="Courier New"/>
                <a:ea typeface="Courier New"/>
                <a:cs typeface="Courier New"/>
                <a:sym typeface="Courier New"/>
              </a:rPr>
              <a:t>Manifest.permission.</a:t>
            </a:r>
            <a:r>
              <a:rPr i="1" lang="es-419" sz="1000">
                <a:solidFill>
                  <a:srgbClr val="9876AA"/>
                </a:solidFill>
                <a:highlight>
                  <a:srgbClr val="2B2B2B"/>
                </a:highlight>
                <a:latin typeface="Courier New"/>
                <a:ea typeface="Courier New"/>
                <a:cs typeface="Courier New"/>
                <a:sym typeface="Courier New"/>
              </a:rPr>
              <a:t>ACCESS_FINE_LOCATION</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int </a:t>
            </a:r>
            <a:r>
              <a:rPr lang="es-419" sz="1000">
                <a:solidFill>
                  <a:srgbClr val="A9B7C6"/>
                </a:solidFill>
                <a:highlight>
                  <a:srgbClr val="2B2B2B"/>
                </a:highlight>
                <a:latin typeface="Courier New"/>
                <a:ea typeface="Courier New"/>
                <a:cs typeface="Courier New"/>
                <a:sym typeface="Courier New"/>
              </a:rPr>
              <a:t>selfPermissionCoarseLocation = ActivityCompat.</a:t>
            </a:r>
            <a:r>
              <a:rPr i="1" lang="es-419" sz="1000">
                <a:solidFill>
                  <a:srgbClr val="A9B7C6"/>
                </a:solidFill>
                <a:highlight>
                  <a:srgbClr val="2B2B2B"/>
                </a:highlight>
                <a:latin typeface="Courier New"/>
                <a:ea typeface="Courier New"/>
                <a:cs typeface="Courier New"/>
                <a:sym typeface="Courier New"/>
              </a:rPr>
              <a:t>checkSelfPermission</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this, </a:t>
            </a:r>
            <a:r>
              <a:rPr lang="es-419" sz="1000">
                <a:solidFill>
                  <a:srgbClr val="A9B7C6"/>
                </a:solidFill>
                <a:highlight>
                  <a:srgbClr val="2B2B2B"/>
                </a:highlight>
                <a:latin typeface="Courier New"/>
                <a:ea typeface="Courier New"/>
                <a:cs typeface="Courier New"/>
                <a:sym typeface="Courier New"/>
              </a:rPr>
              <a:t>Manifest.permission.</a:t>
            </a:r>
            <a:r>
              <a:rPr i="1" lang="es-419" sz="1000">
                <a:solidFill>
                  <a:srgbClr val="9876AA"/>
                </a:solidFill>
                <a:highlight>
                  <a:srgbClr val="2B2B2B"/>
                </a:highlight>
                <a:latin typeface="Courier New"/>
                <a:ea typeface="Courier New"/>
                <a:cs typeface="Courier New"/>
                <a:sym typeface="Courier New"/>
              </a:rPr>
              <a:t>ACCESS_COARSE_LOCATION</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if </a:t>
            </a:r>
            <a:r>
              <a:rPr lang="es-419" sz="1000">
                <a:solidFill>
                  <a:srgbClr val="A9B7C6"/>
                </a:solidFill>
                <a:highlight>
                  <a:srgbClr val="2B2B2B"/>
                </a:highlight>
                <a:latin typeface="Courier New"/>
                <a:ea typeface="Courier New"/>
                <a:cs typeface="Courier New"/>
                <a:sym typeface="Courier New"/>
              </a:rPr>
              <a:t>(selfPermissionFineLocation == PackageManager.</a:t>
            </a:r>
            <a:r>
              <a:rPr i="1" lang="es-419" sz="1000">
                <a:solidFill>
                  <a:srgbClr val="9876AA"/>
                </a:solidFill>
                <a:highlight>
                  <a:srgbClr val="2B2B2B"/>
                </a:highlight>
                <a:latin typeface="Courier New"/>
                <a:ea typeface="Courier New"/>
                <a:cs typeface="Courier New"/>
                <a:sym typeface="Courier New"/>
              </a:rPr>
              <a:t>PERMISSION_GRANTED </a:t>
            </a:r>
            <a:r>
              <a:rPr lang="es-419" sz="1000">
                <a:solidFill>
                  <a:srgbClr val="A9B7C6"/>
                </a:solidFill>
                <a:highlight>
                  <a:srgbClr val="2B2B2B"/>
                </a:highlight>
                <a:latin typeface="Courier New"/>
                <a:ea typeface="Courier New"/>
                <a:cs typeface="Courier New"/>
                <a:sym typeface="Courier New"/>
              </a:rPr>
              <a:t>&amp;&amp;</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selfPermissionCoarseLocation == PackageManager.</a:t>
            </a:r>
            <a:r>
              <a:rPr i="1" lang="es-419" sz="1000">
                <a:solidFill>
                  <a:srgbClr val="9876AA"/>
                </a:solidFill>
                <a:highlight>
                  <a:srgbClr val="2B2B2B"/>
                </a:highlight>
                <a:latin typeface="Courier New"/>
                <a:ea typeface="Courier New"/>
                <a:cs typeface="Courier New"/>
                <a:sym typeface="Courier New"/>
              </a:rPr>
              <a:t>PERMISSION_GRANTED</a:t>
            </a:r>
            <a:r>
              <a:rPr lang="es-419" sz="1000">
                <a:solidFill>
                  <a:srgbClr val="A9B7C6"/>
                </a:solidFill>
                <a:highlight>
                  <a:srgbClr val="2B2B2B"/>
                </a:highlight>
                <a:latin typeface="Courier New"/>
                <a:ea typeface="Courier New"/>
                <a:cs typeface="Courier New"/>
                <a:sym typeface="Courier New"/>
              </a:rPr>
              <a: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a:t>
            </a:r>
            <a:r>
              <a:rPr lang="es-419" sz="1000">
                <a:solidFill>
                  <a:srgbClr val="808080"/>
                </a:solidFill>
                <a:highlight>
                  <a:srgbClr val="2B2B2B"/>
                </a:highlight>
                <a:latin typeface="Courier New"/>
                <a:ea typeface="Courier New"/>
                <a:cs typeface="Courier New"/>
                <a:sym typeface="Courier New"/>
              </a:rPr>
              <a:t>//tenemos permisos</a:t>
            </a:r>
            <a:endParaRPr sz="1000">
              <a:solidFill>
                <a:srgbClr val="808080"/>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808080"/>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FusedLocationProviderClient providerClient = LocationServices.</a:t>
            </a:r>
            <a:r>
              <a:rPr i="1" lang="es-419" sz="1000">
                <a:solidFill>
                  <a:srgbClr val="A9B7C6"/>
                </a:solidFill>
                <a:highlight>
                  <a:srgbClr val="2B2B2B"/>
                </a:highlight>
                <a:latin typeface="Courier New"/>
                <a:ea typeface="Courier New"/>
                <a:cs typeface="Courier New"/>
                <a:sym typeface="Courier New"/>
              </a:rPr>
              <a:t>getFusedLocationProviderClient</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this</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providerClient.getLastLocation().addOnSuccessListener(</a:t>
            </a:r>
            <a:r>
              <a:rPr lang="es-419" sz="1000">
                <a:solidFill>
                  <a:srgbClr val="CC7832"/>
                </a:solidFill>
                <a:highlight>
                  <a:srgbClr val="2B2B2B"/>
                </a:highlight>
                <a:latin typeface="Courier New"/>
                <a:ea typeface="Courier New"/>
                <a:cs typeface="Courier New"/>
                <a:sym typeface="Courier New"/>
              </a:rPr>
              <a:t>this, </a:t>
            </a:r>
            <a:r>
              <a:rPr lang="es-419" sz="1000">
                <a:solidFill>
                  <a:srgbClr val="A9B7C6"/>
                </a:solidFill>
                <a:highlight>
                  <a:srgbClr val="2B2B2B"/>
                </a:highlight>
                <a:latin typeface="Courier New"/>
                <a:ea typeface="Courier New"/>
                <a:cs typeface="Courier New"/>
                <a:sym typeface="Courier New"/>
              </a:rPr>
              <a:t>location -&gt;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a:t>
            </a:r>
            <a:r>
              <a:rPr lang="es-419" sz="1000">
                <a:solidFill>
                  <a:srgbClr val="CC7832"/>
                </a:solidFill>
                <a:highlight>
                  <a:srgbClr val="2B2B2B"/>
                </a:highlight>
                <a:latin typeface="Courier New"/>
                <a:ea typeface="Courier New"/>
                <a:cs typeface="Courier New"/>
                <a:sym typeface="Courier New"/>
              </a:rPr>
              <a:t>if </a:t>
            </a:r>
            <a:r>
              <a:rPr lang="es-419" sz="1000">
                <a:solidFill>
                  <a:srgbClr val="A9B7C6"/>
                </a:solidFill>
                <a:highlight>
                  <a:srgbClr val="2B2B2B"/>
                </a:highlight>
                <a:latin typeface="Courier New"/>
                <a:ea typeface="Courier New"/>
                <a:cs typeface="Courier New"/>
                <a:sym typeface="Courier New"/>
              </a:rPr>
              <a:t>(location != </a:t>
            </a:r>
            <a:r>
              <a:rPr lang="es-419" sz="1000">
                <a:solidFill>
                  <a:srgbClr val="CC7832"/>
                </a:solidFill>
                <a:highlight>
                  <a:srgbClr val="2B2B2B"/>
                </a:highlight>
                <a:latin typeface="Courier New"/>
                <a:ea typeface="Courier New"/>
                <a:cs typeface="Courier New"/>
                <a:sym typeface="Courier New"/>
              </a:rPr>
              <a:t>null</a:t>
            </a:r>
            <a:r>
              <a:rPr lang="es-419" sz="1000">
                <a:solidFill>
                  <a:srgbClr val="A9B7C6"/>
                </a:solidFill>
                <a:highlight>
                  <a:srgbClr val="2B2B2B"/>
                </a:highlight>
                <a:latin typeface="Courier New"/>
                <a:ea typeface="Courier New"/>
                <a:cs typeface="Courier New"/>
                <a:sym typeface="Courier New"/>
              </a:rPr>
              <a: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Log.</a:t>
            </a:r>
            <a:r>
              <a:rPr i="1" lang="es-419" sz="1000">
                <a:solidFill>
                  <a:srgbClr val="A9B7C6"/>
                </a:solidFill>
                <a:highlight>
                  <a:srgbClr val="2B2B2B"/>
                </a:highlight>
                <a:latin typeface="Courier New"/>
                <a:ea typeface="Courier New"/>
                <a:cs typeface="Courier New"/>
                <a:sym typeface="Courier New"/>
              </a:rPr>
              <a:t>d</a:t>
            </a:r>
            <a:r>
              <a:rPr lang="es-419" sz="1000">
                <a:solidFill>
                  <a:srgbClr val="A9B7C6"/>
                </a:solidFill>
                <a:highlight>
                  <a:srgbClr val="2B2B2B"/>
                </a:highlight>
                <a:latin typeface="Courier New"/>
                <a:ea typeface="Courier New"/>
                <a:cs typeface="Courier New"/>
                <a:sym typeface="Courier New"/>
              </a:rPr>
              <a:t>(</a:t>
            </a:r>
            <a:r>
              <a:rPr lang="es-419" sz="1000">
                <a:solidFill>
                  <a:srgbClr val="6A8759"/>
                </a:solidFill>
                <a:highlight>
                  <a:srgbClr val="2B2B2B"/>
                </a:highlight>
                <a:latin typeface="Courier New"/>
                <a:ea typeface="Courier New"/>
                <a:cs typeface="Courier New"/>
                <a:sym typeface="Courier New"/>
              </a:rPr>
              <a:t>"msg-test"</a:t>
            </a:r>
            <a:r>
              <a:rPr lang="es-419" sz="1000">
                <a:solidFill>
                  <a:srgbClr val="CC7832"/>
                </a:solidFill>
                <a:highlight>
                  <a:srgbClr val="2B2B2B"/>
                </a:highlight>
                <a:latin typeface="Courier New"/>
                <a:ea typeface="Courier New"/>
                <a:cs typeface="Courier New"/>
                <a:sym typeface="Courier New"/>
              </a:rPr>
              <a:t>, </a:t>
            </a:r>
            <a:r>
              <a:rPr lang="es-419" sz="1000">
                <a:solidFill>
                  <a:srgbClr val="6A8759"/>
                </a:solidFill>
                <a:highlight>
                  <a:srgbClr val="2B2B2B"/>
                </a:highlight>
                <a:latin typeface="Courier New"/>
                <a:ea typeface="Courier New"/>
                <a:cs typeface="Courier New"/>
                <a:sym typeface="Courier New"/>
              </a:rPr>
              <a:t>"latitud: " </a:t>
            </a:r>
            <a:r>
              <a:rPr lang="es-419" sz="1000">
                <a:solidFill>
                  <a:srgbClr val="A9B7C6"/>
                </a:solidFill>
                <a:highlight>
                  <a:srgbClr val="2B2B2B"/>
                </a:highlight>
                <a:latin typeface="Courier New"/>
                <a:ea typeface="Courier New"/>
                <a:cs typeface="Courier New"/>
                <a:sym typeface="Courier New"/>
              </a:rPr>
              <a:t>+ location.getLatitude())</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Log.</a:t>
            </a:r>
            <a:r>
              <a:rPr i="1" lang="es-419" sz="1000">
                <a:solidFill>
                  <a:srgbClr val="A9B7C6"/>
                </a:solidFill>
                <a:highlight>
                  <a:srgbClr val="2B2B2B"/>
                </a:highlight>
                <a:latin typeface="Courier New"/>
                <a:ea typeface="Courier New"/>
                <a:cs typeface="Courier New"/>
                <a:sym typeface="Courier New"/>
              </a:rPr>
              <a:t>d</a:t>
            </a:r>
            <a:r>
              <a:rPr lang="es-419" sz="1000">
                <a:solidFill>
                  <a:srgbClr val="A9B7C6"/>
                </a:solidFill>
                <a:highlight>
                  <a:srgbClr val="2B2B2B"/>
                </a:highlight>
                <a:latin typeface="Courier New"/>
                <a:ea typeface="Courier New"/>
                <a:cs typeface="Courier New"/>
                <a:sym typeface="Courier New"/>
              </a:rPr>
              <a:t>(</a:t>
            </a:r>
            <a:r>
              <a:rPr lang="es-419" sz="1000">
                <a:solidFill>
                  <a:srgbClr val="6A8759"/>
                </a:solidFill>
                <a:highlight>
                  <a:srgbClr val="2B2B2B"/>
                </a:highlight>
                <a:latin typeface="Courier New"/>
                <a:ea typeface="Courier New"/>
                <a:cs typeface="Courier New"/>
                <a:sym typeface="Courier New"/>
              </a:rPr>
              <a:t>"msg-test"</a:t>
            </a:r>
            <a:r>
              <a:rPr lang="es-419" sz="1000">
                <a:solidFill>
                  <a:srgbClr val="CC7832"/>
                </a:solidFill>
                <a:highlight>
                  <a:srgbClr val="2B2B2B"/>
                </a:highlight>
                <a:latin typeface="Courier New"/>
                <a:ea typeface="Courier New"/>
                <a:cs typeface="Courier New"/>
                <a:sym typeface="Courier New"/>
              </a:rPr>
              <a:t>, </a:t>
            </a:r>
            <a:r>
              <a:rPr lang="es-419" sz="1000">
                <a:solidFill>
                  <a:srgbClr val="6A8759"/>
                </a:solidFill>
                <a:highlight>
                  <a:srgbClr val="2B2B2B"/>
                </a:highlight>
                <a:latin typeface="Courier New"/>
                <a:ea typeface="Courier New"/>
                <a:cs typeface="Courier New"/>
                <a:sym typeface="Courier New"/>
              </a:rPr>
              <a:t>"longitud: " </a:t>
            </a:r>
            <a:r>
              <a:rPr lang="es-419" sz="1000">
                <a:solidFill>
                  <a:srgbClr val="A9B7C6"/>
                </a:solidFill>
                <a:highlight>
                  <a:srgbClr val="2B2B2B"/>
                </a:highlight>
                <a:latin typeface="Courier New"/>
                <a:ea typeface="Courier New"/>
                <a:cs typeface="Courier New"/>
                <a:sym typeface="Courier New"/>
              </a:rPr>
              <a:t>+ location.getLongitude())</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 </a:t>
            </a:r>
            <a:r>
              <a:rPr lang="es-419" sz="1000">
                <a:solidFill>
                  <a:srgbClr val="CC7832"/>
                </a:solidFill>
                <a:highlight>
                  <a:srgbClr val="2B2B2B"/>
                </a:highlight>
                <a:latin typeface="Courier New"/>
                <a:ea typeface="Courier New"/>
                <a:cs typeface="Courier New"/>
                <a:sym typeface="Courier New"/>
              </a:rPr>
              <a:t>else </a:t>
            </a: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a:t>
            </a:r>
            <a:r>
              <a:rPr lang="es-419" sz="1000">
                <a:solidFill>
                  <a:srgbClr val="808080"/>
                </a:solidFill>
                <a:highlight>
                  <a:srgbClr val="2B2B2B"/>
                </a:highlight>
                <a:latin typeface="Courier New"/>
                <a:ea typeface="Courier New"/>
                <a:cs typeface="Courier New"/>
                <a:sym typeface="Courier New"/>
              </a:rPr>
              <a:t>//no tenemos permisos, se deben solicitar</a:t>
            </a:r>
            <a:endParaRPr sz="1000">
              <a:solidFill>
                <a:srgbClr val="808080"/>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808080"/>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locationPermissionLauncher</a:t>
            </a:r>
            <a:r>
              <a:rPr lang="es-419" sz="1000">
                <a:solidFill>
                  <a:srgbClr val="A9B7C6"/>
                </a:solidFill>
                <a:highlight>
                  <a:srgbClr val="2B2B2B"/>
                </a:highlight>
                <a:latin typeface="Courier New"/>
                <a:ea typeface="Courier New"/>
                <a:cs typeface="Courier New"/>
                <a:sym typeface="Courier New"/>
              </a:rPr>
              <a:t>.launch(</a:t>
            </a:r>
            <a:r>
              <a:rPr lang="es-419" sz="1000">
                <a:solidFill>
                  <a:srgbClr val="CC7832"/>
                </a:solidFill>
                <a:highlight>
                  <a:srgbClr val="2B2B2B"/>
                </a:highlight>
                <a:latin typeface="Courier New"/>
                <a:ea typeface="Courier New"/>
                <a:cs typeface="Courier New"/>
                <a:sym typeface="Courier New"/>
              </a:rPr>
              <a:t>new </a:t>
            </a:r>
            <a:r>
              <a:rPr lang="es-419" sz="1000">
                <a:solidFill>
                  <a:srgbClr val="A9B7C6"/>
                </a:solidFill>
                <a:highlight>
                  <a:srgbClr val="2B2B2B"/>
                </a:highlight>
                <a:latin typeface="Courier New"/>
                <a:ea typeface="Courier New"/>
                <a:cs typeface="Courier New"/>
                <a:sym typeface="Courier New"/>
              </a:rPr>
              <a:t>String[]{</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Manifest.permission.</a:t>
            </a:r>
            <a:r>
              <a:rPr i="1" lang="es-419" sz="1000">
                <a:solidFill>
                  <a:srgbClr val="9876AA"/>
                </a:solidFill>
                <a:highlight>
                  <a:srgbClr val="2B2B2B"/>
                </a:highlight>
                <a:latin typeface="Courier New"/>
                <a:ea typeface="Courier New"/>
                <a:cs typeface="Courier New"/>
                <a:sym typeface="Courier New"/>
              </a:rPr>
              <a:t>ACCESS_FINE_LOCATION</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Manifest.permission.</a:t>
            </a:r>
            <a:r>
              <a:rPr i="1" lang="es-419" sz="1000">
                <a:solidFill>
                  <a:srgbClr val="9876AA"/>
                </a:solidFill>
                <a:highlight>
                  <a:srgbClr val="2B2B2B"/>
                </a:highlight>
                <a:latin typeface="Courier New"/>
                <a:ea typeface="Courier New"/>
                <a:cs typeface="Courier New"/>
                <a:sym typeface="Courier New"/>
              </a:rPr>
              <a:t>ACCESS_COARSE_LOCATION</a:t>
            </a:r>
            <a:endParaRPr i="1" sz="1000">
              <a:solidFill>
                <a:srgbClr val="9876A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i="1" lang="es-419" sz="1000">
                <a:solidFill>
                  <a:srgbClr val="9876AA"/>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p:txBody>
      </p:sp>
      <p:sp>
        <p:nvSpPr>
          <p:cNvPr id="364" name="Google Shape;364;p51"/>
          <p:cNvSpPr/>
          <p:nvPr/>
        </p:nvSpPr>
        <p:spPr>
          <a:xfrm rot="10800000">
            <a:off x="4984800" y="5334125"/>
            <a:ext cx="163200" cy="883500"/>
          </a:xfrm>
          <a:prstGeom prst="leftBrace">
            <a:avLst>
              <a:gd fmla="val 50000"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Sensores de movimiento</a:t>
            </a:r>
            <a:endParaRPr/>
          </a:p>
        </p:txBody>
      </p:sp>
      <p:sp>
        <p:nvSpPr>
          <p:cNvPr id="84" name="Google Shape;84;p16"/>
          <p:cNvSpPr txBox="1"/>
          <p:nvPr>
            <p:ph idx="1" type="body"/>
          </p:nvPr>
        </p:nvSpPr>
        <p:spPr>
          <a:xfrm>
            <a:off x="311700" y="1536624"/>
            <a:ext cx="8520600" cy="50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t>Motion sensor:</a:t>
            </a:r>
            <a:r>
              <a:rPr lang="es-419"/>
              <a:t> para medir el movimiento del dispositivo. </a:t>
            </a:r>
            <a:endParaRPr/>
          </a:p>
          <a:p>
            <a:pPr indent="0" lvl="0" marL="0" rtl="0" algn="l">
              <a:spcBef>
                <a:spcPts val="1600"/>
              </a:spcBef>
              <a:spcAft>
                <a:spcPts val="0"/>
              </a:spcAft>
              <a:buNone/>
            </a:pPr>
            <a:r>
              <a:rPr lang="es-419"/>
              <a:t>Estos sensores incluyen:</a:t>
            </a:r>
            <a:endParaRPr/>
          </a:p>
          <a:p>
            <a:pPr indent="-342900" lvl="0" marL="457200" rtl="0" algn="l">
              <a:spcBef>
                <a:spcPts val="0"/>
              </a:spcBef>
              <a:spcAft>
                <a:spcPts val="0"/>
              </a:spcAft>
              <a:buSzPts val="1800"/>
              <a:buChar char="●"/>
            </a:pPr>
            <a:r>
              <a:rPr lang="es-419"/>
              <a:t>Acelerómetros</a:t>
            </a:r>
            <a:endParaRPr/>
          </a:p>
          <a:p>
            <a:pPr indent="-342900" lvl="0" marL="457200" rtl="0" algn="l">
              <a:spcBef>
                <a:spcPts val="0"/>
              </a:spcBef>
              <a:spcAft>
                <a:spcPts val="0"/>
              </a:spcAft>
              <a:buSzPts val="1800"/>
              <a:buChar char="●"/>
            </a:pPr>
            <a:r>
              <a:rPr lang="es-419"/>
              <a:t>Sensores de gravedad</a:t>
            </a:r>
            <a:endParaRPr/>
          </a:p>
          <a:p>
            <a:pPr indent="-342900" lvl="0" marL="457200" rtl="0" algn="l">
              <a:spcBef>
                <a:spcPts val="0"/>
              </a:spcBef>
              <a:spcAft>
                <a:spcPts val="0"/>
              </a:spcAft>
              <a:buSzPts val="1800"/>
              <a:buChar char="●"/>
            </a:pPr>
            <a:r>
              <a:rPr lang="es-419"/>
              <a:t>Giroscopios</a:t>
            </a:r>
            <a:endParaRPr/>
          </a:p>
          <a:p>
            <a:pPr indent="-342900" lvl="0" marL="457200" rtl="0" algn="l">
              <a:spcBef>
                <a:spcPts val="0"/>
              </a:spcBef>
              <a:spcAft>
                <a:spcPts val="0"/>
              </a:spcAft>
              <a:buSzPts val="1800"/>
              <a:buChar char="●"/>
            </a:pPr>
            <a:r>
              <a:rPr lang="es-419"/>
              <a:t>Sensores vectoriales de rotación</a:t>
            </a:r>
            <a:endParaRPr/>
          </a:p>
        </p:txBody>
      </p:sp>
      <p:sp>
        <p:nvSpPr>
          <p:cNvPr id="85" name="Google Shape;85;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86" name="Google Shape;86;p16"/>
          <p:cNvPicPr preferRelativeResize="0"/>
          <p:nvPr/>
        </p:nvPicPr>
        <p:blipFill>
          <a:blip r:embed="rId3">
            <a:alphaModFix/>
          </a:blip>
          <a:stretch>
            <a:fillRect/>
          </a:stretch>
        </p:blipFill>
        <p:spPr>
          <a:xfrm>
            <a:off x="5101050" y="3277695"/>
            <a:ext cx="3920100" cy="2561009"/>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Observación</a:t>
            </a:r>
            <a:endParaRPr/>
          </a:p>
        </p:txBody>
      </p:sp>
      <p:sp>
        <p:nvSpPr>
          <p:cNvPr id="370" name="Google Shape;370;p52"/>
          <p:cNvSpPr txBox="1"/>
          <p:nvPr>
            <p:ph idx="1" type="body"/>
          </p:nvPr>
        </p:nvSpPr>
        <p:spPr>
          <a:xfrm>
            <a:off x="311700" y="1536623"/>
            <a:ext cx="8520600" cy="25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a:t>
            </a:r>
            <a:r>
              <a:rPr lang="es-419"/>
              <a:t>n emulador no tiene el GPS en sí, por lo que es más probable que </a:t>
            </a:r>
            <a:r>
              <a:rPr b="1" lang="es-419">
                <a:latin typeface="Source Code Pro"/>
                <a:ea typeface="Source Code Pro"/>
                <a:cs typeface="Source Code Pro"/>
                <a:sym typeface="Source Code Pro"/>
              </a:rPr>
              <a:t>getLastLocation()</a:t>
            </a:r>
            <a:r>
              <a:rPr lang="es-419"/>
              <a:t> devuelva nulo. Para obligar al emulador a obtener una nueva ubicación, inicie la aplicación </a:t>
            </a:r>
            <a:r>
              <a:rPr b="1" lang="es-419"/>
              <a:t>Google Maps</a:t>
            </a:r>
            <a:r>
              <a:rPr lang="es-419"/>
              <a:t> y acepte los términos y condiciones (si aún no lo ha hecho). </a:t>
            </a:r>
            <a:endParaRPr/>
          </a:p>
          <a:p>
            <a:pPr indent="0" lvl="0" marL="0" rtl="0" algn="l">
              <a:spcBef>
                <a:spcPts val="1600"/>
              </a:spcBef>
              <a:spcAft>
                <a:spcPts val="0"/>
              </a:spcAft>
              <a:buNone/>
            </a:pPr>
            <a:r>
              <a:rPr lang="es-419"/>
              <a:t>Use la pestaña Ubicación de la configuración del emulador para entregar una ubicación al dispositivo. Esto obliga a almacenar en caché un valor y </a:t>
            </a:r>
            <a:r>
              <a:rPr b="1" lang="es-419">
                <a:latin typeface="Source Code Pro"/>
                <a:ea typeface="Source Code Pro"/>
                <a:cs typeface="Source Code Pro"/>
                <a:sym typeface="Source Code Pro"/>
              </a:rPr>
              <a:t>getLastLocation()</a:t>
            </a:r>
            <a:r>
              <a:rPr lang="es-419"/>
              <a:t> ya no devuelve nulo.</a:t>
            </a:r>
            <a:endParaRPr/>
          </a:p>
          <a:p>
            <a:pPr indent="0" lvl="0" marL="0" rtl="0" algn="l">
              <a:spcBef>
                <a:spcPts val="1600"/>
              </a:spcBef>
              <a:spcAft>
                <a:spcPts val="1600"/>
              </a:spcAft>
              <a:buNone/>
            </a:pPr>
            <a:r>
              <a:t/>
            </a:r>
            <a:endParaRPr/>
          </a:p>
        </p:txBody>
      </p:sp>
      <p:sp>
        <p:nvSpPr>
          <p:cNvPr id="371" name="Google Shape;371;p5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372" name="Google Shape;372;p52"/>
          <p:cNvPicPr preferRelativeResize="0"/>
          <p:nvPr/>
        </p:nvPicPr>
        <p:blipFill>
          <a:blip r:embed="rId3">
            <a:alphaModFix/>
          </a:blip>
          <a:stretch>
            <a:fillRect/>
          </a:stretch>
        </p:blipFill>
        <p:spPr>
          <a:xfrm>
            <a:off x="2911627" y="4960051"/>
            <a:ext cx="3538500" cy="333150"/>
          </a:xfrm>
          <a:prstGeom prst="rect">
            <a:avLst/>
          </a:prstGeom>
          <a:noFill/>
          <a:ln>
            <a:noFill/>
          </a:ln>
        </p:spPr>
      </p:pic>
      <p:sp>
        <p:nvSpPr>
          <p:cNvPr id="373" name="Google Shape;373;p52"/>
          <p:cNvSpPr/>
          <p:nvPr/>
        </p:nvSpPr>
        <p:spPr>
          <a:xfrm>
            <a:off x="2047525" y="4920075"/>
            <a:ext cx="738300" cy="4131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Location + Google Maps</a:t>
            </a:r>
            <a:endParaRPr/>
          </a:p>
        </p:txBody>
      </p:sp>
      <p:sp>
        <p:nvSpPr>
          <p:cNvPr id="379" name="Google Shape;379;p53"/>
          <p:cNvSpPr txBox="1"/>
          <p:nvPr>
            <p:ph idx="1" type="body"/>
          </p:nvPr>
        </p:nvSpPr>
        <p:spPr>
          <a:xfrm>
            <a:off x="311700" y="1536623"/>
            <a:ext cx="8520600" cy="25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Ahora que conoce cómo geolocalizar en su aplicación, podría </a:t>
            </a:r>
            <a:r>
              <a:rPr lang="es-419"/>
              <a:t>integrar con</a:t>
            </a:r>
            <a:r>
              <a:rPr lang="es-419"/>
              <a:t> Google maps. </a:t>
            </a:r>
            <a:endParaRPr/>
          </a:p>
          <a:p>
            <a:pPr indent="0" lvl="0" marL="0" rtl="0" algn="l">
              <a:spcBef>
                <a:spcPts val="1600"/>
              </a:spcBef>
              <a:spcAft>
                <a:spcPts val="0"/>
              </a:spcAft>
              <a:buNone/>
            </a:pPr>
            <a:r>
              <a:rPr lang="es-419"/>
              <a:t>Revise este guía: </a:t>
            </a:r>
            <a:r>
              <a:rPr lang="es-419" u="sng">
                <a:solidFill>
                  <a:schemeClr val="hlink"/>
                </a:solidFill>
                <a:hlinkClick r:id="rId3"/>
              </a:rPr>
              <a:t>https://developers.google.com/maps/documentation/android-sdk/start</a:t>
            </a:r>
            <a:endParaRPr/>
          </a:p>
          <a:p>
            <a:pPr indent="0" lvl="0" marL="0" rtl="0" algn="l">
              <a:spcBef>
                <a:spcPts val="1600"/>
              </a:spcBef>
              <a:spcAft>
                <a:spcPts val="0"/>
              </a:spcAft>
              <a:buNone/>
            </a:pPr>
            <a:r>
              <a:rPr lang="es-419"/>
              <a:t>Inclusive, podría trackear el movimiento del usuario en su aplicación con un LocationRequest, el cual permite definir intervalos de medición de la ubicación.</a:t>
            </a:r>
            <a:endParaRPr/>
          </a:p>
          <a:p>
            <a:pPr indent="0" lvl="0" marL="0" rtl="0" algn="l">
              <a:spcBef>
                <a:spcPts val="1600"/>
              </a:spcBef>
              <a:spcAft>
                <a:spcPts val="1600"/>
              </a:spcAft>
              <a:buNone/>
            </a:pPr>
            <a:r>
              <a:t/>
            </a:r>
            <a:endParaRPr/>
          </a:p>
        </p:txBody>
      </p:sp>
      <p:sp>
        <p:nvSpPr>
          <p:cNvPr id="380" name="Google Shape;380;p5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381" name="Google Shape;381;p53"/>
          <p:cNvPicPr preferRelativeResize="0"/>
          <p:nvPr/>
        </p:nvPicPr>
        <p:blipFill>
          <a:blip r:embed="rId4">
            <a:alphaModFix/>
          </a:blip>
          <a:stretch>
            <a:fillRect/>
          </a:stretch>
        </p:blipFill>
        <p:spPr>
          <a:xfrm>
            <a:off x="4354648" y="4158100"/>
            <a:ext cx="4368799" cy="24562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4"/>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¿Preguntas?</a:t>
            </a:r>
            <a:endParaRPr/>
          </a:p>
        </p:txBody>
      </p:sp>
      <p:sp>
        <p:nvSpPr>
          <p:cNvPr id="387" name="Google Shape;387;p5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5"/>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Muchas gracias</a:t>
            </a:r>
            <a:endParaRPr/>
          </a:p>
        </p:txBody>
      </p:sp>
      <p:sp>
        <p:nvSpPr>
          <p:cNvPr id="393" name="Google Shape;393;p5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Sensores ambientales</a:t>
            </a:r>
            <a:endParaRPr/>
          </a:p>
        </p:txBody>
      </p:sp>
      <p:sp>
        <p:nvSpPr>
          <p:cNvPr id="92" name="Google Shape;92;p17"/>
          <p:cNvSpPr txBox="1"/>
          <p:nvPr>
            <p:ph idx="1" type="body"/>
          </p:nvPr>
        </p:nvSpPr>
        <p:spPr>
          <a:xfrm>
            <a:off x="311700" y="1536625"/>
            <a:ext cx="8520600" cy="23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t>Environmental </a:t>
            </a:r>
            <a:r>
              <a:rPr b="1" lang="es-419"/>
              <a:t>sensor</a:t>
            </a:r>
            <a:r>
              <a:rPr b="1" lang="es-419"/>
              <a:t>:</a:t>
            </a:r>
            <a:r>
              <a:rPr lang="es-419"/>
              <a:t> para medir condiciones ambientales, como temperatura y presión del aire, iluminación y humedad. </a:t>
            </a:r>
            <a:endParaRPr/>
          </a:p>
          <a:p>
            <a:pPr indent="0" lvl="0" marL="0" rtl="0" algn="l">
              <a:spcBef>
                <a:spcPts val="1600"/>
              </a:spcBef>
              <a:spcAft>
                <a:spcPts val="0"/>
              </a:spcAft>
              <a:buNone/>
            </a:pPr>
            <a:r>
              <a:rPr lang="es-419"/>
              <a:t>Estos sensores incluyen:</a:t>
            </a:r>
            <a:endParaRPr/>
          </a:p>
          <a:p>
            <a:pPr indent="-342900" lvl="0" marL="457200" rtl="0" algn="l">
              <a:spcBef>
                <a:spcPts val="0"/>
              </a:spcBef>
              <a:spcAft>
                <a:spcPts val="0"/>
              </a:spcAft>
              <a:buSzPts val="1800"/>
              <a:buChar char="●"/>
            </a:pPr>
            <a:r>
              <a:rPr lang="es-419"/>
              <a:t>Barómetros</a:t>
            </a:r>
            <a:endParaRPr/>
          </a:p>
          <a:p>
            <a:pPr indent="-342900" lvl="0" marL="457200" rtl="0" algn="l">
              <a:spcBef>
                <a:spcPts val="0"/>
              </a:spcBef>
              <a:spcAft>
                <a:spcPts val="0"/>
              </a:spcAft>
              <a:buSzPts val="1800"/>
              <a:buChar char="●"/>
            </a:pPr>
            <a:r>
              <a:rPr lang="es-419"/>
              <a:t>Fotómetros (sensores de luz)</a:t>
            </a:r>
            <a:endParaRPr/>
          </a:p>
          <a:p>
            <a:pPr indent="-342900" lvl="0" marL="457200" rtl="0" algn="l">
              <a:spcBef>
                <a:spcPts val="0"/>
              </a:spcBef>
              <a:spcAft>
                <a:spcPts val="0"/>
              </a:spcAft>
              <a:buSzPts val="1800"/>
              <a:buChar char="●"/>
            </a:pPr>
            <a:r>
              <a:rPr lang="es-419"/>
              <a:t>Termómetros</a:t>
            </a:r>
            <a:endParaRPr/>
          </a:p>
        </p:txBody>
      </p:sp>
      <p:sp>
        <p:nvSpPr>
          <p:cNvPr id="93" name="Google Shape;93;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94" name="Google Shape;94;p17"/>
          <p:cNvPicPr preferRelativeResize="0"/>
          <p:nvPr/>
        </p:nvPicPr>
        <p:blipFill>
          <a:blip r:embed="rId3">
            <a:alphaModFix/>
          </a:blip>
          <a:stretch>
            <a:fillRect/>
          </a:stretch>
        </p:blipFill>
        <p:spPr>
          <a:xfrm>
            <a:off x="5101050" y="3162670"/>
            <a:ext cx="3920100" cy="2947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Sensores de posición</a:t>
            </a:r>
            <a:endParaRPr/>
          </a:p>
        </p:txBody>
      </p:sp>
      <p:sp>
        <p:nvSpPr>
          <p:cNvPr id="100" name="Google Shape;100;p18"/>
          <p:cNvSpPr txBox="1"/>
          <p:nvPr>
            <p:ph idx="1" type="body"/>
          </p:nvPr>
        </p:nvSpPr>
        <p:spPr>
          <a:xfrm>
            <a:off x="311700" y="1536624"/>
            <a:ext cx="8520600" cy="50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t>P</a:t>
            </a:r>
            <a:r>
              <a:rPr b="1" lang="es-419"/>
              <a:t>osition sensor:</a:t>
            </a:r>
            <a:r>
              <a:rPr lang="es-419"/>
              <a:t> para medir la posición física de un dispositivo. </a:t>
            </a:r>
            <a:endParaRPr/>
          </a:p>
          <a:p>
            <a:pPr indent="0" lvl="0" marL="0" rtl="0" algn="l">
              <a:spcBef>
                <a:spcPts val="1600"/>
              </a:spcBef>
              <a:spcAft>
                <a:spcPts val="0"/>
              </a:spcAft>
              <a:buNone/>
            </a:pPr>
            <a:r>
              <a:rPr lang="es-419"/>
              <a:t>Estos sensores incluyen:</a:t>
            </a:r>
            <a:endParaRPr/>
          </a:p>
          <a:p>
            <a:pPr indent="-342900" lvl="0" marL="457200" rtl="0" algn="l">
              <a:spcBef>
                <a:spcPts val="0"/>
              </a:spcBef>
              <a:spcAft>
                <a:spcPts val="0"/>
              </a:spcAft>
              <a:buSzPts val="1800"/>
              <a:buChar char="●"/>
            </a:pPr>
            <a:r>
              <a:rPr lang="es-419"/>
              <a:t>M</a:t>
            </a:r>
            <a:r>
              <a:rPr lang="es-419"/>
              <a:t>agnetómetros (sensores de campo geomagnético)</a:t>
            </a:r>
            <a:endParaRPr/>
          </a:p>
          <a:p>
            <a:pPr indent="-342900" lvl="0" marL="457200" rtl="0" algn="l">
              <a:spcBef>
                <a:spcPts val="0"/>
              </a:spcBef>
              <a:spcAft>
                <a:spcPts val="0"/>
              </a:spcAft>
              <a:buSzPts val="1800"/>
              <a:buChar char="●"/>
            </a:pPr>
            <a:r>
              <a:rPr lang="es-419"/>
              <a:t>Sensores de proximidad.</a:t>
            </a:r>
            <a:endParaRPr/>
          </a:p>
        </p:txBody>
      </p:sp>
      <p:sp>
        <p:nvSpPr>
          <p:cNvPr id="101" name="Google Shape;101;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102" name="Google Shape;102;p18"/>
          <p:cNvPicPr preferRelativeResize="0"/>
          <p:nvPr/>
        </p:nvPicPr>
        <p:blipFill>
          <a:blip r:embed="rId3">
            <a:alphaModFix/>
          </a:blip>
          <a:stretch>
            <a:fillRect/>
          </a:stretch>
        </p:blipFill>
        <p:spPr>
          <a:xfrm>
            <a:off x="6012900" y="3267020"/>
            <a:ext cx="2819400" cy="2876550"/>
          </a:xfrm>
          <a:prstGeom prst="rect">
            <a:avLst/>
          </a:prstGeom>
          <a:noFill/>
          <a:ln cap="flat" cmpd="sng" w="9525">
            <a:solidFill>
              <a:srgbClr val="6D9EEB"/>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Tipos de sensores</a:t>
            </a:r>
            <a:endParaRPr/>
          </a:p>
        </p:txBody>
      </p:sp>
      <p:sp>
        <p:nvSpPr>
          <p:cNvPr id="108" name="Google Shape;108;p1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Existen de dos tipos:</a:t>
            </a:r>
            <a:endParaRPr/>
          </a:p>
          <a:p>
            <a:pPr indent="-342900" lvl="0" marL="457200" rtl="0" algn="l">
              <a:spcBef>
                <a:spcPts val="0"/>
              </a:spcBef>
              <a:spcAft>
                <a:spcPts val="0"/>
              </a:spcAft>
              <a:buSzPts val="1800"/>
              <a:buChar char="●"/>
            </a:pPr>
            <a:r>
              <a:rPr b="1" lang="es-419"/>
              <a:t>Basados en hardware</a:t>
            </a:r>
            <a:r>
              <a:rPr lang="es-419"/>
              <a:t>: son componentes físicos integrados en el teléfono o tableta. Los sensores de hardware obtienen sus datos midiendo directamente propiedades ambientales específicas, como la aceleración, la intensidad del campo geomagnético o el cambio angular.</a:t>
            </a:r>
            <a:endParaRPr/>
          </a:p>
          <a:p>
            <a:pPr indent="-342900" lvl="0" marL="457200" rtl="0" algn="l">
              <a:spcBef>
                <a:spcPts val="1000"/>
              </a:spcBef>
              <a:spcAft>
                <a:spcPts val="0"/>
              </a:spcAft>
              <a:buSzPts val="1800"/>
              <a:buChar char="●"/>
            </a:pPr>
            <a:r>
              <a:rPr b="1" lang="es-419"/>
              <a:t>Basados en software</a:t>
            </a:r>
            <a:r>
              <a:rPr lang="es-419"/>
              <a:t>: no son dispositivos físicos, aunque imitan sensores basados en hardware. Los sensores basados en software derivan sus datos de uno o más de los sensores basados en hardware y a veces se los denomina </a:t>
            </a:r>
            <a:r>
              <a:rPr b="1" lang="es-419"/>
              <a:t>sensores virtuales</a:t>
            </a:r>
            <a:r>
              <a:rPr lang="es-419"/>
              <a:t> o </a:t>
            </a:r>
            <a:r>
              <a:rPr b="1" lang="es-419"/>
              <a:t>sensores compuestos</a:t>
            </a:r>
            <a:r>
              <a:rPr lang="es-419"/>
              <a:t>. El sensor de proximidad y los sensores de contador de pasos son ejemplos de sensores basados en software.</a:t>
            </a:r>
            <a:endParaRPr/>
          </a:p>
        </p:txBody>
      </p:sp>
      <p:sp>
        <p:nvSpPr>
          <p:cNvPr id="109" name="Google Shape;109;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218542"/>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Sensores en el AVD</a:t>
            </a:r>
            <a:endParaRPr/>
          </a:p>
        </p:txBody>
      </p:sp>
      <p:sp>
        <p:nvSpPr>
          <p:cNvPr id="115" name="Google Shape;115;p20"/>
          <p:cNvSpPr txBox="1"/>
          <p:nvPr>
            <p:ph idx="1" type="body"/>
          </p:nvPr>
        </p:nvSpPr>
        <p:spPr>
          <a:xfrm>
            <a:off x="2249100" y="982050"/>
            <a:ext cx="6583200" cy="125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Si no dispone de un dispositivo móvil para probar los sensores que podría utilizar en su aplicación, el emulador de Android permite simular los mismos.</a:t>
            </a:r>
            <a:endParaRPr/>
          </a:p>
        </p:txBody>
      </p:sp>
      <p:sp>
        <p:nvSpPr>
          <p:cNvPr id="116" name="Google Shape;116;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117" name="Google Shape;117;p20"/>
          <p:cNvPicPr preferRelativeResize="0"/>
          <p:nvPr/>
        </p:nvPicPr>
        <p:blipFill>
          <a:blip r:embed="rId3">
            <a:alphaModFix/>
          </a:blip>
          <a:stretch>
            <a:fillRect/>
          </a:stretch>
        </p:blipFill>
        <p:spPr>
          <a:xfrm>
            <a:off x="311700" y="1028820"/>
            <a:ext cx="1556825" cy="5670079"/>
          </a:xfrm>
          <a:prstGeom prst="rect">
            <a:avLst/>
          </a:prstGeom>
          <a:noFill/>
          <a:ln>
            <a:noFill/>
          </a:ln>
        </p:spPr>
      </p:pic>
      <p:pic>
        <p:nvPicPr>
          <p:cNvPr id="118" name="Google Shape;118;p20"/>
          <p:cNvPicPr preferRelativeResize="0"/>
          <p:nvPr/>
        </p:nvPicPr>
        <p:blipFill>
          <a:blip r:embed="rId4">
            <a:alphaModFix/>
          </a:blip>
          <a:stretch>
            <a:fillRect/>
          </a:stretch>
        </p:blipFill>
        <p:spPr>
          <a:xfrm>
            <a:off x="2111800" y="2124025"/>
            <a:ext cx="7032176" cy="4574875"/>
          </a:xfrm>
          <a:prstGeom prst="rect">
            <a:avLst/>
          </a:prstGeom>
          <a:noFill/>
          <a:ln>
            <a:noFill/>
          </a:ln>
        </p:spPr>
      </p:pic>
      <p:sp>
        <p:nvSpPr>
          <p:cNvPr id="119" name="Google Shape;119;p20"/>
          <p:cNvSpPr/>
          <p:nvPr/>
        </p:nvSpPr>
        <p:spPr>
          <a:xfrm>
            <a:off x="1082825" y="5219850"/>
            <a:ext cx="548700" cy="548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0" name="Google Shape;120;p20"/>
          <p:cNvCxnSpPr>
            <a:stCxn id="119" idx="6"/>
            <a:endCxn id="121" idx="1"/>
          </p:cNvCxnSpPr>
          <p:nvPr/>
        </p:nvCxnSpPr>
        <p:spPr>
          <a:xfrm flipH="1" rot="10800000">
            <a:off x="1631525" y="5178300"/>
            <a:ext cx="423000" cy="315900"/>
          </a:xfrm>
          <a:prstGeom prst="straightConnector1">
            <a:avLst/>
          </a:prstGeom>
          <a:noFill/>
          <a:ln cap="flat" cmpd="sng" w="19050">
            <a:solidFill>
              <a:srgbClr val="FF0000"/>
            </a:solidFill>
            <a:prstDash val="solid"/>
            <a:round/>
            <a:headEnd len="med" w="med" type="none"/>
            <a:tailEnd len="med" w="med" type="triangle"/>
          </a:ln>
        </p:spPr>
      </p:cxnSp>
      <p:sp>
        <p:nvSpPr>
          <p:cNvPr id="121" name="Google Shape;121;p20"/>
          <p:cNvSpPr/>
          <p:nvPr/>
        </p:nvSpPr>
        <p:spPr>
          <a:xfrm>
            <a:off x="2054625" y="4997725"/>
            <a:ext cx="1679700" cy="360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Android Sensor Framework</a:t>
            </a:r>
            <a:endParaRPr/>
          </a:p>
        </p:txBody>
      </p:sp>
      <p:sp>
        <p:nvSpPr>
          <p:cNvPr id="127" name="Google Shape;127;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solidFill>
                  <a:schemeClr val="lt1"/>
                </a:solidFill>
              </a:rPr>
              <a:t>‹#›</a:t>
            </a:fld>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