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9144000"/>
  <p:notesSz cx="6858000" cy="9144000"/>
  <p:embeddedFontLst>
    <p:embeddedFont>
      <p:font typeface="Proxima Nova"/>
      <p:regular r:id="rId33"/>
      <p:bold r:id="rId34"/>
      <p:italic r:id="rId35"/>
      <p:boldItalic r:id="rId36"/>
    </p:embeddedFont>
    <p:embeddedFont>
      <p:font typeface="Source Code Pr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CodePr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roximaNova-italic.fntdata"/><Relationship Id="rId12" Type="http://schemas.openxmlformats.org/officeDocument/2006/relationships/slide" Target="slides/slide7.xml"/><Relationship Id="rId34" Type="http://schemas.openxmlformats.org/officeDocument/2006/relationships/font" Target="fonts/ProximaNova-bold.fntdata"/><Relationship Id="rId15" Type="http://schemas.openxmlformats.org/officeDocument/2006/relationships/slide" Target="slides/slide10.xml"/><Relationship Id="rId37" Type="http://schemas.openxmlformats.org/officeDocument/2006/relationships/font" Target="fonts/SourceCodePro-regular.fntdata"/><Relationship Id="rId14" Type="http://schemas.openxmlformats.org/officeDocument/2006/relationships/slide" Target="slides/slide9.xml"/><Relationship Id="rId36" Type="http://schemas.openxmlformats.org/officeDocument/2006/relationships/font" Target="fonts/ProximaNova-boldItalic.fntdata"/><Relationship Id="rId17" Type="http://schemas.openxmlformats.org/officeDocument/2006/relationships/slide" Target="slides/slide12.xml"/><Relationship Id="rId39" Type="http://schemas.openxmlformats.org/officeDocument/2006/relationships/font" Target="fonts/SourceCodePro-italic.fntdata"/><Relationship Id="rId16" Type="http://schemas.openxmlformats.org/officeDocument/2006/relationships/slide" Target="slides/slide11.xml"/><Relationship Id="rId38" Type="http://schemas.openxmlformats.org/officeDocument/2006/relationships/font" Target="fonts/SourceCodePr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377c9ba11f_0_8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377c9ba11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377c9ba11f_0_7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377c9ba11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377c9ba11f_0_14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377c9ba11f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1d35afb5f8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1d35afb5f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1d35afb5f8_0_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1d35afb5f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1d35afb5f8_0_2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1d35afb5f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1d35afb5f8_0_4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1d35afb5f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1d3b8f40e2_0_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1d3b8f40e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1d3b8f40e2_0_1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1d3b8f40e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1d3b8f40e2_1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1d3b8f40e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3310634f78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3310634f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1d3b8f40e2_1_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1d3b8f40e2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1d3b8f40e2_1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1d3b8f40e2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1d3b8f40e2_1_4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1d3b8f40e2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1d3b8f40e2_1_2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1d3b8f40e2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1d3b8f40e2_1_3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1d3b8f40e2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1d3b8f40e2_1_5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1d3b8f40e2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7f3b5e95e3_0_1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7f3b5e95e3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1bb106489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71bb1064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310634f78_0_5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310634f7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377c9ba11f_0_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377c9ba11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3310634f78_0_6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3310634f7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3310634f78_0_7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3310634f7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3310634f78_0_7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3310634f7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377c9ba11f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377c9ba1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377c9ba11f_0_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377c9ba11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321967"/>
            <a:ext cx="8520600" cy="25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4095067"/>
            <a:ext cx="85206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701800"/>
            <a:ext cx="57975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10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607767"/>
            <a:ext cx="4045200" cy="20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5649100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reference/androidx/fragment/app/FragmentTransaction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Fragmentos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1TEL05 - Servicios y Aplicaciones para IoT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5765725" y="6159675"/>
            <a:ext cx="31515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Prof. Stuardo Lucho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510450" y="6159675"/>
            <a:ext cx="31515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Clase 6.1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Agregar fragmentos estáticamente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En el Layout del fragmento → </a:t>
            </a:r>
            <a:r>
              <a:rPr b="1" i="1" lang="es-419"/>
              <a:t>fragment_blank</a:t>
            </a:r>
            <a:r>
              <a:rPr lang="es-419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S</a:t>
            </a:r>
            <a:r>
              <a:rPr lang="es-419"/>
              <a:t>e configurará un estilo visual al fragmento, en este ejemplo, un Textview y un botón.</a:t>
            </a:r>
            <a:endParaRPr/>
          </a:p>
        </p:txBody>
      </p:sp>
      <p:sp>
        <p:nvSpPr>
          <p:cNvPr id="130" name="Google Shape;130;p2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7538" y="2978238"/>
            <a:ext cx="2828925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En el Activity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536608"/>
            <a:ext cx="8520600" cy="15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En el layout del Activity, usando el IDE puede colocar el utilizando </a:t>
            </a: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FragmentContainerView</a:t>
            </a:r>
            <a:r>
              <a:rPr lang="es-419"/>
              <a:t>. Debe indicarle: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android:name</a:t>
            </a:r>
            <a:r>
              <a:rPr lang="es-419"/>
              <a:t> → Nombre de la clase del fragmento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tools:layout </a:t>
            </a:r>
            <a:r>
              <a:rPr lang="es-419"/>
              <a:t>→ Nombre del layout del fragmento</a:t>
            </a:r>
            <a:endParaRPr/>
          </a:p>
        </p:txBody>
      </p:sp>
      <p:sp>
        <p:nvSpPr>
          <p:cNvPr id="138" name="Google Shape;138;p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775" y="3161432"/>
            <a:ext cx="2667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 txBox="1"/>
          <p:nvPr/>
        </p:nvSpPr>
        <p:spPr>
          <a:xfrm>
            <a:off x="4209575" y="3182763"/>
            <a:ext cx="4885200" cy="16623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&lt;androidx.fragment.app.FragmentContainerView</a:t>
            </a:r>
            <a:endParaRPr sz="12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s-419" sz="12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:id</a:t>
            </a:r>
            <a:r>
              <a:rPr lang="es-419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="@+id/fragmentContainerView"</a:t>
            </a:r>
            <a:endParaRPr sz="12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s-419" sz="12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:name</a:t>
            </a:r>
            <a:r>
              <a:rPr lang="es-419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="com.example.clase61.BlankFragment"</a:t>
            </a:r>
            <a:endParaRPr sz="12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s-419" sz="12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</a:t>
            </a:r>
            <a:r>
              <a:rPr lang="es-419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="wrap_content"</a:t>
            </a:r>
            <a:endParaRPr sz="12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s-419" sz="12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</a:t>
            </a:r>
            <a:r>
              <a:rPr lang="es-419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="wrap_content"</a:t>
            </a:r>
            <a:endParaRPr sz="12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s-419" sz="12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:layout_constraintBottom_toBottomOf</a:t>
            </a:r>
            <a:r>
              <a:rPr lang="es-419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="parent"</a:t>
            </a:r>
            <a:endParaRPr sz="12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s-419" sz="12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:layout_constraintStart_toStartOf</a:t>
            </a:r>
            <a:r>
              <a:rPr lang="es-419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="parent"</a:t>
            </a:r>
            <a:endParaRPr sz="12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tools</a:t>
            </a:r>
            <a:r>
              <a:rPr lang="es-419" sz="12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:layout</a:t>
            </a:r>
            <a:r>
              <a:rPr lang="es-419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="@layout/fragment_blank" </a:t>
            </a:r>
            <a:r>
              <a:rPr lang="es-419" sz="12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2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" name="Google Shape;141;p23"/>
          <p:cNvSpPr/>
          <p:nvPr/>
        </p:nvSpPr>
        <p:spPr>
          <a:xfrm>
            <a:off x="3519075" y="3650250"/>
            <a:ext cx="966600" cy="15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3"/>
          <p:cNvSpPr/>
          <p:nvPr/>
        </p:nvSpPr>
        <p:spPr>
          <a:xfrm>
            <a:off x="3519075" y="4591775"/>
            <a:ext cx="966600" cy="15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3"/>
          <p:cNvSpPr/>
          <p:nvPr/>
        </p:nvSpPr>
        <p:spPr>
          <a:xfrm>
            <a:off x="6262950" y="5997875"/>
            <a:ext cx="2209500" cy="36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Pruebe su aplicación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Agregar fragmentos mediante código</a:t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311700" y="1536632"/>
            <a:ext cx="8520600" cy="8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Para agregar, borrar o reemplazar fragmentos, se </a:t>
            </a:r>
            <a:r>
              <a:rPr lang="es-419"/>
              <a:t>utiliza</a:t>
            </a:r>
            <a:r>
              <a:rPr lang="es-419"/>
              <a:t> la clase </a:t>
            </a:r>
            <a:r>
              <a:rPr lang="es-419" u="sng">
                <a:solidFill>
                  <a:schemeClr val="hlink"/>
                </a:solidFill>
                <a:hlinkClick r:id="rId3"/>
              </a:rPr>
              <a:t>FragmentTransaction</a:t>
            </a:r>
            <a:r>
              <a:rPr lang="es-419"/>
              <a:t>, mediante la clase FragmentManager.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51" name="Google Shape;151;p24"/>
          <p:cNvSpPr txBox="1"/>
          <p:nvPr/>
        </p:nvSpPr>
        <p:spPr>
          <a:xfrm>
            <a:off x="892050" y="2391825"/>
            <a:ext cx="7359900" cy="24012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200"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protected void </a:t>
            </a:r>
            <a:r>
              <a:rPr lang="es-419" sz="12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onCreate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(Bundle savedInstanceState) 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.onCreate(savedInstanceState)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binding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ActivityMainBinding.</a:t>
            </a:r>
            <a:r>
              <a:rPr i="1"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inflate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(getLayoutInflater())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setContentView(</a:t>
            </a:r>
            <a:r>
              <a:rPr lang="es-419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binding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.getRoot())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if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(savedInstanceState == 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getSupportFragmentManager().beginTransaction()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.setReorderingAllowed(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.add(R.id.</a:t>
            </a:r>
            <a:r>
              <a:rPr i="1" lang="es-419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fragmentContainerView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BlankFragment.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class, null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.commit()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311700" y="4976520"/>
            <a:ext cx="8520600" cy="15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Siempre debe validar savedInstanceState == null para evitar agregar dos veces un fragmento, pues savedInstanceState restaura automáticamente el fragmento.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4"/>
          <p:cNvSpPr/>
          <p:nvPr/>
        </p:nvSpPr>
        <p:spPr>
          <a:xfrm>
            <a:off x="7108800" y="2067525"/>
            <a:ext cx="2035200" cy="61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Parámetros de entrada al fragmento</a:t>
            </a:r>
            <a:endParaRPr/>
          </a:p>
        </p:txBody>
      </p:sp>
      <p:cxnSp>
        <p:nvCxnSpPr>
          <p:cNvPr id="154" name="Google Shape;154;p24"/>
          <p:cNvCxnSpPr>
            <a:stCxn id="153" idx="2"/>
          </p:cNvCxnSpPr>
          <p:nvPr/>
        </p:nvCxnSpPr>
        <p:spPr>
          <a:xfrm flipH="1">
            <a:off x="7488000" y="2677725"/>
            <a:ext cx="638400" cy="142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Envío de parámetros básicos: Activity → Fragment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Para enviar parámetros al momento de crear el fragmento, utilice </a:t>
            </a:r>
            <a:r>
              <a:rPr b="1" lang="es-419"/>
              <a:t>Bundle</a:t>
            </a:r>
            <a:r>
              <a:rPr lang="es-419"/>
              <a:t>.</a:t>
            </a:r>
            <a:endParaRPr/>
          </a:p>
        </p:txBody>
      </p:sp>
      <p:sp>
        <p:nvSpPr>
          <p:cNvPr id="161" name="Google Shape;161;p2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62" name="Google Shape;162;p25"/>
          <p:cNvSpPr txBox="1"/>
          <p:nvPr/>
        </p:nvSpPr>
        <p:spPr>
          <a:xfrm>
            <a:off x="714750" y="2336575"/>
            <a:ext cx="7714500" cy="29553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200"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protected void </a:t>
            </a:r>
            <a:r>
              <a:rPr lang="es-419" sz="12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onCreate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(Bundle savedInstanceState) 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.onCreate(savedInstanceState)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binding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ActivityMainBinding.</a:t>
            </a:r>
            <a:r>
              <a:rPr i="1"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inflate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(getLayoutInflater())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setContentView(</a:t>
            </a:r>
            <a:r>
              <a:rPr lang="es-419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binding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.getRoot())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if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(savedInstanceState == 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Bundle bundle = 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Bundle()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bundle.putInt(</a:t>
            </a:r>
            <a:r>
              <a:rPr lang="es-419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"edad"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2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getSupportFragmentManager().beginTransaction()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.setReorderingAllowed(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.add(R.id.</a:t>
            </a:r>
            <a:r>
              <a:rPr i="1" lang="es-419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fragmentContainerView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BlankFragment.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class,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bundle)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.commit()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3" name="Google Shape;163;p25"/>
          <p:cNvSpPr/>
          <p:nvPr/>
        </p:nvSpPr>
        <p:spPr>
          <a:xfrm>
            <a:off x="7108800" y="2569500"/>
            <a:ext cx="2035200" cy="61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Parámetros de entrada al fragmento</a:t>
            </a:r>
            <a:endParaRPr/>
          </a:p>
        </p:txBody>
      </p:sp>
      <p:cxnSp>
        <p:nvCxnSpPr>
          <p:cNvPr id="164" name="Google Shape;164;p25"/>
          <p:cNvCxnSpPr>
            <a:stCxn id="163" idx="2"/>
          </p:cNvCxnSpPr>
          <p:nvPr/>
        </p:nvCxnSpPr>
        <p:spPr>
          <a:xfrm flipH="1">
            <a:off x="7488000" y="3179700"/>
            <a:ext cx="638400" cy="142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Recibir parámetros en el Fragment</a:t>
            </a:r>
            <a:endParaRPr/>
          </a:p>
        </p:txBody>
      </p:sp>
      <p:sp>
        <p:nvSpPr>
          <p:cNvPr id="170" name="Google Shape;170;p2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71" name="Google Shape;171;p26"/>
          <p:cNvSpPr txBox="1"/>
          <p:nvPr/>
        </p:nvSpPr>
        <p:spPr>
          <a:xfrm>
            <a:off x="99600" y="1988225"/>
            <a:ext cx="8944800" cy="22164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200"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View </a:t>
            </a:r>
            <a:r>
              <a:rPr lang="es-419" sz="12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onCreateView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2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@NonNull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LayoutInflater inflater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ViewGroup container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Bundle savedInstanceState) 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binding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FragmentBlankBinding.</a:t>
            </a:r>
            <a:r>
              <a:rPr i="1"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inflate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(inflater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container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,false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int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edad = requireArguments().getInt(</a:t>
            </a:r>
            <a:r>
              <a:rPr lang="es-419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"edad"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Log.</a:t>
            </a:r>
            <a:r>
              <a:rPr i="1"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"msg-test"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419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"edad recibida: "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 edad)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return </a:t>
            </a:r>
            <a:r>
              <a:rPr lang="es-419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binding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.getRoot()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Envío de parámetros avanzados: Activity → Fragment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311700" y="1536632"/>
            <a:ext cx="8520600" cy="5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Para enviar parámetros </a:t>
            </a:r>
            <a:r>
              <a:rPr b="1" i="1" lang="es-419">
                <a:solidFill>
                  <a:srgbClr val="FF0000"/>
                </a:solidFill>
              </a:rPr>
              <a:t>cuyo tamaño sea considerable,</a:t>
            </a:r>
            <a:r>
              <a:rPr lang="es-419"/>
              <a:t> es mejor utilizar live data.</a:t>
            </a:r>
            <a:endParaRPr/>
          </a:p>
        </p:txBody>
      </p:sp>
      <p:sp>
        <p:nvSpPr>
          <p:cNvPr id="178" name="Google Shape;178;p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79" name="Google Shape;179;p27"/>
          <p:cNvSpPr txBox="1"/>
          <p:nvPr/>
        </p:nvSpPr>
        <p:spPr>
          <a:xfrm>
            <a:off x="311700" y="2007925"/>
            <a:ext cx="7635600" cy="6927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ExampleViewModel </a:t>
            </a: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ViewModel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MutableLiveData&lt;ArrayList&lt;Persona&gt;&gt; </a:t>
            </a:r>
            <a:r>
              <a:rPr lang="es-419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listaPersonas 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MutableLiveData&lt;&gt;()</a:t>
            </a: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0" name="Google Shape;180;p27"/>
          <p:cNvSpPr txBox="1"/>
          <p:nvPr/>
        </p:nvSpPr>
        <p:spPr>
          <a:xfrm>
            <a:off x="311700" y="2912625"/>
            <a:ext cx="8520600" cy="35709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100"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protected void </a:t>
            </a:r>
            <a:r>
              <a:rPr lang="es-419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onCreate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(Bundle savedInstanceState)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.onCreate(savedInstanceState)</a:t>
            </a: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binding 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ActivityMainBinding.</a:t>
            </a:r>
            <a:r>
              <a:rPr i="1"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inflate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(getLayoutInflater())</a:t>
            </a: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setContentView(</a:t>
            </a:r>
            <a:r>
              <a:rPr lang="es-419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binding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.getRoot())</a:t>
            </a: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if 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(savedInstanceState == </a:t>
            </a: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ExampleViewModel exampleViewModel = </a:t>
            </a: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ViewModelProvider(</a:t>
            </a: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.get(Ex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ampleViewModel.</a:t>
            </a: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ArrayList&lt;Persona&gt; listaPersonas = </a:t>
            </a: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ArrayList&lt;&gt;()</a:t>
            </a: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listaPersonas.add(</a:t>
            </a: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Persona(</a:t>
            </a:r>
            <a:r>
              <a:rPr lang="es-419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"Juan"</a:t>
            </a: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419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"Perez"</a:t>
            </a: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419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"123"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listaPersonas.add(</a:t>
            </a: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Persona(</a:t>
            </a:r>
            <a:r>
              <a:rPr lang="es-419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"Carlos"</a:t>
            </a: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419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Sánchez</a:t>
            </a:r>
            <a:r>
              <a:rPr lang="es-419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419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"234"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listaPersonas.add(</a:t>
            </a: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Persona(</a:t>
            </a:r>
            <a:r>
              <a:rPr lang="es-419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"Cesar"</a:t>
            </a: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419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"Martinez"</a:t>
            </a: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419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"345"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exampleViewModel.getListaPersonas().setValue(listaPersonas)</a:t>
            </a: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getSupportFragmentManager().beginTransaction()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.setReorderingAllowed(</a:t>
            </a: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.add(R.id.</a:t>
            </a:r>
            <a:r>
              <a:rPr i="1" lang="es-419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fragmentContainerView</a:t>
            </a: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BlankFragment.</a:t>
            </a: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class, null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.commit()</a:t>
            </a: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Recibir parámetros en el Fragment</a:t>
            </a:r>
            <a:endParaRPr/>
          </a:p>
        </p:txBody>
      </p:sp>
      <p:sp>
        <p:nvSpPr>
          <p:cNvPr id="186" name="Google Shape;186;p2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87" name="Google Shape;187;p28"/>
          <p:cNvSpPr txBox="1"/>
          <p:nvPr/>
        </p:nvSpPr>
        <p:spPr>
          <a:xfrm>
            <a:off x="155850" y="2037450"/>
            <a:ext cx="8832300" cy="2586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200"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View </a:t>
            </a:r>
            <a:r>
              <a:rPr lang="es-419" sz="12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onCreateView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2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@NonNull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LayoutInflater inflater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ViewGroup container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Bundle savedInstanceState) 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binding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FragmentBlankBinding.</a:t>
            </a:r>
            <a:r>
              <a:rPr i="1"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inflate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(inflater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container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,false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ExampleViewModel exampleViewModel = 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ViewModelProvider(requireActivity())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114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.get(ExampleViewModel.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exampleViewModel.getListaPersonas().observe(getViewLifecycleOwner()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personas -&gt; 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(Persona p: personas){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Log.</a:t>
            </a:r>
            <a:r>
              <a:rPr i="1"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"msg-test"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419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"Name: "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 p.getNombre())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})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8" name="Google Shape;188;p28"/>
          <p:cNvSpPr/>
          <p:nvPr/>
        </p:nvSpPr>
        <p:spPr>
          <a:xfrm>
            <a:off x="6797100" y="955275"/>
            <a:ext cx="2035200" cy="61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 solicita la actividad dueña del fragmento</a:t>
            </a:r>
            <a:endParaRPr/>
          </a:p>
        </p:txBody>
      </p:sp>
      <p:cxnSp>
        <p:nvCxnSpPr>
          <p:cNvPr id="189" name="Google Shape;189;p28"/>
          <p:cNvCxnSpPr>
            <a:stCxn id="188" idx="2"/>
          </p:cNvCxnSpPr>
          <p:nvPr/>
        </p:nvCxnSpPr>
        <p:spPr>
          <a:xfrm flipH="1">
            <a:off x="7176300" y="1565475"/>
            <a:ext cx="638400" cy="142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Agregar el Fragmento al backStack</a:t>
            </a:r>
            <a:endParaRPr/>
          </a:p>
        </p:txBody>
      </p:sp>
      <p:sp>
        <p:nvSpPr>
          <p:cNvPr id="195" name="Google Shape;195;p29"/>
          <p:cNvSpPr txBox="1"/>
          <p:nvPr>
            <p:ph idx="1" type="body"/>
          </p:nvPr>
        </p:nvSpPr>
        <p:spPr>
          <a:xfrm>
            <a:off x="311700" y="1536632"/>
            <a:ext cx="8520600" cy="9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Si desea agregar el fragmento agregado dinámicamente al </a:t>
            </a:r>
            <a:r>
              <a:rPr lang="es-419"/>
              <a:t>back stack</a:t>
            </a:r>
            <a:r>
              <a:rPr lang="es-419"/>
              <a:t>, es decir, para que el usuario al presionar la tecla back, deshaga el agregar el fragmento, debe incluir </a:t>
            </a: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addToBackStack(null)</a:t>
            </a:r>
            <a:r>
              <a:rPr lang="es-419"/>
              <a:t>, antes de hacer commit.</a:t>
            </a:r>
            <a:endParaRPr/>
          </a:p>
        </p:txBody>
      </p:sp>
      <p:sp>
        <p:nvSpPr>
          <p:cNvPr id="196" name="Google Shape;196;p2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97" name="Google Shape;197;p29"/>
          <p:cNvSpPr txBox="1"/>
          <p:nvPr/>
        </p:nvSpPr>
        <p:spPr>
          <a:xfrm>
            <a:off x="1176150" y="3070975"/>
            <a:ext cx="6791700" cy="11082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getSupportFragmentManager().beginTransaction()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.setReorderingAllowed(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.addToBackStack(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.add(R.id.</a:t>
            </a:r>
            <a:r>
              <a:rPr i="1" lang="es-419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fragmentContainerView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BlankFragment.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class, null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.commit()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8" name="Google Shape;198;p29"/>
          <p:cNvSpPr/>
          <p:nvPr/>
        </p:nvSpPr>
        <p:spPr>
          <a:xfrm>
            <a:off x="577450" y="3523375"/>
            <a:ext cx="1236000" cy="20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Borrar un fragmento dinámicamente</a:t>
            </a:r>
            <a:endParaRPr/>
          </a:p>
        </p:txBody>
      </p:sp>
      <p:sp>
        <p:nvSpPr>
          <p:cNvPr id="204" name="Google Shape;204;p30"/>
          <p:cNvSpPr txBox="1"/>
          <p:nvPr>
            <p:ph idx="1" type="body"/>
          </p:nvPr>
        </p:nvSpPr>
        <p:spPr>
          <a:xfrm>
            <a:off x="311700" y="1536631"/>
            <a:ext cx="8520600" cy="12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También puede borrar un fragmento dinámicamente, para esto debe obtenerlo desde el fragmentManager (</a:t>
            </a:r>
            <a:r>
              <a:rPr lang="es-419"/>
              <a:t>buscándolo</a:t>
            </a:r>
            <a:r>
              <a:rPr lang="es-419"/>
              <a:t> por el ID de su contenedor) y luego borrarlo.</a:t>
            </a:r>
            <a:endParaRPr/>
          </a:p>
        </p:txBody>
      </p:sp>
      <p:sp>
        <p:nvSpPr>
          <p:cNvPr id="205" name="Google Shape;205;p3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06" name="Google Shape;206;p30"/>
          <p:cNvSpPr txBox="1"/>
          <p:nvPr/>
        </p:nvSpPr>
        <p:spPr>
          <a:xfrm>
            <a:off x="482250" y="2726475"/>
            <a:ext cx="8179500" cy="24012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s-419" sz="12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borrarFragmento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Fragment fragmentById = getSupportFragmentManager()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.findFragmentById(R.id.</a:t>
            </a:r>
            <a:r>
              <a:rPr i="1" lang="es-419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fragmentContainerView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if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(fragmentById != 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getSupportFragmentManager().beginTransaction()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.remove(fragmentById)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.commit()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getSupportFragmentManager().popBackStack()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7" name="Google Shape;207;p30"/>
          <p:cNvSpPr/>
          <p:nvPr/>
        </p:nvSpPr>
        <p:spPr>
          <a:xfrm>
            <a:off x="1572450" y="5256600"/>
            <a:ext cx="2598600" cy="580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Solo se necesita si agregó el fragmento al backstack</a:t>
            </a:r>
            <a:endParaRPr/>
          </a:p>
        </p:txBody>
      </p:sp>
      <p:cxnSp>
        <p:nvCxnSpPr>
          <p:cNvPr id="208" name="Google Shape;208;p30"/>
          <p:cNvCxnSpPr>
            <a:stCxn id="207" idx="0"/>
          </p:cNvCxnSpPr>
          <p:nvPr/>
        </p:nvCxnSpPr>
        <p:spPr>
          <a:xfrm flipH="1" rot="10800000">
            <a:off x="2871750" y="4744800"/>
            <a:ext cx="1405500" cy="51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/>
          <p:nvPr>
            <p:ph type="title"/>
          </p:nvPr>
        </p:nvSpPr>
        <p:spPr>
          <a:xfrm>
            <a:off x="265500" y="1607767"/>
            <a:ext cx="4045200" cy="20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Extra</a:t>
            </a:r>
            <a:endParaRPr/>
          </a:p>
        </p:txBody>
      </p:sp>
      <p:sp>
        <p:nvSpPr>
          <p:cNvPr id="214" name="Google Shape;214;p3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15" name="Google Shape;215;p31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Date and time pickers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¿Qué es un fragmento?</a:t>
            </a:r>
            <a:endParaRPr/>
          </a:p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Es un componente autocontenido que tiene su propia interfaz de usuario (UI) y su propio ciclo de vida, el cual puede ser reutilizado en diferentes parte de una aplicación.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Un fragmento recibe sus propios eventos, como presión, clicks, entre otros.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Un fragmento siempre está vinculado a la actividad que lo crea.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s-419"/>
              <a:t>Así mismo, puede estar siempre presente en la actividad ocupando un espacio o puede ser agregado y borrado dinámicamente de la actividad.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Date and time pickers</a:t>
            </a:r>
            <a:endParaRPr/>
          </a:p>
        </p:txBody>
      </p:sp>
      <p:sp>
        <p:nvSpPr>
          <p:cNvPr id="221" name="Google Shape;221;p32"/>
          <p:cNvSpPr txBox="1"/>
          <p:nvPr>
            <p:ph idx="1" type="body"/>
          </p:nvPr>
        </p:nvSpPr>
        <p:spPr>
          <a:xfrm>
            <a:off x="311700" y="1536632"/>
            <a:ext cx="8520600" cy="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Android brinda unos “pickers” para poder seleccionar la fecha y hora, esto mediante fragmentos pre-definidos. </a:t>
            </a:r>
            <a:endParaRPr/>
          </a:p>
        </p:txBody>
      </p:sp>
      <p:sp>
        <p:nvSpPr>
          <p:cNvPr id="222" name="Google Shape;222;p3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23" name="Google Shape;22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5525" y="3134263"/>
            <a:ext cx="4352925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Clase DialogFragment</a:t>
            </a:r>
            <a:endParaRPr/>
          </a:p>
        </p:txBody>
      </p:sp>
      <p:sp>
        <p:nvSpPr>
          <p:cNvPr id="229" name="Google Shape;229;p33"/>
          <p:cNvSpPr txBox="1"/>
          <p:nvPr>
            <p:ph idx="1" type="body"/>
          </p:nvPr>
        </p:nvSpPr>
        <p:spPr>
          <a:xfrm>
            <a:off x="311700" y="1536600"/>
            <a:ext cx="8709300" cy="29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Por ese motivo, cree una clase tradicional y nómbrela </a:t>
            </a: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DatePickerFragment</a:t>
            </a:r>
            <a:r>
              <a:rPr lang="es-419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Su clase debe heredar de </a:t>
            </a: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DialogFragment</a:t>
            </a:r>
            <a:r>
              <a:rPr lang="es-419"/>
              <a:t>, la cual tiene la funcionalidad para mostrar el fragmento y a su vez debe implementar la interfaz </a:t>
            </a: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DatePickerDialog.OnDateSetListener</a:t>
            </a:r>
            <a:r>
              <a:rPr lang="es-419"/>
              <a:t>, la cual le indica que usará el DatePicker (para las fechas).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Si quisiera para las horas, debe implementar el </a:t>
            </a:r>
            <a:r>
              <a:rPr b="1" lang="es-419" sz="1400">
                <a:latin typeface="Source Code Pro"/>
                <a:ea typeface="Source Code Pro"/>
                <a:cs typeface="Source Code Pro"/>
                <a:sym typeface="Source Code Pro"/>
              </a:rPr>
              <a:t>TimePickerDialog.OnTimeSetListener</a:t>
            </a:r>
            <a:r>
              <a:rPr lang="es-419"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0" name="Google Shape;230;p3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31" name="Google Shape;231;p33"/>
          <p:cNvSpPr txBox="1"/>
          <p:nvPr/>
        </p:nvSpPr>
        <p:spPr>
          <a:xfrm>
            <a:off x="311700" y="4173350"/>
            <a:ext cx="8709300" cy="19086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DatePickerFragment </a:t>
            </a:r>
            <a:r>
              <a:rPr lang="es-41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DialogFragment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	 </a:t>
            </a:r>
            <a:r>
              <a:rPr lang="es-41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implements </a:t>
            </a: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DatePickerDialog.OnDateSetListener {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s-419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onDateSet</a:t>
            </a: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(DatePicker datePicker</a:t>
            </a:r>
            <a:r>
              <a:rPr lang="es-41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int </a:t>
            </a: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year</a:t>
            </a:r>
            <a:r>
              <a:rPr lang="es-41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int </a:t>
            </a: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month</a:t>
            </a:r>
            <a:r>
              <a:rPr lang="es-41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int </a:t>
            </a: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day) {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Gestionar respuesta</a:t>
            </a:r>
            <a:endParaRPr/>
          </a:p>
        </p:txBody>
      </p:sp>
      <p:sp>
        <p:nvSpPr>
          <p:cNvPr id="237" name="Google Shape;237;p34"/>
          <p:cNvSpPr txBox="1"/>
          <p:nvPr>
            <p:ph idx="1" type="body"/>
          </p:nvPr>
        </p:nvSpPr>
        <p:spPr>
          <a:xfrm>
            <a:off x="311700" y="1536625"/>
            <a:ext cx="8520600" cy="21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En el fragmento, el método </a:t>
            </a: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onDateSet()</a:t>
            </a:r>
            <a:r>
              <a:rPr lang="es-419"/>
              <a:t> se lanza cuando el usuario selecciona una fecha.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Para enviarle información del fragmento a la actividad, use getActivity(), el cual le devuelve la actividad que creó al fragmento y un método creado en la actividad.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PD: también puede usar Live Data para mandar la respuesta.</a:t>
            </a:r>
            <a:endParaRPr/>
          </a:p>
        </p:txBody>
      </p:sp>
      <p:sp>
        <p:nvSpPr>
          <p:cNvPr id="238" name="Google Shape;238;p3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39" name="Google Shape;239;p34"/>
          <p:cNvSpPr txBox="1"/>
          <p:nvPr/>
        </p:nvSpPr>
        <p:spPr>
          <a:xfrm>
            <a:off x="423250" y="3681625"/>
            <a:ext cx="7615800" cy="1293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//En el fragmento</a:t>
            </a:r>
            <a:endParaRPr sz="12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200"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s-419" sz="12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onDateSet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(DatePicker datePicker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int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year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int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month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int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day) 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MainActivity mainActivity = (MainActivity) getActivity()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mainActivity.respuestaDateDialog(year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month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day)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0" name="Google Shape;240;p34"/>
          <p:cNvSpPr txBox="1"/>
          <p:nvPr/>
        </p:nvSpPr>
        <p:spPr>
          <a:xfrm>
            <a:off x="423250" y="5315125"/>
            <a:ext cx="7615800" cy="1293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//En el activity</a:t>
            </a:r>
            <a:endParaRPr sz="12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s-419" sz="12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respuestaDateDialog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year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int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month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int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day ){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Log.</a:t>
            </a:r>
            <a:r>
              <a:rPr i="1"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"msg-test"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419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"year selected: "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 year)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Log.</a:t>
            </a:r>
            <a:r>
              <a:rPr i="1"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"msg-test"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419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"month selected: "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 month)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Log.</a:t>
            </a:r>
            <a:r>
              <a:rPr i="1"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"msg-test"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419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"day selected: "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 day)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Configuración de la hora y fecha actual</a:t>
            </a:r>
            <a:endParaRPr/>
          </a:p>
        </p:txBody>
      </p:sp>
      <p:sp>
        <p:nvSpPr>
          <p:cNvPr id="246" name="Google Shape;246;p35"/>
          <p:cNvSpPr txBox="1"/>
          <p:nvPr>
            <p:ph idx="1" type="body"/>
          </p:nvPr>
        </p:nvSpPr>
        <p:spPr>
          <a:xfrm>
            <a:off x="311700" y="1536631"/>
            <a:ext cx="8520600" cy="11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Sobreescriba</a:t>
            </a:r>
            <a:r>
              <a:rPr lang="es-419"/>
              <a:t> el método </a:t>
            </a: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onCreateDialog </a:t>
            </a:r>
            <a:r>
              <a:rPr lang="es-419"/>
              <a:t>del fragmento, el cual le permitirá mostrar el picker como un Dialog, justamente, la funcionalidad del fragmento. Aquí debe enviar la fecha actual. Puede usar la librería Calendar.</a:t>
            </a:r>
            <a:endParaRPr/>
          </a:p>
        </p:txBody>
      </p:sp>
      <p:sp>
        <p:nvSpPr>
          <p:cNvPr id="247" name="Google Shape;247;p3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48" name="Google Shape;248;p35"/>
          <p:cNvSpPr txBox="1"/>
          <p:nvPr/>
        </p:nvSpPr>
        <p:spPr>
          <a:xfrm>
            <a:off x="739350" y="3080800"/>
            <a:ext cx="7665300" cy="23397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@NonNull</a:t>
            </a:r>
            <a:endParaRPr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Dialog </a:t>
            </a:r>
            <a:r>
              <a:rPr lang="es-419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onCreateDialog</a:t>
            </a: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@Nullable </a:t>
            </a: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Bundle savedInstanceState) {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Calendar c = Calendar.</a:t>
            </a:r>
            <a:r>
              <a:rPr i="1"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getInstance</a:t>
            </a: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s-41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return new </a:t>
            </a: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DatePickerDialog(getActivity()</a:t>
            </a:r>
            <a:r>
              <a:rPr lang="es-41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this,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c.get(Calendar.</a:t>
            </a:r>
            <a:r>
              <a:rPr i="1" lang="es-419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YEAR</a:t>
            </a: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41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c.get(Calendar.</a:t>
            </a:r>
            <a:r>
              <a:rPr i="1" lang="es-419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MONTH</a:t>
            </a: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41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c.get(Calendar.</a:t>
            </a:r>
            <a:r>
              <a:rPr i="1" lang="es-419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DAY_OF_MONTH</a:t>
            </a: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es-41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Mostrando el picker</a:t>
            </a:r>
            <a:endParaRPr/>
          </a:p>
        </p:txBody>
      </p:sp>
      <p:sp>
        <p:nvSpPr>
          <p:cNvPr id="254" name="Google Shape;254;p36"/>
          <p:cNvSpPr txBox="1"/>
          <p:nvPr>
            <p:ph idx="1" type="body"/>
          </p:nvPr>
        </p:nvSpPr>
        <p:spPr>
          <a:xfrm>
            <a:off x="311700" y="1536632"/>
            <a:ext cx="85206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En el activity abra el fragmento.</a:t>
            </a:r>
            <a:endParaRPr/>
          </a:p>
        </p:txBody>
      </p:sp>
      <p:sp>
        <p:nvSpPr>
          <p:cNvPr id="255" name="Google Shape;255;p3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56" name="Google Shape;256;p36"/>
          <p:cNvSpPr txBox="1"/>
          <p:nvPr/>
        </p:nvSpPr>
        <p:spPr>
          <a:xfrm>
            <a:off x="536400" y="2382300"/>
            <a:ext cx="8071200" cy="10467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s-419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mostrarDateDialog</a:t>
            </a: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DatePickerFragment datePickerFragment = </a:t>
            </a:r>
            <a:r>
              <a:rPr lang="es-41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DatePickerFragment()</a:t>
            </a:r>
            <a:r>
              <a:rPr lang="es-41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datePickerFragment.show(getSupportFragmentManager()</a:t>
            </a:r>
            <a:r>
              <a:rPr lang="es-41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419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"datepicker"</a:t>
            </a: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41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Probando</a:t>
            </a:r>
            <a:endParaRPr/>
          </a:p>
        </p:txBody>
      </p:sp>
      <p:sp>
        <p:nvSpPr>
          <p:cNvPr id="262" name="Google Shape;262;p3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63" name="Google Shape;26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9725" y="1374977"/>
            <a:ext cx="2160800" cy="351932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7"/>
          <p:cNvSpPr/>
          <p:nvPr/>
        </p:nvSpPr>
        <p:spPr>
          <a:xfrm>
            <a:off x="4572000" y="3219900"/>
            <a:ext cx="456300" cy="41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7"/>
          <p:cNvSpPr/>
          <p:nvPr/>
        </p:nvSpPr>
        <p:spPr>
          <a:xfrm rot="5400000">
            <a:off x="6841975" y="5166600"/>
            <a:ext cx="456300" cy="41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6" name="Google Shape;26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4763" y="5777963"/>
            <a:ext cx="199072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966637"/>
            <a:ext cx="3984475" cy="92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8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¿Preguntas?</a:t>
            </a:r>
            <a:endParaRPr/>
          </a:p>
        </p:txBody>
      </p:sp>
      <p:sp>
        <p:nvSpPr>
          <p:cNvPr id="273" name="Google Shape;273;p3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9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Muchas gracias</a:t>
            </a:r>
            <a:endParaRPr/>
          </a:p>
        </p:txBody>
      </p:sp>
      <p:sp>
        <p:nvSpPr>
          <p:cNvPr id="279" name="Google Shape;279;p3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Modularidad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536632"/>
            <a:ext cx="8520600" cy="8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Los fragmentos permiten dividir la pantalla en pedazos autónomos entre sí pero </a:t>
            </a:r>
            <a:r>
              <a:rPr lang="es-419"/>
              <a:t>gestionados</a:t>
            </a:r>
            <a:r>
              <a:rPr lang="es-419"/>
              <a:t> por una misma </a:t>
            </a:r>
            <a:r>
              <a:rPr lang="es-419"/>
              <a:t>actividad</a:t>
            </a:r>
            <a:r>
              <a:rPr lang="es-419"/>
              <a:t>.</a:t>
            </a:r>
            <a:endParaRPr/>
          </a:p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913" y="2369432"/>
            <a:ext cx="7158166" cy="4183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Ciclo de vida de un fragmento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536625"/>
            <a:ext cx="42603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Al igual que una actividad, los fragmentos tienen su propio ciclo de vida, desde que son creados hasta su destrucción.</a:t>
            </a:r>
            <a:endParaRPr/>
          </a:p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2545" y="1244225"/>
            <a:ext cx="4351454" cy="5321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265500" y="1607767"/>
            <a:ext cx="4045200" cy="20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Crear Fragmentos</a:t>
            </a:r>
            <a:endParaRPr/>
          </a:p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Pasos para crear un fragmento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Crear una subclase de Fragment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Crear un layout para el fragmento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Agregar el fragmento a la Actividad</a:t>
            </a:r>
            <a:endParaRPr/>
          </a:p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Creando un Fragmento - con el IDE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File → New → Fragment → Fragment (Blank)</a:t>
            </a:r>
            <a:endParaRPr/>
          </a:p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700" y="2707788"/>
            <a:ext cx="4410075" cy="271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8113" y="3107838"/>
            <a:ext cx="2924175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Estructura básica del fragmento - con IDE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536625"/>
            <a:ext cx="4260300" cy="28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 crear un fragmento con el IDE le crea mucho “Boilerplate code” el cual no es necesario en este punto.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Un fragmento necesita al menos: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El método </a:t>
            </a: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onCreateView()</a:t>
            </a:r>
            <a:r>
              <a:rPr lang="es-419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Puede usar ViewBinding:</a:t>
            </a:r>
            <a:endParaRPr/>
          </a:p>
        </p:txBody>
      </p:sp>
      <p:sp>
        <p:nvSpPr>
          <p:cNvPr id="114" name="Google Shape;114;p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 rotWithShape="1">
          <a:blip r:embed="rId3">
            <a:alphaModFix/>
          </a:blip>
          <a:srcRect b="0" l="0" r="0" t="37507"/>
          <a:stretch/>
        </p:blipFill>
        <p:spPr>
          <a:xfrm>
            <a:off x="4824525" y="1536624"/>
            <a:ext cx="4319475" cy="251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/>
        </p:nvSpPr>
        <p:spPr>
          <a:xfrm>
            <a:off x="412000" y="4156325"/>
            <a:ext cx="6871200" cy="2586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BlankFragment 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Fragment 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FragmentBlankBinding </a:t>
            </a:r>
            <a:r>
              <a:rPr lang="es-419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binding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200"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View </a:t>
            </a:r>
            <a:r>
              <a:rPr lang="es-419" sz="12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onCreateView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2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@NonNull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LayoutInflater inflater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		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ViewGroup container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		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Bundle savedInstanceState) 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binding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FragmentBlankBinding.</a:t>
            </a:r>
            <a:r>
              <a:rPr i="1"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inflate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(inflater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container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,false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return </a:t>
            </a:r>
            <a:r>
              <a:rPr lang="es-419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binding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.getRoot()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Agregando el fragmento a la actividad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 puede realizar de</a:t>
            </a:r>
            <a:r>
              <a:rPr lang="es-419"/>
              <a:t> dos formas: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 u="sng"/>
              <a:t>Estáticamente</a:t>
            </a:r>
            <a:r>
              <a:rPr lang="es-419"/>
              <a:t>, como parte del layout de la Actividad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 u="sng"/>
              <a:t>Por código</a:t>
            </a:r>
            <a:r>
              <a:rPr lang="es-419"/>
              <a:t>, agregándolo o quitándolo en tiempo de ejecución.</a:t>
            </a:r>
            <a:endParaRPr/>
          </a:p>
        </p:txBody>
      </p:sp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