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Proxima Nova"/>
      <p:regular r:id="rId31"/>
      <p:bold r:id="rId32"/>
      <p:italic r:id="rId33"/>
      <p:boldItalic r:id="rId34"/>
    </p:embeddedFont>
    <p:embeddedFont>
      <p:font typeface="Source Code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SourceCodePr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SourceCodePro-italic.fntdata"/><Relationship Id="rId14" Type="http://schemas.openxmlformats.org/officeDocument/2006/relationships/slide" Target="slides/slide9.xml"/><Relationship Id="rId36" Type="http://schemas.openxmlformats.org/officeDocument/2006/relationships/font" Target="fonts/SourceCodePr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Code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d3a7d2570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d3a7d257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d3a7d2570_0_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d3a7d25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d3a7d2570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d3a7d25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d3a7d2570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d3a7d257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3a7d2570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3a7d257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d3a7d2570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d3a7d25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d3a7d2570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d3a7d257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d3a7d2570_0_1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d3a7d257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d3a7d2570_0_2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d3a7d257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d3a7d2570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d3a7d257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d3a7d257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d3a7d2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d3a7d2570_0_2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d3a7d257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d3a7d2570_0_2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d3a7d257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d3a7d2570_0_2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d3a7d257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d3a7d2570_0_2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d3a7d257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d3a7d2570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d3a7d25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d3a7d2570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d3a7d25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d3a7d2570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d3a7d25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d3a7d2570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d3a7d257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d3a7d2570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d3a7d25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E8BF6A"/>
                </a:solidFill>
                <a:highlight>
                  <a:srgbClr val="2B2B2B"/>
                </a:highlight>
                <a:latin typeface="Courier New"/>
                <a:ea typeface="Courier New"/>
                <a:cs typeface="Courier New"/>
                <a:sym typeface="Courier New"/>
              </a:rPr>
              <a:t>&lt;androidx.fragment.app.FragmentContainerView</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:id</a:t>
            </a:r>
            <a:r>
              <a:rPr lang="es-419" sz="1000">
                <a:solidFill>
                  <a:srgbClr val="6A8759"/>
                </a:solidFill>
                <a:highlight>
                  <a:srgbClr val="2B2B2B"/>
                </a:highlight>
                <a:latin typeface="Courier New"/>
                <a:ea typeface="Courier New"/>
                <a:cs typeface="Courier New"/>
                <a:sym typeface="Courier New"/>
              </a:rPr>
              <a:t>="@+id/fragmentContainerView2"</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:name</a:t>
            </a:r>
            <a:r>
              <a:rPr lang="es-419" sz="1000">
                <a:solidFill>
                  <a:srgbClr val="6A8759"/>
                </a:solidFill>
                <a:highlight>
                  <a:srgbClr val="2B2B2B"/>
                </a:highlight>
                <a:latin typeface="Courier New"/>
                <a:ea typeface="Courier New"/>
                <a:cs typeface="Courier New"/>
                <a:sym typeface="Courier New"/>
              </a:rPr>
              <a:t>="androidx.navigation.fragment.NavHostFragment"</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:layout_width</a:t>
            </a:r>
            <a:r>
              <a:rPr lang="es-419" sz="1000">
                <a:solidFill>
                  <a:srgbClr val="6A8759"/>
                </a:solidFill>
                <a:highlight>
                  <a:srgbClr val="2B2B2B"/>
                </a:highlight>
                <a:latin typeface="Courier New"/>
                <a:ea typeface="Courier New"/>
                <a:cs typeface="Courier New"/>
                <a:sym typeface="Courier New"/>
              </a:rPr>
              <a:t>="0dp"</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:layout_height</a:t>
            </a:r>
            <a:r>
              <a:rPr lang="es-419" sz="1000">
                <a:solidFill>
                  <a:srgbClr val="6A8759"/>
                </a:solidFill>
                <a:highlight>
                  <a:srgbClr val="2B2B2B"/>
                </a:highlight>
                <a:latin typeface="Courier New"/>
                <a:ea typeface="Courier New"/>
                <a:cs typeface="Courier New"/>
                <a:sym typeface="Courier New"/>
              </a:rPr>
              <a:t>="0dp"</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:defaultNavHost</a:t>
            </a:r>
            <a:r>
              <a:rPr lang="es-419" sz="1000">
                <a:solidFill>
                  <a:srgbClr val="6A8759"/>
                </a:solidFill>
                <a:highlight>
                  <a:srgbClr val="2B2B2B"/>
                </a:highlight>
                <a:latin typeface="Courier New"/>
                <a:ea typeface="Courier New"/>
                <a:cs typeface="Courier New"/>
                <a:sym typeface="Courier New"/>
              </a:rPr>
              <a:t>="true"</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:layout_constraintBottom_toBottomOf</a:t>
            </a:r>
            <a:r>
              <a:rPr lang="es-419" sz="1000">
                <a:solidFill>
                  <a:srgbClr val="6A8759"/>
                </a:solidFill>
                <a:highlight>
                  <a:srgbClr val="2B2B2B"/>
                </a:highlight>
                <a:latin typeface="Courier New"/>
                <a:ea typeface="Courier New"/>
                <a:cs typeface="Courier New"/>
                <a:sym typeface="Courier New"/>
              </a:rPr>
              <a:t>="parent"</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:layout_constraintEnd_toEndOf</a:t>
            </a:r>
            <a:r>
              <a:rPr lang="es-419" sz="1000">
                <a:solidFill>
                  <a:srgbClr val="6A8759"/>
                </a:solidFill>
                <a:highlight>
                  <a:srgbClr val="2B2B2B"/>
                </a:highlight>
                <a:latin typeface="Courier New"/>
                <a:ea typeface="Courier New"/>
                <a:cs typeface="Courier New"/>
                <a:sym typeface="Courier New"/>
              </a:rPr>
              <a:t>="parent"</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:layout_constraintStart_toStartOf</a:t>
            </a:r>
            <a:r>
              <a:rPr lang="es-419" sz="1000">
                <a:solidFill>
                  <a:srgbClr val="6A8759"/>
                </a:solidFill>
                <a:highlight>
                  <a:srgbClr val="2B2B2B"/>
                </a:highlight>
                <a:latin typeface="Courier New"/>
                <a:ea typeface="Courier New"/>
                <a:cs typeface="Courier New"/>
                <a:sym typeface="Courier New"/>
              </a:rPr>
              <a:t>="parent"</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:layout_constraintTop_toTopOf</a:t>
            </a:r>
            <a:r>
              <a:rPr lang="es-419" sz="1000">
                <a:solidFill>
                  <a:srgbClr val="6A8759"/>
                </a:solidFill>
                <a:highlight>
                  <a:srgbClr val="2B2B2B"/>
                </a:highlight>
                <a:latin typeface="Courier New"/>
                <a:ea typeface="Courier New"/>
                <a:cs typeface="Courier New"/>
                <a:sym typeface="Courier New"/>
              </a:rPr>
              <a:t>="parent"</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:navGraph</a:t>
            </a:r>
            <a:r>
              <a:rPr lang="es-419" sz="1000">
                <a:solidFill>
                  <a:srgbClr val="6A8759"/>
                </a:solidFill>
                <a:highlight>
                  <a:srgbClr val="2B2B2B"/>
                </a:highlight>
                <a:latin typeface="Courier New"/>
                <a:ea typeface="Courier New"/>
                <a:cs typeface="Courier New"/>
                <a:sym typeface="Courier New"/>
              </a:rPr>
              <a:t>="@navigation/nav_graph"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d3a7d2570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d3a7d257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3a7d2570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3a7d257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android.com/guide/navigation/navigation-princip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android.com/guide/navigation/navigation-pass-data" TargetMode="External"/><Relationship Id="rId4" Type="http://schemas.openxmlformats.org/officeDocument/2006/relationships/image" Target="../media/image25.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Android Jetpack's </a:t>
            </a:r>
            <a:endParaRPr/>
          </a:p>
          <a:p>
            <a:pPr indent="0" lvl="0" marL="0" rtl="0" algn="l">
              <a:spcBef>
                <a:spcPts val="0"/>
              </a:spcBef>
              <a:spcAft>
                <a:spcPts val="0"/>
              </a:spcAft>
              <a:buNone/>
            </a:pPr>
            <a:r>
              <a:rPr lang="es-419"/>
              <a:t>Navigation component</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6.2</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Implementar navegación</a:t>
            </a:r>
            <a:endParaRPr/>
          </a:p>
        </p:txBody>
      </p:sp>
      <p:sp>
        <p:nvSpPr>
          <p:cNvPr id="149" name="Google Shape;149;p22"/>
          <p:cNvSpPr txBox="1"/>
          <p:nvPr>
            <p:ph idx="1" type="body"/>
          </p:nvPr>
        </p:nvSpPr>
        <p:spPr>
          <a:xfrm>
            <a:off x="311700" y="1536631"/>
            <a:ext cx="8520600" cy="14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este ejemplo, se crearán botones para:</a:t>
            </a:r>
            <a:endParaRPr/>
          </a:p>
          <a:p>
            <a:pPr indent="-342900" lvl="0" marL="457200" rtl="0" algn="l">
              <a:spcBef>
                <a:spcPts val="0"/>
              </a:spcBef>
              <a:spcAft>
                <a:spcPts val="0"/>
              </a:spcAft>
              <a:buSzPts val="1800"/>
              <a:buChar char="●"/>
            </a:pPr>
            <a:r>
              <a:rPr lang="es-419"/>
              <a:t>Ir del fragmento A al fragmento B</a:t>
            </a:r>
            <a:endParaRPr/>
          </a:p>
          <a:p>
            <a:pPr indent="-342900" lvl="0" marL="457200" rtl="0" algn="l">
              <a:spcBef>
                <a:spcPts val="0"/>
              </a:spcBef>
              <a:spcAft>
                <a:spcPts val="0"/>
              </a:spcAft>
              <a:buSzPts val="1800"/>
              <a:buChar char="●"/>
            </a:pPr>
            <a:r>
              <a:rPr lang="es-419"/>
              <a:t>Del fragmento B al fragmento C</a:t>
            </a:r>
            <a:endParaRPr/>
          </a:p>
          <a:p>
            <a:pPr indent="-342900" lvl="0" marL="457200" rtl="0" algn="l">
              <a:spcBef>
                <a:spcPts val="0"/>
              </a:spcBef>
              <a:spcAft>
                <a:spcPts val="0"/>
              </a:spcAft>
              <a:buSzPts val="1800"/>
              <a:buChar char="●"/>
            </a:pPr>
            <a:r>
              <a:rPr lang="es-419"/>
              <a:t>Del fragment C al fragmento A</a:t>
            </a:r>
            <a:endParaRPr/>
          </a:p>
        </p:txBody>
      </p:sp>
      <p:sp>
        <p:nvSpPr>
          <p:cNvPr id="150" name="Google Shape;150;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51" name="Google Shape;151;p22"/>
          <p:cNvPicPr preferRelativeResize="0"/>
          <p:nvPr/>
        </p:nvPicPr>
        <p:blipFill>
          <a:blip r:embed="rId3">
            <a:alphaModFix/>
          </a:blip>
          <a:stretch>
            <a:fillRect/>
          </a:stretch>
        </p:blipFill>
        <p:spPr>
          <a:xfrm>
            <a:off x="469025" y="3238506"/>
            <a:ext cx="1466850" cy="381000"/>
          </a:xfrm>
          <a:prstGeom prst="rect">
            <a:avLst/>
          </a:prstGeom>
          <a:noFill/>
          <a:ln>
            <a:noFill/>
          </a:ln>
        </p:spPr>
      </p:pic>
      <p:pic>
        <p:nvPicPr>
          <p:cNvPr id="152" name="Google Shape;152;p22"/>
          <p:cNvPicPr preferRelativeResize="0"/>
          <p:nvPr/>
        </p:nvPicPr>
        <p:blipFill>
          <a:blip r:embed="rId4">
            <a:alphaModFix/>
          </a:blip>
          <a:stretch>
            <a:fillRect/>
          </a:stretch>
        </p:blipFill>
        <p:spPr>
          <a:xfrm>
            <a:off x="469025" y="3619500"/>
            <a:ext cx="2954601" cy="823675"/>
          </a:xfrm>
          <a:prstGeom prst="rect">
            <a:avLst/>
          </a:prstGeom>
          <a:noFill/>
          <a:ln>
            <a:noFill/>
          </a:ln>
        </p:spPr>
      </p:pic>
      <p:pic>
        <p:nvPicPr>
          <p:cNvPr id="153" name="Google Shape;153;p22"/>
          <p:cNvPicPr preferRelativeResize="0"/>
          <p:nvPr/>
        </p:nvPicPr>
        <p:blipFill>
          <a:blip r:embed="rId5">
            <a:alphaModFix/>
          </a:blip>
          <a:stretch>
            <a:fillRect/>
          </a:stretch>
        </p:blipFill>
        <p:spPr>
          <a:xfrm>
            <a:off x="469025" y="4876225"/>
            <a:ext cx="1400175" cy="333375"/>
          </a:xfrm>
          <a:prstGeom prst="rect">
            <a:avLst/>
          </a:prstGeom>
          <a:noFill/>
          <a:ln>
            <a:noFill/>
          </a:ln>
        </p:spPr>
      </p:pic>
      <p:pic>
        <p:nvPicPr>
          <p:cNvPr id="154" name="Google Shape;154;p22"/>
          <p:cNvPicPr preferRelativeResize="0"/>
          <p:nvPr/>
        </p:nvPicPr>
        <p:blipFill>
          <a:blip r:embed="rId6">
            <a:alphaModFix/>
          </a:blip>
          <a:stretch>
            <a:fillRect/>
          </a:stretch>
        </p:blipFill>
        <p:spPr>
          <a:xfrm>
            <a:off x="469025" y="5209602"/>
            <a:ext cx="3015400" cy="792375"/>
          </a:xfrm>
          <a:prstGeom prst="rect">
            <a:avLst/>
          </a:prstGeom>
          <a:noFill/>
          <a:ln>
            <a:noFill/>
          </a:ln>
        </p:spPr>
      </p:pic>
      <p:pic>
        <p:nvPicPr>
          <p:cNvPr id="155" name="Google Shape;155;p22"/>
          <p:cNvPicPr preferRelativeResize="0"/>
          <p:nvPr/>
        </p:nvPicPr>
        <p:blipFill>
          <a:blip r:embed="rId7">
            <a:alphaModFix/>
          </a:blip>
          <a:stretch>
            <a:fillRect/>
          </a:stretch>
        </p:blipFill>
        <p:spPr>
          <a:xfrm>
            <a:off x="4392425" y="3286131"/>
            <a:ext cx="1333500" cy="333375"/>
          </a:xfrm>
          <a:prstGeom prst="rect">
            <a:avLst/>
          </a:prstGeom>
          <a:noFill/>
          <a:ln>
            <a:noFill/>
          </a:ln>
        </p:spPr>
      </p:pic>
      <p:pic>
        <p:nvPicPr>
          <p:cNvPr id="156" name="Google Shape;156;p22"/>
          <p:cNvPicPr preferRelativeResize="0"/>
          <p:nvPr/>
        </p:nvPicPr>
        <p:blipFill>
          <a:blip r:embed="rId8">
            <a:alphaModFix/>
          </a:blip>
          <a:stretch>
            <a:fillRect/>
          </a:stretch>
        </p:blipFill>
        <p:spPr>
          <a:xfrm>
            <a:off x="4392425" y="3619502"/>
            <a:ext cx="3163141" cy="82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Implementar navegación → Nav graph</a:t>
            </a:r>
            <a:endParaRPr/>
          </a:p>
        </p:txBody>
      </p:sp>
      <p:sp>
        <p:nvSpPr>
          <p:cNvPr id="162" name="Google Shape;162;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Arrastre el borde del fragmento A al B.</a:t>
            </a:r>
            <a:endParaRPr/>
          </a:p>
          <a:p>
            <a:pPr indent="0" lvl="0" marL="0" rtl="0" algn="l">
              <a:spcBef>
                <a:spcPts val="1600"/>
              </a:spcBef>
              <a:spcAft>
                <a:spcPts val="0"/>
              </a:spcAft>
              <a:buNone/>
            </a:pPr>
            <a:r>
              <a:rPr lang="es-419"/>
              <a:t>Esto creará un Action, el cual representa</a:t>
            </a:r>
            <a:endParaRPr/>
          </a:p>
          <a:p>
            <a:pPr indent="0" lvl="0" marL="0" rtl="0" algn="l">
              <a:spcBef>
                <a:spcPts val="0"/>
              </a:spcBef>
              <a:spcAft>
                <a:spcPts val="0"/>
              </a:spcAft>
              <a:buNone/>
            </a:pPr>
            <a:r>
              <a:rPr lang="es-419"/>
              <a:t>un origen y un destino, y su ID es:</a:t>
            </a:r>
            <a:endParaRPr/>
          </a:p>
          <a:p>
            <a:pPr indent="0" lvl="0" marL="0" rtl="0" algn="l">
              <a:lnSpc>
                <a:spcPct val="100000"/>
              </a:lnSpc>
              <a:spcBef>
                <a:spcPts val="0"/>
              </a:spcBef>
              <a:spcAft>
                <a:spcPts val="0"/>
              </a:spcAft>
              <a:buNone/>
            </a:pPr>
            <a:r>
              <a:rPr lang="es-419" sz="1400">
                <a:solidFill>
                  <a:srgbClr val="6A8759"/>
                </a:solidFill>
                <a:highlight>
                  <a:srgbClr val="2B2B2B"/>
                </a:highlight>
                <a:latin typeface="Source Code Pro"/>
                <a:ea typeface="Source Code Pro"/>
                <a:cs typeface="Source Code Pro"/>
                <a:sym typeface="Source Code Pro"/>
              </a:rPr>
              <a:t>action_fragmentA_to_fragmentB</a:t>
            </a:r>
            <a:endParaRPr sz="2200">
              <a:latin typeface="Source Code Pro"/>
              <a:ea typeface="Source Code Pro"/>
              <a:cs typeface="Source Code Pro"/>
              <a:sym typeface="Source Code Pro"/>
            </a:endParaRPr>
          </a:p>
        </p:txBody>
      </p:sp>
      <p:sp>
        <p:nvSpPr>
          <p:cNvPr id="163" name="Google Shape;16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64" name="Google Shape;164;p23"/>
          <p:cNvPicPr preferRelativeResize="0"/>
          <p:nvPr/>
        </p:nvPicPr>
        <p:blipFill>
          <a:blip r:embed="rId3">
            <a:alphaModFix/>
          </a:blip>
          <a:stretch>
            <a:fillRect/>
          </a:stretch>
        </p:blipFill>
        <p:spPr>
          <a:xfrm>
            <a:off x="4761700" y="1588999"/>
            <a:ext cx="3054299" cy="2362050"/>
          </a:xfrm>
          <a:prstGeom prst="rect">
            <a:avLst/>
          </a:prstGeom>
          <a:noFill/>
          <a:ln>
            <a:noFill/>
          </a:ln>
        </p:spPr>
      </p:pic>
      <p:pic>
        <p:nvPicPr>
          <p:cNvPr id="165" name="Google Shape;165;p23"/>
          <p:cNvPicPr preferRelativeResize="0"/>
          <p:nvPr/>
        </p:nvPicPr>
        <p:blipFill>
          <a:blip r:embed="rId4">
            <a:alphaModFix/>
          </a:blip>
          <a:stretch>
            <a:fillRect/>
          </a:stretch>
        </p:blipFill>
        <p:spPr>
          <a:xfrm>
            <a:off x="1497025" y="3395663"/>
            <a:ext cx="2971800" cy="1019175"/>
          </a:xfrm>
          <a:prstGeom prst="rect">
            <a:avLst/>
          </a:prstGeom>
          <a:noFill/>
          <a:ln>
            <a:noFill/>
          </a:ln>
        </p:spPr>
      </p:pic>
      <p:sp>
        <p:nvSpPr>
          <p:cNvPr id="166" name="Google Shape;166;p23"/>
          <p:cNvSpPr txBox="1"/>
          <p:nvPr/>
        </p:nvSpPr>
        <p:spPr>
          <a:xfrm>
            <a:off x="1497025" y="4521925"/>
            <a:ext cx="4373400" cy="1569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&lt;fragment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:id</a:t>
            </a:r>
            <a:r>
              <a:rPr lang="es-419" sz="1000">
                <a:solidFill>
                  <a:srgbClr val="6A8759"/>
                </a:solidFill>
                <a:highlight>
                  <a:srgbClr val="2B2B2B"/>
                </a:highlight>
                <a:latin typeface="Courier New"/>
                <a:ea typeface="Courier New"/>
                <a:cs typeface="Courier New"/>
                <a:sym typeface="Courier New"/>
              </a:rPr>
              <a:t>="@+id/fragmentA"</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:name</a:t>
            </a:r>
            <a:r>
              <a:rPr lang="es-419" sz="1000">
                <a:solidFill>
                  <a:srgbClr val="6A8759"/>
                </a:solidFill>
                <a:highlight>
                  <a:srgbClr val="2B2B2B"/>
                </a:highlight>
                <a:latin typeface="Courier New"/>
                <a:ea typeface="Courier New"/>
                <a:cs typeface="Courier New"/>
                <a:sym typeface="Courier New"/>
              </a:rPr>
              <a:t>="com.example.clase61.FragmentA"</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:label</a:t>
            </a:r>
            <a:r>
              <a:rPr lang="es-419" sz="1000">
                <a:solidFill>
                  <a:srgbClr val="6A8759"/>
                </a:solidFill>
                <a:highlight>
                  <a:srgbClr val="2B2B2B"/>
                </a:highlight>
                <a:latin typeface="Courier New"/>
                <a:ea typeface="Courier New"/>
                <a:cs typeface="Courier New"/>
                <a:sym typeface="Courier New"/>
              </a:rPr>
              <a:t>="fragment_a"</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tools</a:t>
            </a:r>
            <a:r>
              <a:rPr lang="es-419" sz="1000">
                <a:solidFill>
                  <a:srgbClr val="BABABA"/>
                </a:solidFill>
                <a:highlight>
                  <a:srgbClr val="2B2B2B"/>
                </a:highlight>
                <a:latin typeface="Courier New"/>
                <a:ea typeface="Courier New"/>
                <a:cs typeface="Courier New"/>
                <a:sym typeface="Courier New"/>
              </a:rPr>
              <a:t>:layout</a:t>
            </a:r>
            <a:r>
              <a:rPr lang="es-419" sz="1000">
                <a:solidFill>
                  <a:srgbClr val="6A8759"/>
                </a:solidFill>
                <a:highlight>
                  <a:srgbClr val="2B2B2B"/>
                </a:highlight>
                <a:latin typeface="Courier New"/>
                <a:ea typeface="Courier New"/>
                <a:cs typeface="Courier New"/>
                <a:sym typeface="Courier New"/>
              </a:rPr>
              <a:t>="@layout/fragment_a"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&lt;action</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:id</a:t>
            </a:r>
            <a:r>
              <a:rPr lang="es-419" sz="1000">
                <a:solidFill>
                  <a:srgbClr val="6A8759"/>
                </a:solidFill>
                <a:highlight>
                  <a:srgbClr val="2B2B2B"/>
                </a:highlight>
                <a:latin typeface="Courier New"/>
                <a:ea typeface="Courier New"/>
                <a:cs typeface="Courier New"/>
                <a:sym typeface="Courier New"/>
              </a:rPr>
              <a:t>="@+id/action_fragmentA_to_fragmentB"</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app</a:t>
            </a:r>
            <a:r>
              <a:rPr lang="es-419" sz="1000">
                <a:solidFill>
                  <a:srgbClr val="BABABA"/>
                </a:solidFill>
                <a:highlight>
                  <a:srgbClr val="2B2B2B"/>
                </a:highlight>
                <a:latin typeface="Courier New"/>
                <a:ea typeface="Courier New"/>
                <a:cs typeface="Courier New"/>
                <a:sym typeface="Courier New"/>
              </a:rPr>
              <a:t>:destination</a:t>
            </a:r>
            <a:r>
              <a:rPr lang="es-419" sz="1000">
                <a:solidFill>
                  <a:srgbClr val="6A8759"/>
                </a:solidFill>
                <a:highlight>
                  <a:srgbClr val="2B2B2B"/>
                </a:highlight>
                <a:latin typeface="Courier New"/>
                <a:ea typeface="Courier New"/>
                <a:cs typeface="Courier New"/>
                <a:sym typeface="Courier New"/>
              </a:rPr>
              <a:t>="@id/fragmentB"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&lt;/fragment&gt;</a:t>
            </a:r>
            <a:endParaRPr sz="10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Implementar navegación → Nav graph</a:t>
            </a:r>
            <a:endParaRPr/>
          </a:p>
        </p:txBody>
      </p:sp>
      <p:sp>
        <p:nvSpPr>
          <p:cNvPr id="172" name="Google Shape;172;p24"/>
          <p:cNvSpPr txBox="1"/>
          <p:nvPr>
            <p:ph idx="1" type="body"/>
          </p:nvPr>
        </p:nvSpPr>
        <p:spPr>
          <a:xfrm>
            <a:off x="311700" y="1536632"/>
            <a:ext cx="8520600" cy="62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Termine de implementar la navegación entre todos los fragmentos.</a:t>
            </a:r>
            <a:endParaRPr/>
          </a:p>
        </p:txBody>
      </p:sp>
      <p:sp>
        <p:nvSpPr>
          <p:cNvPr id="173" name="Google Shape;173;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74" name="Google Shape;174;p24"/>
          <p:cNvPicPr preferRelativeResize="0"/>
          <p:nvPr/>
        </p:nvPicPr>
        <p:blipFill>
          <a:blip r:embed="rId3">
            <a:alphaModFix/>
          </a:blip>
          <a:stretch>
            <a:fillRect/>
          </a:stretch>
        </p:blipFill>
        <p:spPr>
          <a:xfrm>
            <a:off x="909638" y="2112357"/>
            <a:ext cx="7324725" cy="410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t>
            </a:r>
            <a:r>
              <a:rPr lang="es-419"/>
              <a:t>avegar a un destino</a:t>
            </a:r>
            <a:endParaRPr/>
          </a:p>
        </p:txBody>
      </p:sp>
      <p:sp>
        <p:nvSpPr>
          <p:cNvPr id="180" name="Google Shape;180;p25"/>
          <p:cNvSpPr txBox="1"/>
          <p:nvPr>
            <p:ph idx="1" type="body"/>
          </p:nvPr>
        </p:nvSpPr>
        <p:spPr>
          <a:xfrm>
            <a:off x="311700" y="1536630"/>
            <a:ext cx="8520600" cy="17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navegación a un destino se realiza con el </a:t>
            </a:r>
            <a:r>
              <a:rPr b="1" i="1" lang="es-419">
                <a:latin typeface="Source Code Pro"/>
                <a:ea typeface="Source Code Pro"/>
                <a:cs typeface="Source Code Pro"/>
                <a:sym typeface="Source Code Pro"/>
              </a:rPr>
              <a:t>NavController</a:t>
            </a:r>
            <a:r>
              <a:rPr lang="es-419"/>
              <a:t>. Puede obtener una instancia con cualquiera de los siguientes métodos:</a:t>
            </a:r>
            <a:endParaRPr/>
          </a:p>
          <a:p>
            <a:pPr indent="-317500" lvl="0" marL="457200" rtl="0" algn="l">
              <a:spcBef>
                <a:spcPts val="1600"/>
              </a:spcBef>
              <a:spcAft>
                <a:spcPts val="0"/>
              </a:spcAft>
              <a:buSzPts val="1400"/>
              <a:buFont typeface="Source Code Pro"/>
              <a:buChar char="●"/>
            </a:pPr>
            <a:r>
              <a:rPr lang="es-419" sz="1400">
                <a:latin typeface="Source Code Pro"/>
                <a:ea typeface="Source Code Pro"/>
                <a:cs typeface="Source Code Pro"/>
                <a:sym typeface="Source Code Pro"/>
              </a:rPr>
              <a:t>NavHostFragment.findNavController(Fragment)</a:t>
            </a:r>
            <a:endParaRPr sz="1400">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sz="1400">
                <a:latin typeface="Source Code Pro"/>
                <a:ea typeface="Source Code Pro"/>
                <a:cs typeface="Source Code Pro"/>
                <a:sym typeface="Source Code Pro"/>
              </a:rPr>
              <a:t>Navigation.findNavController(Activity, @IdRes int viewId)</a:t>
            </a:r>
            <a:endParaRPr sz="1400">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sz="1400">
                <a:latin typeface="Source Code Pro"/>
                <a:ea typeface="Source Code Pro"/>
                <a:cs typeface="Source Code Pro"/>
                <a:sym typeface="Source Code Pro"/>
              </a:rPr>
              <a:t>Navigation.findNavController(View)</a:t>
            </a:r>
            <a:endParaRPr sz="1400">
              <a:latin typeface="Source Code Pro"/>
              <a:ea typeface="Source Code Pro"/>
              <a:cs typeface="Source Code Pro"/>
              <a:sym typeface="Source Code Pro"/>
            </a:endParaRPr>
          </a:p>
          <a:p>
            <a:pPr indent="0" lvl="0" marL="0" rtl="0" algn="l">
              <a:spcBef>
                <a:spcPts val="1600"/>
              </a:spcBef>
              <a:spcAft>
                <a:spcPts val="1600"/>
              </a:spcAft>
              <a:buNone/>
            </a:pPr>
            <a:r>
              <a:t/>
            </a:r>
            <a:endParaRPr/>
          </a:p>
        </p:txBody>
      </p:sp>
      <p:sp>
        <p:nvSpPr>
          <p:cNvPr id="181" name="Google Shape;181;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82" name="Google Shape;182;p25"/>
          <p:cNvSpPr txBox="1"/>
          <p:nvPr/>
        </p:nvSpPr>
        <p:spPr>
          <a:xfrm>
            <a:off x="435000" y="3871575"/>
            <a:ext cx="8274000" cy="2031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a:t>
            </a:r>
            <a:r>
              <a:rPr lang="es-419" sz="1200">
                <a:solidFill>
                  <a:srgbClr val="A9B7C6"/>
                </a:solidFill>
                <a:highlight>
                  <a:srgbClr val="2B2B2B"/>
                </a:highlight>
                <a:latin typeface="Courier New"/>
                <a:ea typeface="Courier New"/>
                <a:cs typeface="Courier New"/>
                <a:sym typeface="Courier New"/>
              </a:rPr>
              <a:t>View </a:t>
            </a:r>
            <a:r>
              <a:rPr lang="es-419" sz="1200">
                <a:solidFill>
                  <a:srgbClr val="FFC66D"/>
                </a:solidFill>
                <a:highlight>
                  <a:srgbClr val="2B2B2B"/>
                </a:highlight>
                <a:latin typeface="Courier New"/>
                <a:ea typeface="Courier New"/>
                <a:cs typeface="Courier New"/>
                <a:sym typeface="Courier New"/>
              </a:rPr>
              <a:t>onCreateView</a:t>
            </a:r>
            <a:r>
              <a:rPr lang="es-419" sz="1200">
                <a:solidFill>
                  <a:srgbClr val="A9B7C6"/>
                </a:solidFill>
                <a:highlight>
                  <a:srgbClr val="2B2B2B"/>
                </a:highlight>
                <a:latin typeface="Courier New"/>
                <a:ea typeface="Courier New"/>
                <a:cs typeface="Courier New"/>
                <a:sym typeface="Courier New"/>
              </a:rPr>
              <a:t>(LayoutInflater inflater</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ViewGroup container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Bundle savedInstanceState)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 </a:t>
            </a:r>
            <a:r>
              <a:rPr lang="es-419" sz="1200">
                <a:solidFill>
                  <a:srgbClr val="A9B7C6"/>
                </a:solidFill>
                <a:highlight>
                  <a:srgbClr val="2B2B2B"/>
                </a:highlight>
                <a:latin typeface="Courier New"/>
                <a:ea typeface="Courier New"/>
                <a:cs typeface="Courier New"/>
                <a:sym typeface="Courier New"/>
              </a:rPr>
              <a:t>= FragmentABinding.</a:t>
            </a:r>
            <a:r>
              <a:rPr i="1" lang="es-419" sz="1200">
                <a:solidFill>
                  <a:srgbClr val="A9B7C6"/>
                </a:solidFill>
                <a:highlight>
                  <a:srgbClr val="2B2B2B"/>
                </a:highlight>
                <a:latin typeface="Courier New"/>
                <a:ea typeface="Courier New"/>
                <a:cs typeface="Courier New"/>
                <a:sym typeface="Courier New"/>
              </a:rPr>
              <a:t>inflate</a:t>
            </a:r>
            <a:r>
              <a:rPr lang="es-419" sz="1200">
                <a:solidFill>
                  <a:srgbClr val="A9B7C6"/>
                </a:solidFill>
                <a:highlight>
                  <a:srgbClr val="2B2B2B"/>
                </a:highlight>
                <a:latin typeface="Courier New"/>
                <a:ea typeface="Courier New"/>
                <a:cs typeface="Courier New"/>
                <a:sym typeface="Courier New"/>
              </a:rPr>
              <a:t>(inflater</a:t>
            </a:r>
            <a:r>
              <a:rPr lang="es-419" sz="1200">
                <a:solidFill>
                  <a:srgbClr val="CC7832"/>
                </a:solidFill>
                <a:highlight>
                  <a:srgbClr val="2B2B2B"/>
                </a:highlight>
                <a:latin typeface="Courier New"/>
                <a:ea typeface="Courier New"/>
                <a:cs typeface="Courier New"/>
                <a:sym typeface="Courier New"/>
              </a:rPr>
              <a:t>,</a:t>
            </a:r>
            <a:r>
              <a:rPr lang="es-419" sz="1200">
                <a:solidFill>
                  <a:srgbClr val="A9B7C6"/>
                </a:solidFill>
                <a:highlight>
                  <a:srgbClr val="2B2B2B"/>
                </a:highlight>
                <a:latin typeface="Courier New"/>
                <a:ea typeface="Courier New"/>
                <a:cs typeface="Courier New"/>
                <a:sym typeface="Courier New"/>
              </a:rPr>
              <a:t>container</a:t>
            </a:r>
            <a:r>
              <a:rPr lang="es-419" sz="1200">
                <a:solidFill>
                  <a:srgbClr val="CC7832"/>
                </a:solidFill>
                <a:highlight>
                  <a:srgbClr val="2B2B2B"/>
                </a:highlight>
                <a:latin typeface="Courier New"/>
                <a:ea typeface="Courier New"/>
                <a:cs typeface="Courier New"/>
                <a:sym typeface="Courier New"/>
              </a:rPr>
              <a:t>,false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NavController navController = NavHostFragment.</a:t>
            </a:r>
            <a:r>
              <a:rPr i="1" lang="es-419" sz="1200">
                <a:solidFill>
                  <a:srgbClr val="A9B7C6"/>
                </a:solidFill>
                <a:highlight>
                  <a:srgbClr val="2B2B2B"/>
                </a:highlight>
                <a:latin typeface="Courier New"/>
                <a:ea typeface="Courier New"/>
                <a:cs typeface="Courier New"/>
                <a:sym typeface="Courier New"/>
              </a:rPr>
              <a:t>findNavController</a:t>
            </a:r>
            <a:r>
              <a:rPr lang="es-419" sz="1200">
                <a:solidFill>
                  <a:srgbClr val="A9B7C6"/>
                </a:solidFill>
                <a:highlight>
                  <a:srgbClr val="2B2B2B"/>
                </a:highlight>
                <a:latin typeface="Courier New"/>
                <a:ea typeface="Courier New"/>
                <a:cs typeface="Courier New"/>
                <a:sym typeface="Courier New"/>
              </a:rPr>
              <a:t>(FragmentA.</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 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pic>
        <p:nvPicPr>
          <p:cNvPr id="183" name="Google Shape;183;p25"/>
          <p:cNvPicPr preferRelativeResize="0"/>
          <p:nvPr/>
        </p:nvPicPr>
        <p:blipFill>
          <a:blip r:embed="rId3">
            <a:alphaModFix/>
          </a:blip>
          <a:stretch>
            <a:fillRect/>
          </a:stretch>
        </p:blipFill>
        <p:spPr>
          <a:xfrm>
            <a:off x="435000" y="3558775"/>
            <a:ext cx="1323975"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Navegar a un destino</a:t>
            </a:r>
            <a:endParaRPr/>
          </a:p>
        </p:txBody>
      </p:sp>
      <p:sp>
        <p:nvSpPr>
          <p:cNvPr id="189" name="Google Shape;189;p26"/>
          <p:cNvSpPr txBox="1"/>
          <p:nvPr>
            <p:ph idx="1" type="body"/>
          </p:nvPr>
        </p:nvSpPr>
        <p:spPr>
          <a:xfrm>
            <a:off x="311700" y="1536628"/>
            <a:ext cx="8520600" cy="30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 el NavController disponible, puede utilizar el método </a:t>
            </a:r>
            <a:r>
              <a:rPr lang="es-419"/>
              <a:t>navigate para ir a un destino (previamente creado). Puede ir de dos formas:</a:t>
            </a:r>
            <a:endParaRPr/>
          </a:p>
          <a:p>
            <a:pPr indent="-342900" lvl="0" marL="457200" rtl="0" algn="l">
              <a:spcBef>
                <a:spcPts val="1600"/>
              </a:spcBef>
              <a:spcAft>
                <a:spcPts val="0"/>
              </a:spcAft>
              <a:buSzPts val="1800"/>
              <a:buChar char="●"/>
            </a:pPr>
            <a:r>
              <a:rPr lang="es-419"/>
              <a:t>Opción 1: Usando el ID del destino: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s-419"/>
              <a:t>Opción 2: Usando la clase Directions (creada automáticamente) con el “action” </a:t>
            </a:r>
            <a:r>
              <a:rPr lang="es-419"/>
              <a:t>correspondiente</a:t>
            </a:r>
            <a:r>
              <a:rPr lang="es-419"/>
              <a:t>.</a:t>
            </a:r>
            <a:endParaRPr/>
          </a:p>
        </p:txBody>
      </p:sp>
      <p:sp>
        <p:nvSpPr>
          <p:cNvPr id="190" name="Google Shape;190;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91" name="Google Shape;191;p26"/>
          <p:cNvSpPr txBox="1"/>
          <p:nvPr/>
        </p:nvSpPr>
        <p:spPr>
          <a:xfrm>
            <a:off x="827550" y="2950450"/>
            <a:ext cx="7403100" cy="923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389C5"/>
                </a:solidFill>
                <a:highlight>
                  <a:srgbClr val="2B2B2B"/>
                </a:highlight>
                <a:latin typeface="Courier New"/>
                <a:ea typeface="Courier New"/>
                <a:cs typeface="Courier New"/>
                <a:sym typeface="Courier New"/>
              </a:rPr>
              <a:t>navController</a:t>
            </a:r>
            <a:r>
              <a:rPr lang="es-419" sz="1200">
                <a:solidFill>
                  <a:srgbClr val="A9B7C6"/>
                </a:solidFill>
                <a:highlight>
                  <a:srgbClr val="2B2B2B"/>
                </a:highlight>
                <a:latin typeface="Courier New"/>
                <a:ea typeface="Courier New"/>
                <a:cs typeface="Courier New"/>
                <a:sym typeface="Courier New"/>
              </a:rPr>
              <a:t>.navigate(R.id.</a:t>
            </a:r>
            <a:r>
              <a:rPr i="1" lang="es-419" sz="1200">
                <a:solidFill>
                  <a:srgbClr val="9876AA"/>
                </a:solidFill>
                <a:highlight>
                  <a:srgbClr val="2B2B2B"/>
                </a:highlight>
                <a:latin typeface="Courier New"/>
                <a:ea typeface="Courier New"/>
                <a:cs typeface="Courier New"/>
                <a:sym typeface="Courier New"/>
              </a:rPr>
              <a:t>action_fragmentA_to_fragmentB</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p:txBody>
      </p:sp>
      <p:sp>
        <p:nvSpPr>
          <p:cNvPr id="192" name="Google Shape;192;p26"/>
          <p:cNvSpPr txBox="1"/>
          <p:nvPr/>
        </p:nvSpPr>
        <p:spPr>
          <a:xfrm>
            <a:off x="827550" y="4771075"/>
            <a:ext cx="7403100" cy="923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389C5"/>
                </a:solidFill>
                <a:highlight>
                  <a:srgbClr val="2B2B2B"/>
                </a:highlight>
                <a:latin typeface="Courier New"/>
                <a:ea typeface="Courier New"/>
                <a:cs typeface="Courier New"/>
                <a:sym typeface="Courier New"/>
              </a:rPr>
              <a:t>navController</a:t>
            </a:r>
            <a:r>
              <a:rPr lang="es-419" sz="1200">
                <a:solidFill>
                  <a:srgbClr val="A9B7C6"/>
                </a:solidFill>
                <a:highlight>
                  <a:srgbClr val="2B2B2B"/>
                </a:highlight>
                <a:latin typeface="Courier New"/>
                <a:ea typeface="Courier New"/>
                <a:cs typeface="Courier New"/>
                <a:sym typeface="Courier New"/>
              </a:rPr>
              <a:t>.navigate(FragmentADirections.</a:t>
            </a:r>
            <a:r>
              <a:rPr i="1" lang="es-419" sz="1200">
                <a:solidFill>
                  <a:srgbClr val="A9B7C6"/>
                </a:solidFill>
                <a:highlight>
                  <a:srgbClr val="2B2B2B"/>
                </a:highlight>
                <a:latin typeface="Courier New"/>
                <a:ea typeface="Courier New"/>
                <a:cs typeface="Courier New"/>
                <a:sym typeface="Courier New"/>
              </a:rPr>
              <a:t>actionFragmentAToFragmentB</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Implementar todas las navegaciones</a:t>
            </a:r>
            <a:endParaRPr/>
          </a:p>
        </p:txBody>
      </p:sp>
      <p:sp>
        <p:nvSpPr>
          <p:cNvPr id="198" name="Google Shape;198;p27"/>
          <p:cNvSpPr txBox="1"/>
          <p:nvPr>
            <p:ph idx="1" type="body"/>
          </p:nvPr>
        </p:nvSpPr>
        <p:spPr>
          <a:xfrm>
            <a:off x="311700" y="1536633"/>
            <a:ext cx="8520600" cy="45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Si prueba la navegación observará que:</a:t>
            </a:r>
            <a:endParaRPr/>
          </a:p>
        </p:txBody>
      </p:sp>
      <p:sp>
        <p:nvSpPr>
          <p:cNvPr id="199" name="Google Shape;199;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00" name="Google Shape;200;p27"/>
          <p:cNvPicPr preferRelativeResize="0"/>
          <p:nvPr/>
        </p:nvPicPr>
        <p:blipFill rotWithShape="1">
          <a:blip r:embed="rId3">
            <a:alphaModFix/>
          </a:blip>
          <a:srcRect b="4184" l="27611" r="26378" t="4848"/>
          <a:stretch/>
        </p:blipFill>
        <p:spPr>
          <a:xfrm>
            <a:off x="408425" y="2081075"/>
            <a:ext cx="1583175" cy="791750"/>
          </a:xfrm>
          <a:prstGeom prst="rect">
            <a:avLst/>
          </a:prstGeom>
          <a:noFill/>
          <a:ln cap="flat" cmpd="sng" w="9525">
            <a:solidFill>
              <a:schemeClr val="dk1"/>
            </a:solidFill>
            <a:prstDash val="solid"/>
            <a:round/>
            <a:headEnd len="sm" w="sm" type="none"/>
            <a:tailEnd len="sm" w="sm" type="none"/>
          </a:ln>
        </p:spPr>
      </p:pic>
      <p:pic>
        <p:nvPicPr>
          <p:cNvPr id="201" name="Google Shape;201;p27"/>
          <p:cNvPicPr preferRelativeResize="0"/>
          <p:nvPr/>
        </p:nvPicPr>
        <p:blipFill rotWithShape="1">
          <a:blip r:embed="rId4">
            <a:alphaModFix/>
          </a:blip>
          <a:srcRect b="0" l="26667" r="26890" t="0"/>
          <a:stretch/>
        </p:blipFill>
        <p:spPr>
          <a:xfrm>
            <a:off x="2326187" y="2081075"/>
            <a:ext cx="1583175" cy="791750"/>
          </a:xfrm>
          <a:prstGeom prst="rect">
            <a:avLst/>
          </a:prstGeom>
          <a:noFill/>
          <a:ln cap="flat" cmpd="sng" w="9525">
            <a:solidFill>
              <a:schemeClr val="dk1"/>
            </a:solidFill>
            <a:prstDash val="solid"/>
            <a:round/>
            <a:headEnd len="sm" w="sm" type="none"/>
            <a:tailEnd len="sm" w="sm" type="none"/>
          </a:ln>
        </p:spPr>
      </p:pic>
      <p:pic>
        <p:nvPicPr>
          <p:cNvPr id="202" name="Google Shape;202;p27"/>
          <p:cNvPicPr preferRelativeResize="0"/>
          <p:nvPr/>
        </p:nvPicPr>
        <p:blipFill rotWithShape="1">
          <a:blip r:embed="rId5">
            <a:alphaModFix/>
          </a:blip>
          <a:srcRect b="7991" l="26939" r="26939" t="-4164"/>
          <a:stretch/>
        </p:blipFill>
        <p:spPr>
          <a:xfrm>
            <a:off x="4243950" y="2061600"/>
            <a:ext cx="1583175" cy="830700"/>
          </a:xfrm>
          <a:prstGeom prst="rect">
            <a:avLst/>
          </a:prstGeom>
          <a:noFill/>
          <a:ln cap="flat" cmpd="sng" w="9525">
            <a:solidFill>
              <a:schemeClr val="dk1"/>
            </a:solidFill>
            <a:prstDash val="solid"/>
            <a:round/>
            <a:headEnd len="sm" w="sm" type="none"/>
            <a:tailEnd len="sm" w="sm" type="none"/>
          </a:ln>
        </p:spPr>
      </p:pic>
      <p:cxnSp>
        <p:nvCxnSpPr>
          <p:cNvPr id="203" name="Google Shape;203;p27"/>
          <p:cNvCxnSpPr>
            <a:stCxn id="200" idx="3"/>
            <a:endCxn id="201" idx="1"/>
          </p:cNvCxnSpPr>
          <p:nvPr/>
        </p:nvCxnSpPr>
        <p:spPr>
          <a:xfrm>
            <a:off x="1991600" y="2476950"/>
            <a:ext cx="334500" cy="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7"/>
          <p:cNvCxnSpPr>
            <a:stCxn id="201" idx="3"/>
            <a:endCxn id="202" idx="1"/>
          </p:cNvCxnSpPr>
          <p:nvPr/>
        </p:nvCxnSpPr>
        <p:spPr>
          <a:xfrm>
            <a:off x="3909363" y="2476950"/>
            <a:ext cx="334500" cy="0"/>
          </a:xfrm>
          <a:prstGeom prst="straightConnector1">
            <a:avLst/>
          </a:prstGeom>
          <a:noFill/>
          <a:ln cap="flat" cmpd="sng" w="9525">
            <a:solidFill>
              <a:schemeClr val="dk2"/>
            </a:solidFill>
            <a:prstDash val="solid"/>
            <a:round/>
            <a:headEnd len="med" w="med" type="none"/>
            <a:tailEnd len="med" w="med" type="triangle"/>
          </a:ln>
        </p:spPr>
      </p:cxnSp>
      <p:pic>
        <p:nvPicPr>
          <p:cNvPr id="205" name="Google Shape;205;p27"/>
          <p:cNvPicPr preferRelativeResize="0"/>
          <p:nvPr/>
        </p:nvPicPr>
        <p:blipFill rotWithShape="1">
          <a:blip r:embed="rId3">
            <a:alphaModFix/>
          </a:blip>
          <a:srcRect b="4552" l="27611" r="26378" t="0"/>
          <a:stretch/>
        </p:blipFill>
        <p:spPr>
          <a:xfrm>
            <a:off x="6161700" y="2061600"/>
            <a:ext cx="1583175" cy="830700"/>
          </a:xfrm>
          <a:prstGeom prst="rect">
            <a:avLst/>
          </a:prstGeom>
          <a:noFill/>
          <a:ln cap="flat" cmpd="sng" w="9525">
            <a:solidFill>
              <a:schemeClr val="dk1"/>
            </a:solidFill>
            <a:prstDash val="solid"/>
            <a:round/>
            <a:headEnd len="sm" w="sm" type="none"/>
            <a:tailEnd len="sm" w="sm" type="none"/>
          </a:ln>
        </p:spPr>
      </p:pic>
      <p:cxnSp>
        <p:nvCxnSpPr>
          <p:cNvPr id="206" name="Google Shape;206;p27"/>
          <p:cNvCxnSpPr>
            <a:stCxn id="202" idx="3"/>
            <a:endCxn id="205" idx="1"/>
          </p:cNvCxnSpPr>
          <p:nvPr/>
        </p:nvCxnSpPr>
        <p:spPr>
          <a:xfrm>
            <a:off x="5827125" y="2476950"/>
            <a:ext cx="334500" cy="0"/>
          </a:xfrm>
          <a:prstGeom prst="straightConnector1">
            <a:avLst/>
          </a:prstGeom>
          <a:noFill/>
          <a:ln cap="flat" cmpd="sng" w="9525">
            <a:solidFill>
              <a:schemeClr val="dk2"/>
            </a:solidFill>
            <a:prstDash val="solid"/>
            <a:round/>
            <a:headEnd len="med" w="med" type="none"/>
            <a:tailEnd len="med" w="med" type="triangle"/>
          </a:ln>
        </p:spPr>
      </p:cxnSp>
      <p:pic>
        <p:nvPicPr>
          <p:cNvPr id="207" name="Google Shape;207;p27"/>
          <p:cNvPicPr preferRelativeResize="0"/>
          <p:nvPr/>
        </p:nvPicPr>
        <p:blipFill rotWithShape="1">
          <a:blip r:embed="rId3">
            <a:alphaModFix/>
          </a:blip>
          <a:srcRect b="4184" l="27611" r="26378" t="4848"/>
          <a:stretch/>
        </p:blipFill>
        <p:spPr>
          <a:xfrm>
            <a:off x="566750" y="4356375"/>
            <a:ext cx="1583175" cy="791750"/>
          </a:xfrm>
          <a:prstGeom prst="rect">
            <a:avLst/>
          </a:prstGeom>
          <a:noFill/>
          <a:ln cap="flat" cmpd="sng" w="9525">
            <a:solidFill>
              <a:schemeClr val="dk1"/>
            </a:solidFill>
            <a:prstDash val="solid"/>
            <a:round/>
            <a:headEnd len="sm" w="sm" type="none"/>
            <a:tailEnd len="sm" w="sm" type="none"/>
          </a:ln>
        </p:spPr>
      </p:pic>
      <p:pic>
        <p:nvPicPr>
          <p:cNvPr id="208" name="Google Shape;208;p27"/>
          <p:cNvPicPr preferRelativeResize="0"/>
          <p:nvPr/>
        </p:nvPicPr>
        <p:blipFill rotWithShape="1">
          <a:blip r:embed="rId4">
            <a:alphaModFix/>
          </a:blip>
          <a:srcRect b="0" l="26667" r="26890" t="0"/>
          <a:stretch/>
        </p:blipFill>
        <p:spPr>
          <a:xfrm>
            <a:off x="816237" y="4595950"/>
            <a:ext cx="1583175" cy="791750"/>
          </a:xfrm>
          <a:prstGeom prst="rect">
            <a:avLst/>
          </a:prstGeom>
          <a:noFill/>
          <a:ln cap="flat" cmpd="sng" w="9525">
            <a:solidFill>
              <a:schemeClr val="dk1"/>
            </a:solidFill>
            <a:prstDash val="solid"/>
            <a:round/>
            <a:headEnd len="sm" w="sm" type="none"/>
            <a:tailEnd len="sm" w="sm" type="none"/>
          </a:ln>
        </p:spPr>
      </p:pic>
      <p:pic>
        <p:nvPicPr>
          <p:cNvPr id="209" name="Google Shape;209;p27"/>
          <p:cNvPicPr preferRelativeResize="0"/>
          <p:nvPr/>
        </p:nvPicPr>
        <p:blipFill rotWithShape="1">
          <a:blip r:embed="rId5">
            <a:alphaModFix/>
          </a:blip>
          <a:srcRect b="7991" l="26939" r="26939" t="-4164"/>
          <a:stretch/>
        </p:blipFill>
        <p:spPr>
          <a:xfrm>
            <a:off x="1100475" y="4840625"/>
            <a:ext cx="1583175" cy="830700"/>
          </a:xfrm>
          <a:prstGeom prst="rect">
            <a:avLst/>
          </a:prstGeom>
          <a:noFill/>
          <a:ln cap="flat" cmpd="sng" w="9525">
            <a:solidFill>
              <a:schemeClr val="dk1"/>
            </a:solidFill>
            <a:prstDash val="solid"/>
            <a:round/>
            <a:headEnd len="sm" w="sm" type="none"/>
            <a:tailEnd len="sm" w="sm" type="none"/>
          </a:ln>
        </p:spPr>
      </p:pic>
      <p:cxnSp>
        <p:nvCxnSpPr>
          <p:cNvPr id="210" name="Google Shape;210;p27"/>
          <p:cNvCxnSpPr>
            <a:stCxn id="209" idx="3"/>
            <a:endCxn id="207" idx="0"/>
          </p:cNvCxnSpPr>
          <p:nvPr/>
        </p:nvCxnSpPr>
        <p:spPr>
          <a:xfrm rot="10800000">
            <a:off x="1358250" y="4356275"/>
            <a:ext cx="1325400" cy="899700"/>
          </a:xfrm>
          <a:prstGeom prst="bentConnector4">
            <a:avLst>
              <a:gd fmla="val -17966" name="adj1"/>
              <a:gd fmla="val 126456" name="adj2"/>
            </a:avLst>
          </a:prstGeom>
          <a:noFill/>
          <a:ln cap="flat" cmpd="sng" w="19050">
            <a:solidFill>
              <a:schemeClr val="dk2"/>
            </a:solidFill>
            <a:prstDash val="solid"/>
            <a:round/>
            <a:headEnd len="med" w="med" type="none"/>
            <a:tailEnd len="med" w="med" type="triangle"/>
          </a:ln>
        </p:spPr>
      </p:cxnSp>
      <p:sp>
        <p:nvSpPr>
          <p:cNvPr id="211" name="Google Shape;211;p27"/>
          <p:cNvSpPr txBox="1"/>
          <p:nvPr/>
        </p:nvSpPr>
        <p:spPr>
          <a:xfrm>
            <a:off x="458775" y="3209850"/>
            <a:ext cx="2957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s-419" sz="1800">
                <a:solidFill>
                  <a:schemeClr val="accent3"/>
                </a:solidFill>
                <a:latin typeface="Proxima Nova"/>
                <a:ea typeface="Proxima Nova"/>
                <a:cs typeface="Proxima Nova"/>
                <a:sym typeface="Proxima Nova"/>
              </a:rPr>
              <a:t>Lo que parece que sucede en el backstack:</a:t>
            </a:r>
            <a:endParaRPr>
              <a:latin typeface="Proxima Nova"/>
              <a:ea typeface="Proxima Nova"/>
              <a:cs typeface="Proxima Nova"/>
              <a:sym typeface="Proxima Nova"/>
            </a:endParaRPr>
          </a:p>
        </p:txBody>
      </p:sp>
      <p:sp>
        <p:nvSpPr>
          <p:cNvPr id="212" name="Google Shape;212;p27"/>
          <p:cNvSpPr txBox="1"/>
          <p:nvPr/>
        </p:nvSpPr>
        <p:spPr>
          <a:xfrm>
            <a:off x="4158900" y="3209850"/>
            <a:ext cx="2603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s-419" sz="1800">
                <a:solidFill>
                  <a:schemeClr val="accent3"/>
                </a:solidFill>
                <a:latin typeface="Proxima Nova"/>
                <a:ea typeface="Proxima Nova"/>
                <a:cs typeface="Proxima Nova"/>
                <a:sym typeface="Proxima Nova"/>
              </a:rPr>
              <a:t>Lo que en realidad está sucediendo:</a:t>
            </a:r>
            <a:endParaRPr>
              <a:latin typeface="Proxima Nova"/>
              <a:ea typeface="Proxima Nova"/>
              <a:cs typeface="Proxima Nova"/>
              <a:sym typeface="Proxima Nova"/>
            </a:endParaRPr>
          </a:p>
        </p:txBody>
      </p:sp>
      <p:pic>
        <p:nvPicPr>
          <p:cNvPr id="213" name="Google Shape;213;p27"/>
          <p:cNvPicPr preferRelativeResize="0"/>
          <p:nvPr/>
        </p:nvPicPr>
        <p:blipFill rotWithShape="1">
          <a:blip r:embed="rId3">
            <a:alphaModFix/>
          </a:blip>
          <a:srcRect b="4184" l="27611" r="26378" t="4848"/>
          <a:stretch/>
        </p:blipFill>
        <p:spPr>
          <a:xfrm>
            <a:off x="4243950" y="4192125"/>
            <a:ext cx="1583175" cy="791750"/>
          </a:xfrm>
          <a:prstGeom prst="rect">
            <a:avLst/>
          </a:prstGeom>
          <a:noFill/>
          <a:ln cap="flat" cmpd="sng" w="9525">
            <a:solidFill>
              <a:schemeClr val="dk1"/>
            </a:solidFill>
            <a:prstDash val="solid"/>
            <a:round/>
            <a:headEnd len="sm" w="sm" type="none"/>
            <a:tailEnd len="sm" w="sm" type="none"/>
          </a:ln>
        </p:spPr>
      </p:pic>
      <p:pic>
        <p:nvPicPr>
          <p:cNvPr id="214" name="Google Shape;214;p27"/>
          <p:cNvPicPr preferRelativeResize="0"/>
          <p:nvPr/>
        </p:nvPicPr>
        <p:blipFill rotWithShape="1">
          <a:blip r:embed="rId4">
            <a:alphaModFix/>
          </a:blip>
          <a:srcRect b="0" l="26667" r="26890" t="0"/>
          <a:stretch/>
        </p:blipFill>
        <p:spPr>
          <a:xfrm>
            <a:off x="4493437" y="4431700"/>
            <a:ext cx="1583175" cy="791750"/>
          </a:xfrm>
          <a:prstGeom prst="rect">
            <a:avLst/>
          </a:prstGeom>
          <a:noFill/>
          <a:ln cap="flat" cmpd="sng" w="9525">
            <a:solidFill>
              <a:schemeClr val="dk1"/>
            </a:solidFill>
            <a:prstDash val="solid"/>
            <a:round/>
            <a:headEnd len="sm" w="sm" type="none"/>
            <a:tailEnd len="sm" w="sm" type="none"/>
          </a:ln>
        </p:spPr>
      </p:pic>
      <p:pic>
        <p:nvPicPr>
          <p:cNvPr id="215" name="Google Shape;215;p27"/>
          <p:cNvPicPr preferRelativeResize="0"/>
          <p:nvPr/>
        </p:nvPicPr>
        <p:blipFill rotWithShape="1">
          <a:blip r:embed="rId5">
            <a:alphaModFix/>
          </a:blip>
          <a:srcRect b="7991" l="26939" r="26939" t="-4164"/>
          <a:stretch/>
        </p:blipFill>
        <p:spPr>
          <a:xfrm>
            <a:off x="4777675" y="4676375"/>
            <a:ext cx="1583175" cy="830700"/>
          </a:xfrm>
          <a:prstGeom prst="rect">
            <a:avLst/>
          </a:prstGeom>
          <a:noFill/>
          <a:ln cap="flat" cmpd="sng" w="9525">
            <a:solidFill>
              <a:schemeClr val="dk1"/>
            </a:solidFill>
            <a:prstDash val="solid"/>
            <a:round/>
            <a:headEnd len="sm" w="sm" type="none"/>
            <a:tailEnd len="sm" w="sm" type="none"/>
          </a:ln>
        </p:spPr>
      </p:pic>
      <p:pic>
        <p:nvPicPr>
          <p:cNvPr id="216" name="Google Shape;216;p27"/>
          <p:cNvPicPr preferRelativeResize="0"/>
          <p:nvPr/>
        </p:nvPicPr>
        <p:blipFill rotWithShape="1">
          <a:blip r:embed="rId3">
            <a:alphaModFix/>
          </a:blip>
          <a:srcRect b="4552" l="27611" r="26378" t="0"/>
          <a:stretch/>
        </p:blipFill>
        <p:spPr>
          <a:xfrm>
            <a:off x="5054750" y="4983875"/>
            <a:ext cx="1583175" cy="830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Navigation y el backstack</a:t>
            </a:r>
            <a:endParaRPr/>
          </a:p>
        </p:txBody>
      </p:sp>
      <p:sp>
        <p:nvSpPr>
          <p:cNvPr id="222" name="Google Shape;222;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Android mantiene un Backstack que incluye los destinos a los que se navegó. Cuando el usuario abre la app, se coloca el primer destino de la app en la pila.</a:t>
            </a:r>
            <a:endParaRPr/>
          </a:p>
          <a:p>
            <a:pPr indent="0" lvl="0" marL="0" rtl="0" algn="l">
              <a:spcBef>
                <a:spcPts val="1600"/>
              </a:spcBef>
              <a:spcAft>
                <a:spcPts val="0"/>
              </a:spcAft>
              <a:buNone/>
            </a:pPr>
            <a:r>
              <a:rPr lang="es-419"/>
              <a:t>Cada llamada al método </a:t>
            </a:r>
            <a:r>
              <a:rPr b="1" lang="es-419">
                <a:latin typeface="Source Code Pro"/>
                <a:ea typeface="Source Code Pro"/>
                <a:cs typeface="Source Code Pro"/>
                <a:sym typeface="Source Code Pro"/>
              </a:rPr>
              <a:t>navigate()</a:t>
            </a:r>
            <a:r>
              <a:rPr lang="es-419"/>
              <a:t> ubica otro destino sobre la pila. Cuando se presiona </a:t>
            </a:r>
            <a:r>
              <a:rPr i="1" lang="es-419"/>
              <a:t>Up </a:t>
            </a:r>
            <a:r>
              <a:rPr lang="es-419"/>
              <a:t>o </a:t>
            </a:r>
            <a:r>
              <a:rPr i="1" lang="es-419"/>
              <a:t>Back</a:t>
            </a:r>
            <a:r>
              <a:rPr lang="es-419"/>
              <a:t>, se llama a los métodos </a:t>
            </a:r>
            <a:r>
              <a:rPr b="1" lang="es-419">
                <a:latin typeface="Source Code Pro"/>
                <a:ea typeface="Source Code Pro"/>
                <a:cs typeface="Source Code Pro"/>
                <a:sym typeface="Source Code Pro"/>
              </a:rPr>
              <a:t>NavController.navigateUp()</a:t>
            </a:r>
            <a:r>
              <a:rPr lang="es-419"/>
              <a:t> o </a:t>
            </a:r>
            <a:r>
              <a:rPr b="1" lang="es-419">
                <a:latin typeface="Source Code Pro"/>
                <a:ea typeface="Source Code Pro"/>
                <a:cs typeface="Source Code Pro"/>
                <a:sym typeface="Source Code Pro"/>
              </a:rPr>
              <a:t>NavController.popBackStack()</a:t>
            </a:r>
            <a:r>
              <a:rPr lang="es-419"/>
              <a:t>, respectivamente, para quitar el destino superior de la pila.</a:t>
            </a:r>
            <a:endParaRPr/>
          </a:p>
          <a:p>
            <a:pPr indent="0" lvl="0" marL="0" rtl="0" algn="l">
              <a:spcBef>
                <a:spcPts val="1600"/>
              </a:spcBef>
              <a:spcAft>
                <a:spcPts val="1600"/>
              </a:spcAft>
              <a:buNone/>
            </a:pPr>
            <a:r>
              <a:rPr lang="es-419"/>
              <a:t>Suponga que luego del login va </a:t>
            </a:r>
            <a:r>
              <a:rPr lang="es-419"/>
              <a:t>a la pantalla</a:t>
            </a:r>
            <a:r>
              <a:rPr lang="es-419"/>
              <a:t> principal. Si el usuario presiona atrás no debería mostrar el login, sino, cerrar la app.</a:t>
            </a:r>
            <a:endParaRPr/>
          </a:p>
        </p:txBody>
      </p:sp>
      <p:sp>
        <p:nvSpPr>
          <p:cNvPr id="223" name="Google Shape;223;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Navigation y el backstack</a:t>
            </a:r>
            <a:endParaRPr/>
          </a:p>
        </p:txBody>
      </p:sp>
      <p:sp>
        <p:nvSpPr>
          <p:cNvPr id="229" name="Google Shape;229;p29"/>
          <p:cNvSpPr txBox="1"/>
          <p:nvPr>
            <p:ph idx="1" type="body"/>
          </p:nvPr>
        </p:nvSpPr>
        <p:spPr>
          <a:xfrm>
            <a:off x="311700" y="1536625"/>
            <a:ext cx="8782500" cy="3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solucionar el problema de: </a:t>
            </a:r>
            <a:endParaRPr/>
          </a:p>
          <a:p>
            <a:pPr indent="0" lvl="0" marL="0" rtl="0" algn="l">
              <a:spcBef>
                <a:spcPts val="0"/>
              </a:spcBef>
              <a:spcAft>
                <a:spcPts val="0"/>
              </a:spcAft>
              <a:buNone/>
            </a:pPr>
            <a:r>
              <a:rPr lang="es-419"/>
              <a:t>En el action que va del fragmento C al fragmento A debemos incluir:</a:t>
            </a:r>
            <a:endParaRPr/>
          </a:p>
          <a:p>
            <a:pPr indent="-342900" lvl="0" marL="457200" rtl="0" algn="l">
              <a:spcBef>
                <a:spcPts val="0"/>
              </a:spcBef>
              <a:spcAft>
                <a:spcPts val="0"/>
              </a:spcAft>
              <a:buSzPts val="1800"/>
              <a:buChar char="●"/>
            </a:pPr>
            <a:r>
              <a:rPr b="1" lang="es-419"/>
              <a:t>app:popUpTo=”X”</a:t>
            </a:r>
            <a:r>
              <a:rPr lang="es-419"/>
              <a:t> → indica que debe sacar del backstack todos los fragmentos hasta “X”. Si indicamos </a:t>
            </a:r>
            <a:r>
              <a:rPr b="1" lang="es-419" sz="1300">
                <a:solidFill>
                  <a:srgbClr val="000000"/>
                </a:solidFill>
                <a:latin typeface="Arial"/>
                <a:ea typeface="Arial"/>
                <a:cs typeface="Arial"/>
                <a:sym typeface="Arial"/>
              </a:rPr>
              <a:t>app:popUpTo="@+id/FragmentA"</a:t>
            </a:r>
            <a:r>
              <a:rPr lang="es-419"/>
              <a:t>, el backstack quedará:</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300"/>
          </a:p>
          <a:p>
            <a:pPr indent="0" lvl="0" marL="0" rtl="0" algn="l">
              <a:spcBef>
                <a:spcPts val="1600"/>
              </a:spcBef>
              <a:spcAft>
                <a:spcPts val="0"/>
              </a:spcAft>
              <a:buNone/>
            </a:pPr>
            <a:r>
              <a:rPr lang="es-419"/>
              <a:t>Adicionalmente, agregar:</a:t>
            </a:r>
            <a:endParaRPr/>
          </a:p>
          <a:p>
            <a:pPr indent="-342900" lvl="0" marL="457200" rtl="0" algn="l">
              <a:spcBef>
                <a:spcPts val="0"/>
              </a:spcBef>
              <a:spcAft>
                <a:spcPts val="0"/>
              </a:spcAft>
              <a:buSzPts val="1800"/>
              <a:buChar char="●"/>
            </a:pPr>
            <a:r>
              <a:rPr b="1" lang="es-419"/>
              <a:t>app:popUpToInclusive=”true”</a:t>
            </a:r>
            <a:r>
              <a:rPr lang="es-419"/>
              <a:t> → indica que debe sacar del backstack el fragmento indicado en popUpTo. En este caso el primer Fragmento A.</a:t>
            </a:r>
            <a:endParaRPr/>
          </a:p>
        </p:txBody>
      </p:sp>
      <p:sp>
        <p:nvSpPr>
          <p:cNvPr id="230" name="Google Shape;230;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grpSp>
        <p:nvGrpSpPr>
          <p:cNvPr id="231" name="Google Shape;231;p29"/>
          <p:cNvGrpSpPr/>
          <p:nvPr/>
        </p:nvGrpSpPr>
        <p:grpSpPr>
          <a:xfrm>
            <a:off x="5999800" y="255700"/>
            <a:ext cx="2393975" cy="1622450"/>
            <a:chOff x="3905725" y="1536625"/>
            <a:chExt cx="2393975" cy="1622450"/>
          </a:xfrm>
        </p:grpSpPr>
        <p:pic>
          <p:nvPicPr>
            <p:cNvPr id="232" name="Google Shape;232;p29"/>
            <p:cNvPicPr preferRelativeResize="0"/>
            <p:nvPr/>
          </p:nvPicPr>
          <p:blipFill rotWithShape="1">
            <a:blip r:embed="rId3">
              <a:alphaModFix/>
            </a:blip>
            <a:srcRect b="4184" l="27611" r="26378" t="4848"/>
            <a:stretch/>
          </p:blipFill>
          <p:spPr>
            <a:xfrm>
              <a:off x="3905725" y="1536625"/>
              <a:ext cx="1583175" cy="791750"/>
            </a:xfrm>
            <a:prstGeom prst="rect">
              <a:avLst/>
            </a:prstGeom>
            <a:noFill/>
            <a:ln cap="flat" cmpd="sng" w="9525">
              <a:solidFill>
                <a:schemeClr val="dk1"/>
              </a:solidFill>
              <a:prstDash val="solid"/>
              <a:round/>
              <a:headEnd len="sm" w="sm" type="none"/>
              <a:tailEnd len="sm" w="sm" type="none"/>
            </a:ln>
          </p:spPr>
        </p:pic>
        <p:pic>
          <p:nvPicPr>
            <p:cNvPr id="233" name="Google Shape;233;p29"/>
            <p:cNvPicPr preferRelativeResize="0"/>
            <p:nvPr/>
          </p:nvPicPr>
          <p:blipFill rotWithShape="1">
            <a:blip r:embed="rId4">
              <a:alphaModFix/>
            </a:blip>
            <a:srcRect b="0" l="26667" r="26890" t="0"/>
            <a:stretch/>
          </p:blipFill>
          <p:spPr>
            <a:xfrm>
              <a:off x="4155212" y="1776200"/>
              <a:ext cx="1583175" cy="791750"/>
            </a:xfrm>
            <a:prstGeom prst="rect">
              <a:avLst/>
            </a:prstGeom>
            <a:noFill/>
            <a:ln cap="flat" cmpd="sng" w="9525">
              <a:solidFill>
                <a:schemeClr val="dk1"/>
              </a:solidFill>
              <a:prstDash val="solid"/>
              <a:round/>
              <a:headEnd len="sm" w="sm" type="none"/>
              <a:tailEnd len="sm" w="sm" type="none"/>
            </a:ln>
          </p:spPr>
        </p:pic>
        <p:pic>
          <p:nvPicPr>
            <p:cNvPr id="234" name="Google Shape;234;p29"/>
            <p:cNvPicPr preferRelativeResize="0"/>
            <p:nvPr/>
          </p:nvPicPr>
          <p:blipFill rotWithShape="1">
            <a:blip r:embed="rId5">
              <a:alphaModFix/>
            </a:blip>
            <a:srcRect b="7991" l="26939" r="26939" t="-4164"/>
            <a:stretch/>
          </p:blipFill>
          <p:spPr>
            <a:xfrm>
              <a:off x="4439450" y="2020875"/>
              <a:ext cx="1583175" cy="830700"/>
            </a:xfrm>
            <a:prstGeom prst="rect">
              <a:avLst/>
            </a:prstGeom>
            <a:noFill/>
            <a:ln cap="flat" cmpd="sng" w="9525">
              <a:solidFill>
                <a:schemeClr val="dk1"/>
              </a:solidFill>
              <a:prstDash val="solid"/>
              <a:round/>
              <a:headEnd len="sm" w="sm" type="none"/>
              <a:tailEnd len="sm" w="sm" type="none"/>
            </a:ln>
          </p:spPr>
        </p:pic>
        <p:pic>
          <p:nvPicPr>
            <p:cNvPr id="235" name="Google Shape;235;p29"/>
            <p:cNvPicPr preferRelativeResize="0"/>
            <p:nvPr/>
          </p:nvPicPr>
          <p:blipFill rotWithShape="1">
            <a:blip r:embed="rId3">
              <a:alphaModFix/>
            </a:blip>
            <a:srcRect b="4552" l="27611" r="26378" t="0"/>
            <a:stretch/>
          </p:blipFill>
          <p:spPr>
            <a:xfrm>
              <a:off x="4716525" y="2328375"/>
              <a:ext cx="1583175" cy="830700"/>
            </a:xfrm>
            <a:prstGeom prst="rect">
              <a:avLst/>
            </a:prstGeom>
            <a:noFill/>
            <a:ln cap="flat" cmpd="sng" w="9525">
              <a:solidFill>
                <a:schemeClr val="dk1"/>
              </a:solidFill>
              <a:prstDash val="solid"/>
              <a:round/>
              <a:headEnd len="sm" w="sm" type="none"/>
              <a:tailEnd len="sm" w="sm" type="none"/>
            </a:ln>
          </p:spPr>
        </p:pic>
      </p:grpSp>
      <p:cxnSp>
        <p:nvCxnSpPr>
          <p:cNvPr id="236" name="Google Shape;236;p29"/>
          <p:cNvCxnSpPr/>
          <p:nvPr/>
        </p:nvCxnSpPr>
        <p:spPr>
          <a:xfrm flipH="1" rot="10800000">
            <a:off x="3653900" y="1338900"/>
            <a:ext cx="2526000" cy="460500"/>
          </a:xfrm>
          <a:prstGeom prst="straightConnector1">
            <a:avLst/>
          </a:prstGeom>
          <a:noFill/>
          <a:ln cap="flat" cmpd="sng" w="19050">
            <a:solidFill>
              <a:schemeClr val="dk2"/>
            </a:solidFill>
            <a:prstDash val="solid"/>
            <a:round/>
            <a:headEnd len="med" w="med" type="none"/>
            <a:tailEnd len="med" w="med" type="triangle"/>
          </a:ln>
        </p:spPr>
      </p:cxnSp>
      <p:pic>
        <p:nvPicPr>
          <p:cNvPr id="237" name="Google Shape;237;p29"/>
          <p:cNvPicPr preferRelativeResize="0"/>
          <p:nvPr/>
        </p:nvPicPr>
        <p:blipFill rotWithShape="1">
          <a:blip r:embed="rId3">
            <a:alphaModFix/>
          </a:blip>
          <a:srcRect b="4552" l="27611" r="26378" t="0"/>
          <a:stretch/>
        </p:blipFill>
        <p:spPr>
          <a:xfrm>
            <a:off x="3855238" y="5411725"/>
            <a:ext cx="1583175" cy="830700"/>
          </a:xfrm>
          <a:prstGeom prst="rect">
            <a:avLst/>
          </a:prstGeom>
          <a:noFill/>
          <a:ln cap="flat" cmpd="sng" w="9525">
            <a:solidFill>
              <a:schemeClr val="dk1"/>
            </a:solidFill>
            <a:prstDash val="solid"/>
            <a:round/>
            <a:headEnd len="sm" w="sm" type="none"/>
            <a:tailEnd len="sm" w="sm" type="none"/>
          </a:ln>
        </p:spPr>
      </p:pic>
      <p:grpSp>
        <p:nvGrpSpPr>
          <p:cNvPr id="238" name="Google Shape;238;p29"/>
          <p:cNvGrpSpPr/>
          <p:nvPr/>
        </p:nvGrpSpPr>
        <p:grpSpPr>
          <a:xfrm>
            <a:off x="3653900" y="2982262"/>
            <a:ext cx="2007950" cy="1217050"/>
            <a:chOff x="3727075" y="2835625"/>
            <a:chExt cx="2007950" cy="1217050"/>
          </a:xfrm>
        </p:grpSpPr>
        <p:pic>
          <p:nvPicPr>
            <p:cNvPr id="239" name="Google Shape;239;p29"/>
            <p:cNvPicPr preferRelativeResize="0"/>
            <p:nvPr/>
          </p:nvPicPr>
          <p:blipFill rotWithShape="1">
            <a:blip r:embed="rId3">
              <a:alphaModFix/>
            </a:blip>
            <a:srcRect b="4184" l="27611" r="26378" t="4848"/>
            <a:stretch/>
          </p:blipFill>
          <p:spPr>
            <a:xfrm>
              <a:off x="3727075" y="2955550"/>
              <a:ext cx="1583175" cy="791750"/>
            </a:xfrm>
            <a:prstGeom prst="rect">
              <a:avLst/>
            </a:prstGeom>
            <a:noFill/>
            <a:ln cap="flat" cmpd="sng" w="9525">
              <a:solidFill>
                <a:schemeClr val="dk1"/>
              </a:solidFill>
              <a:prstDash val="solid"/>
              <a:round/>
              <a:headEnd len="sm" w="sm" type="none"/>
              <a:tailEnd len="sm" w="sm" type="none"/>
            </a:ln>
          </p:spPr>
        </p:pic>
        <p:pic>
          <p:nvPicPr>
            <p:cNvPr id="240" name="Google Shape;240;p29"/>
            <p:cNvPicPr preferRelativeResize="0"/>
            <p:nvPr/>
          </p:nvPicPr>
          <p:blipFill rotWithShape="1">
            <a:blip r:embed="rId3">
              <a:alphaModFix/>
            </a:blip>
            <a:srcRect b="4552" l="27611" r="26378" t="0"/>
            <a:stretch/>
          </p:blipFill>
          <p:spPr>
            <a:xfrm>
              <a:off x="4012550" y="3221975"/>
              <a:ext cx="1583175" cy="830700"/>
            </a:xfrm>
            <a:prstGeom prst="rect">
              <a:avLst/>
            </a:prstGeom>
            <a:noFill/>
            <a:ln cap="flat" cmpd="sng" w="9525">
              <a:solidFill>
                <a:schemeClr val="dk1"/>
              </a:solidFill>
              <a:prstDash val="solid"/>
              <a:round/>
              <a:headEnd len="sm" w="sm" type="none"/>
              <a:tailEnd len="sm" w="sm" type="none"/>
            </a:ln>
          </p:spPr>
        </p:pic>
        <p:sp>
          <p:nvSpPr>
            <p:cNvPr id="241" name="Google Shape;241;p29"/>
            <p:cNvSpPr/>
            <p:nvPr/>
          </p:nvSpPr>
          <p:spPr>
            <a:xfrm>
              <a:off x="5157925" y="2835625"/>
              <a:ext cx="259200" cy="2640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s-419" sz="1200"/>
                <a:t>1</a:t>
              </a:r>
              <a:endParaRPr b="1" sz="1200"/>
            </a:p>
          </p:txBody>
        </p:sp>
        <p:sp>
          <p:nvSpPr>
            <p:cNvPr id="242" name="Google Shape;242;p29"/>
            <p:cNvSpPr/>
            <p:nvPr/>
          </p:nvSpPr>
          <p:spPr>
            <a:xfrm>
              <a:off x="5475825" y="3128425"/>
              <a:ext cx="259200" cy="2640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s-419" sz="1200"/>
                <a:t>2</a:t>
              </a:r>
              <a:endParaRPr b="1" sz="1200"/>
            </a:p>
          </p:txBody>
        </p:sp>
      </p:grpSp>
      <p:sp>
        <p:nvSpPr>
          <p:cNvPr id="243" name="Google Shape;243;p29"/>
          <p:cNvSpPr/>
          <p:nvPr/>
        </p:nvSpPr>
        <p:spPr>
          <a:xfrm>
            <a:off x="5291450" y="5296575"/>
            <a:ext cx="259200" cy="2640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s-419" sz="1200"/>
              <a:t>2</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XML</a:t>
            </a:r>
            <a:endParaRPr/>
          </a:p>
        </p:txBody>
      </p:sp>
      <p:sp>
        <p:nvSpPr>
          <p:cNvPr id="249" name="Google Shape;249;p30"/>
          <p:cNvSpPr txBox="1"/>
          <p:nvPr>
            <p:ph idx="1" type="body"/>
          </p:nvPr>
        </p:nvSpPr>
        <p:spPr>
          <a:xfrm>
            <a:off x="311700" y="1536632"/>
            <a:ext cx="8520600" cy="47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Quedando la navegación en C:</a:t>
            </a:r>
            <a:endParaRPr/>
          </a:p>
        </p:txBody>
      </p:sp>
      <p:sp>
        <p:nvSpPr>
          <p:cNvPr id="250" name="Google Shape;250;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51" name="Google Shape;251;p30"/>
          <p:cNvSpPr txBox="1"/>
          <p:nvPr/>
        </p:nvSpPr>
        <p:spPr>
          <a:xfrm>
            <a:off x="1897950" y="2195175"/>
            <a:ext cx="5348100" cy="2216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&lt;fragment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:id</a:t>
            </a:r>
            <a:r>
              <a:rPr lang="es-419" sz="1200">
                <a:solidFill>
                  <a:srgbClr val="6A8759"/>
                </a:solidFill>
                <a:highlight>
                  <a:srgbClr val="2B2B2B"/>
                </a:highlight>
                <a:latin typeface="Courier New"/>
                <a:ea typeface="Courier New"/>
                <a:cs typeface="Courier New"/>
                <a:sym typeface="Courier New"/>
              </a:rPr>
              <a:t>="@+id/fragmentC"</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:name</a:t>
            </a:r>
            <a:r>
              <a:rPr lang="es-419" sz="1200">
                <a:solidFill>
                  <a:srgbClr val="6A8759"/>
                </a:solidFill>
                <a:highlight>
                  <a:srgbClr val="2B2B2B"/>
                </a:highlight>
                <a:latin typeface="Courier New"/>
                <a:ea typeface="Courier New"/>
                <a:cs typeface="Courier New"/>
                <a:sym typeface="Courier New"/>
              </a:rPr>
              <a:t>="com.example.clase61.FragmentC"</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:label</a:t>
            </a:r>
            <a:r>
              <a:rPr lang="es-419" sz="1200">
                <a:solidFill>
                  <a:srgbClr val="6A8759"/>
                </a:solidFill>
                <a:highlight>
                  <a:srgbClr val="2B2B2B"/>
                </a:highlight>
                <a:latin typeface="Courier New"/>
                <a:ea typeface="Courier New"/>
                <a:cs typeface="Courier New"/>
                <a:sym typeface="Courier New"/>
              </a:rPr>
              <a:t>="fragment_c"</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tools</a:t>
            </a:r>
            <a:r>
              <a:rPr lang="es-419" sz="1200">
                <a:solidFill>
                  <a:srgbClr val="BABABA"/>
                </a:solidFill>
                <a:highlight>
                  <a:srgbClr val="2B2B2B"/>
                </a:highlight>
                <a:latin typeface="Courier New"/>
                <a:ea typeface="Courier New"/>
                <a:cs typeface="Courier New"/>
                <a:sym typeface="Courier New"/>
              </a:rPr>
              <a:t>:layout</a:t>
            </a:r>
            <a:r>
              <a:rPr lang="es-419" sz="1200">
                <a:solidFill>
                  <a:srgbClr val="6A8759"/>
                </a:solidFill>
                <a:highlight>
                  <a:srgbClr val="2B2B2B"/>
                </a:highlight>
                <a:latin typeface="Courier New"/>
                <a:ea typeface="Courier New"/>
                <a:cs typeface="Courier New"/>
                <a:sym typeface="Courier New"/>
              </a:rPr>
              <a:t>="@layout/fragment_c" </a:t>
            </a:r>
            <a:r>
              <a:rPr lang="es-419"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&lt;action</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:id</a:t>
            </a:r>
            <a:r>
              <a:rPr lang="es-419" sz="1200">
                <a:solidFill>
                  <a:srgbClr val="6A8759"/>
                </a:solidFill>
                <a:highlight>
                  <a:srgbClr val="2B2B2B"/>
                </a:highlight>
                <a:latin typeface="Courier New"/>
                <a:ea typeface="Courier New"/>
                <a:cs typeface="Courier New"/>
                <a:sym typeface="Courier New"/>
              </a:rPr>
              <a:t>="@+id/action_fragmentC_to_fragmentA"</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:destination</a:t>
            </a:r>
            <a:r>
              <a:rPr lang="es-419" sz="1200">
                <a:solidFill>
                  <a:srgbClr val="6A8759"/>
                </a:solidFill>
                <a:highlight>
                  <a:srgbClr val="2B2B2B"/>
                </a:highlight>
                <a:latin typeface="Courier New"/>
                <a:ea typeface="Courier New"/>
                <a:cs typeface="Courier New"/>
                <a:sym typeface="Courier New"/>
              </a:rPr>
              <a:t>="@id/fragmentA"</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:popUpTo</a:t>
            </a:r>
            <a:r>
              <a:rPr lang="es-419" sz="1200">
                <a:solidFill>
                  <a:srgbClr val="6A8759"/>
                </a:solidFill>
                <a:highlight>
                  <a:srgbClr val="2B2B2B"/>
                </a:highlight>
                <a:latin typeface="Courier New"/>
                <a:ea typeface="Courier New"/>
                <a:cs typeface="Courier New"/>
                <a:sym typeface="Courier New"/>
              </a:rPr>
              <a:t>="@id/fragmentA"</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:popUpToInclusive</a:t>
            </a:r>
            <a:r>
              <a:rPr lang="es-419" sz="1200">
                <a:solidFill>
                  <a:srgbClr val="6A8759"/>
                </a:solidFill>
                <a:highlight>
                  <a:srgbClr val="2B2B2B"/>
                </a:highlight>
                <a:latin typeface="Courier New"/>
                <a:ea typeface="Courier New"/>
                <a:cs typeface="Courier New"/>
                <a:sym typeface="Courier New"/>
              </a:rPr>
              <a:t>="true" </a:t>
            </a:r>
            <a:r>
              <a:rPr lang="es-419"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&lt;/fragment&gt;</a:t>
            </a:r>
            <a:endParaRPr sz="12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Animar transiciones</a:t>
            </a:r>
            <a:endParaRPr/>
          </a:p>
        </p:txBody>
      </p:sp>
      <p:sp>
        <p:nvSpPr>
          <p:cNvPr id="257" name="Google Shape;257;p31"/>
          <p:cNvSpPr txBox="1"/>
          <p:nvPr>
            <p:ph idx="1" type="body"/>
          </p:nvPr>
        </p:nvSpPr>
        <p:spPr>
          <a:xfrm>
            <a:off x="311700" y="15366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animar el cambio de fragmento debe crear 4 animaciones:</a:t>
            </a:r>
            <a:endParaRPr/>
          </a:p>
          <a:p>
            <a:pPr indent="-342900" lvl="0" marL="457200" rtl="0" algn="l">
              <a:spcBef>
                <a:spcPts val="0"/>
              </a:spcBef>
              <a:spcAft>
                <a:spcPts val="0"/>
              </a:spcAft>
              <a:buSzPts val="1800"/>
              <a:buChar char="●"/>
            </a:pPr>
            <a:r>
              <a:rPr b="1" lang="es-419"/>
              <a:t>enterAnim</a:t>
            </a:r>
            <a:r>
              <a:rPr lang="es-419"/>
              <a:t>: Entrada del fragmento</a:t>
            </a:r>
            <a:endParaRPr/>
          </a:p>
          <a:p>
            <a:pPr indent="-342900" lvl="0" marL="457200" rtl="0" algn="l">
              <a:spcBef>
                <a:spcPts val="0"/>
              </a:spcBef>
              <a:spcAft>
                <a:spcPts val="0"/>
              </a:spcAft>
              <a:buSzPts val="1800"/>
              <a:buChar char="●"/>
            </a:pPr>
            <a:r>
              <a:rPr b="1" lang="es-419"/>
              <a:t>exitAnim</a:t>
            </a:r>
            <a:r>
              <a:rPr lang="es-419"/>
              <a:t>: salida del fragmento</a:t>
            </a:r>
            <a:endParaRPr/>
          </a:p>
          <a:p>
            <a:pPr indent="-342900" lvl="0" marL="457200" rtl="0" algn="l">
              <a:spcBef>
                <a:spcPts val="0"/>
              </a:spcBef>
              <a:spcAft>
                <a:spcPts val="0"/>
              </a:spcAft>
              <a:buSzPts val="1800"/>
              <a:buChar char="●"/>
            </a:pPr>
            <a:r>
              <a:rPr b="1" lang="es-419"/>
              <a:t>popEnterAnim</a:t>
            </a:r>
            <a:r>
              <a:rPr lang="es-419"/>
              <a:t>: Entrada del fragmento via popAction</a:t>
            </a:r>
            <a:endParaRPr/>
          </a:p>
          <a:p>
            <a:pPr indent="-342900" lvl="0" marL="457200" rtl="0" algn="l">
              <a:spcBef>
                <a:spcPts val="0"/>
              </a:spcBef>
              <a:spcAft>
                <a:spcPts val="0"/>
              </a:spcAft>
              <a:buSzPts val="1800"/>
              <a:buChar char="●"/>
            </a:pPr>
            <a:r>
              <a:rPr b="1" lang="es-419"/>
              <a:t>popExitAnim</a:t>
            </a:r>
            <a:r>
              <a:rPr lang="es-419"/>
              <a:t>: salida del fragmento via popAction</a:t>
            </a:r>
            <a:endParaRPr/>
          </a:p>
          <a:p>
            <a:pPr indent="0" lvl="0" marL="0" rtl="0" algn="l">
              <a:spcBef>
                <a:spcPts val="1600"/>
              </a:spcBef>
              <a:spcAft>
                <a:spcPts val="1600"/>
              </a:spcAft>
              <a:buNone/>
            </a:pPr>
            <a:r>
              <a:t/>
            </a:r>
            <a:endParaRPr/>
          </a:p>
        </p:txBody>
      </p:sp>
      <p:sp>
        <p:nvSpPr>
          <p:cNvPr id="258" name="Google Shape;258;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59" name="Google Shape;259;p31"/>
          <p:cNvPicPr preferRelativeResize="0"/>
          <p:nvPr/>
        </p:nvPicPr>
        <p:blipFill>
          <a:blip r:embed="rId3">
            <a:alphaModFix/>
          </a:blip>
          <a:stretch>
            <a:fillRect/>
          </a:stretch>
        </p:blipFill>
        <p:spPr>
          <a:xfrm>
            <a:off x="411475" y="3429032"/>
            <a:ext cx="5972175" cy="742950"/>
          </a:xfrm>
          <a:prstGeom prst="rect">
            <a:avLst/>
          </a:prstGeom>
          <a:noFill/>
          <a:ln>
            <a:noFill/>
          </a:ln>
        </p:spPr>
      </p:pic>
      <p:pic>
        <p:nvPicPr>
          <p:cNvPr id="260" name="Google Shape;260;p31"/>
          <p:cNvPicPr preferRelativeResize="0"/>
          <p:nvPr/>
        </p:nvPicPr>
        <p:blipFill>
          <a:blip r:embed="rId4">
            <a:alphaModFix/>
          </a:blip>
          <a:stretch>
            <a:fillRect/>
          </a:stretch>
        </p:blipFill>
        <p:spPr>
          <a:xfrm>
            <a:off x="454625" y="4554657"/>
            <a:ext cx="2057400" cy="12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Navigation in Android</a:t>
            </a:r>
            <a:endParaRPr/>
          </a:p>
        </p:txBody>
      </p:sp>
      <p:sp>
        <p:nvSpPr>
          <p:cNvPr id="68" name="Google Shape;68;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“navegación” en Android se refiere a las interacciones que permiten a los usuarios navegar a través, dentro y fuera de las diferentes partes de la aplicación.</a:t>
            </a:r>
            <a:endParaRPr/>
          </a:p>
          <a:p>
            <a:pPr indent="0" lvl="0" marL="0" rtl="0" algn="l">
              <a:spcBef>
                <a:spcPts val="1600"/>
              </a:spcBef>
              <a:spcAft>
                <a:spcPts val="0"/>
              </a:spcAft>
              <a:buNone/>
            </a:pPr>
            <a:r>
              <a:rPr lang="es-419"/>
              <a:t>El componente Navigation de Android Jetpack permite implementar la navegación, desde simples clics de botones hasta patrones más complejos, como las TopAppBar (BottomAppBar) y los paneles laterales de navegación. </a:t>
            </a:r>
            <a:endParaRPr/>
          </a:p>
          <a:p>
            <a:pPr indent="0" lvl="0" marL="0" rtl="0" algn="l">
              <a:spcBef>
                <a:spcPts val="1600"/>
              </a:spcBef>
              <a:spcAft>
                <a:spcPts val="0"/>
              </a:spcAft>
              <a:buNone/>
            </a:pPr>
            <a:r>
              <a:rPr lang="es-419"/>
              <a:t>El componente Navigation también garantiza una experiencia del usuario coherente y predecible, ya que se adhiere a un </a:t>
            </a:r>
            <a:r>
              <a:rPr lang="es-419" u="sng">
                <a:solidFill>
                  <a:schemeClr val="hlink"/>
                </a:solidFill>
                <a:hlinkClick r:id="rId3"/>
              </a:rPr>
              <a:t>conjunto de principios de buenas prácticas</a:t>
            </a:r>
            <a:r>
              <a:rPr lang="es-419"/>
              <a:t>.</a:t>
            </a:r>
            <a:endParaRPr/>
          </a:p>
          <a:p>
            <a:pPr indent="0" lvl="0" marL="0" rtl="0" algn="l">
              <a:spcBef>
                <a:spcPts val="1600"/>
              </a:spcBef>
              <a:spcAft>
                <a:spcPts val="1600"/>
              </a:spcAft>
              <a:buNone/>
            </a:pPr>
            <a:r>
              <a:rPr lang="es-419"/>
              <a:t>Así mismo, sigue la arquitectura Single Activity.</a:t>
            </a:r>
            <a:endParaRPr/>
          </a:p>
        </p:txBody>
      </p:sp>
      <p:sp>
        <p:nvSpPr>
          <p:cNvPr id="69" name="Google Shape;69;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X,Y para layouts</a:t>
            </a:r>
            <a:endParaRPr/>
          </a:p>
        </p:txBody>
      </p:sp>
      <p:sp>
        <p:nvSpPr>
          <p:cNvPr id="266" name="Google Shape;266;p32"/>
          <p:cNvSpPr txBox="1"/>
          <p:nvPr>
            <p:ph idx="1" type="body"/>
          </p:nvPr>
        </p:nvSpPr>
        <p:spPr>
          <a:xfrm>
            <a:off x="311700" y="1536625"/>
            <a:ext cx="8832300" cy="31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un Layout en Android, el punto 0,0 es la esquina superior izquierda: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300"/>
          </a:p>
          <a:p>
            <a:pPr indent="0" lvl="0" marL="0" rtl="0" algn="l">
              <a:spcBef>
                <a:spcPts val="1600"/>
              </a:spcBef>
              <a:spcAft>
                <a:spcPts val="0"/>
              </a:spcAft>
              <a:buNone/>
            </a:pPr>
            <a:r>
              <a:rPr lang="es-419"/>
              <a:t>Si se desea animar la “entrada” de un layout (B), entonces habría que moverlo de la derecha a la izquierda.</a:t>
            </a:r>
            <a:endParaRPr/>
          </a:p>
          <a:p>
            <a:pPr indent="457200" lvl="0" marL="2286000" rtl="0" algn="l">
              <a:spcBef>
                <a:spcPts val="0"/>
              </a:spcBef>
              <a:spcAft>
                <a:spcPts val="1600"/>
              </a:spcAft>
              <a:buNone/>
            </a:pPr>
            <a:r>
              <a:rPr lang="es-419"/>
              <a:t>       Se podría indicar que se mueva 100% a 0%, en 200ms.</a:t>
            </a:r>
            <a:endParaRPr/>
          </a:p>
        </p:txBody>
      </p:sp>
      <p:sp>
        <p:nvSpPr>
          <p:cNvPr id="267" name="Google Shape;267;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68" name="Google Shape;268;p32"/>
          <p:cNvSpPr/>
          <p:nvPr/>
        </p:nvSpPr>
        <p:spPr>
          <a:xfrm>
            <a:off x="2106775" y="2331925"/>
            <a:ext cx="1072200" cy="115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A</a:t>
            </a:r>
            <a:endParaRPr/>
          </a:p>
        </p:txBody>
      </p:sp>
      <p:sp>
        <p:nvSpPr>
          <p:cNvPr id="269" name="Google Shape;269;p32"/>
          <p:cNvSpPr/>
          <p:nvPr/>
        </p:nvSpPr>
        <p:spPr>
          <a:xfrm>
            <a:off x="1710975" y="2180800"/>
            <a:ext cx="611700" cy="273300"/>
          </a:xfrm>
          <a:prstGeom prst="roundRect">
            <a:avLst>
              <a:gd fmla="val 16667" name="adj"/>
            </a:avLst>
          </a:prstGeom>
          <a:solidFill>
            <a:srgbClr val="E8BF6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(0,0)</a:t>
            </a:r>
            <a:endParaRPr/>
          </a:p>
        </p:txBody>
      </p:sp>
      <p:sp>
        <p:nvSpPr>
          <p:cNvPr id="270" name="Google Shape;270;p32"/>
          <p:cNvSpPr/>
          <p:nvPr/>
        </p:nvSpPr>
        <p:spPr>
          <a:xfrm>
            <a:off x="660675" y="4835575"/>
            <a:ext cx="1072200" cy="115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A</a:t>
            </a:r>
            <a:endParaRPr/>
          </a:p>
        </p:txBody>
      </p:sp>
      <p:sp>
        <p:nvSpPr>
          <p:cNvPr id="271" name="Google Shape;271;p32"/>
          <p:cNvSpPr/>
          <p:nvPr/>
        </p:nvSpPr>
        <p:spPr>
          <a:xfrm>
            <a:off x="1543175" y="4830163"/>
            <a:ext cx="1072200" cy="1158600"/>
          </a:xfrm>
          <a:prstGeom prst="rect">
            <a:avLst/>
          </a:prstGeom>
          <a:noFill/>
          <a:ln cap="flat" cmpd="sng" w="19050">
            <a:solidFill>
              <a:srgbClr val="A64D7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B</a:t>
            </a:r>
            <a:endParaRPr/>
          </a:p>
        </p:txBody>
      </p:sp>
      <p:cxnSp>
        <p:nvCxnSpPr>
          <p:cNvPr id="272" name="Google Shape;272;p32"/>
          <p:cNvCxnSpPr/>
          <p:nvPr/>
        </p:nvCxnSpPr>
        <p:spPr>
          <a:xfrm>
            <a:off x="1139525" y="6120000"/>
            <a:ext cx="1101000" cy="0"/>
          </a:xfrm>
          <a:prstGeom prst="straightConnector1">
            <a:avLst/>
          </a:prstGeom>
          <a:noFill/>
          <a:ln cap="flat" cmpd="sng" w="19050">
            <a:solidFill>
              <a:schemeClr val="dk2"/>
            </a:solidFill>
            <a:prstDash val="solid"/>
            <a:round/>
            <a:headEnd len="med" w="med" type="stealth"/>
            <a:tailEnd len="med" w="med" type="none"/>
          </a:ln>
        </p:spPr>
      </p:cxnSp>
      <p:pic>
        <p:nvPicPr>
          <p:cNvPr id="273" name="Google Shape;273;p32"/>
          <p:cNvPicPr preferRelativeResize="0"/>
          <p:nvPr/>
        </p:nvPicPr>
        <p:blipFill>
          <a:blip r:embed="rId3">
            <a:alphaModFix/>
          </a:blip>
          <a:stretch>
            <a:fillRect/>
          </a:stretch>
        </p:blipFill>
        <p:spPr>
          <a:xfrm>
            <a:off x="3585000" y="4800000"/>
            <a:ext cx="1257300" cy="266700"/>
          </a:xfrm>
          <a:prstGeom prst="rect">
            <a:avLst/>
          </a:prstGeom>
          <a:noFill/>
          <a:ln>
            <a:noFill/>
          </a:ln>
        </p:spPr>
      </p:pic>
      <p:sp>
        <p:nvSpPr>
          <p:cNvPr id="274" name="Google Shape;274;p32"/>
          <p:cNvSpPr txBox="1"/>
          <p:nvPr/>
        </p:nvSpPr>
        <p:spPr>
          <a:xfrm>
            <a:off x="3585000" y="5066700"/>
            <a:ext cx="4733400" cy="1262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 </a:t>
            </a:r>
            <a:r>
              <a:rPr lang="es-419" sz="1000">
                <a:solidFill>
                  <a:srgbClr val="BABABA"/>
                </a:solidFill>
                <a:highlight>
                  <a:srgbClr val="2B2B2B"/>
                </a:highlight>
                <a:latin typeface="Courier New"/>
                <a:ea typeface="Courier New"/>
                <a:cs typeface="Courier New"/>
                <a:sym typeface="Courier New"/>
              </a:rPr>
              <a:t>xmlns:</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6A8759"/>
                </a:solidFill>
                <a:highlight>
                  <a:srgbClr val="2B2B2B"/>
                </a:highlight>
                <a:latin typeface="Courier New"/>
                <a:ea typeface="Courier New"/>
                <a:cs typeface="Courier New"/>
                <a:sym typeface="Courier New"/>
              </a:rPr>
              <a:t>="http://schemas.android.com/apk/res/android"</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&lt;translate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:duration</a:t>
            </a:r>
            <a:r>
              <a:rPr lang="es-419" sz="1000">
                <a:solidFill>
                  <a:srgbClr val="6A8759"/>
                </a:solidFill>
                <a:highlight>
                  <a:srgbClr val="2B2B2B"/>
                </a:highlight>
                <a:latin typeface="Courier New"/>
                <a:ea typeface="Courier New"/>
                <a:cs typeface="Courier New"/>
                <a:sym typeface="Courier New"/>
              </a:rPr>
              <a:t>="200"</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:fromXDelta</a:t>
            </a:r>
            <a:r>
              <a:rPr lang="es-419" sz="1000">
                <a:solidFill>
                  <a:srgbClr val="6A8759"/>
                </a:solidFill>
                <a:highlight>
                  <a:srgbClr val="2B2B2B"/>
                </a:highlight>
                <a:latin typeface="Courier New"/>
                <a:ea typeface="Courier New"/>
                <a:cs typeface="Courier New"/>
                <a:sym typeface="Courier New"/>
              </a:rPr>
              <a:t>="100%"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:toXDelta</a:t>
            </a:r>
            <a:r>
              <a:rPr lang="es-419" sz="1000">
                <a:solidFill>
                  <a:srgbClr val="6A8759"/>
                </a:solidFill>
                <a:highlight>
                  <a:srgbClr val="2B2B2B"/>
                </a:highlight>
                <a:latin typeface="Courier New"/>
                <a:ea typeface="Courier New"/>
                <a:cs typeface="Courier New"/>
                <a:sym typeface="Courier New"/>
              </a:rPr>
              <a:t>="0%"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&lt;/set&gt;</a:t>
            </a:r>
            <a:endParaRPr sz="1000">
              <a:solidFill>
                <a:srgbClr val="E8BF6A"/>
              </a:solidFill>
              <a:highlight>
                <a:srgbClr val="2B2B2B"/>
              </a:highlight>
              <a:latin typeface="Courier New"/>
              <a:ea typeface="Courier New"/>
              <a:cs typeface="Courier New"/>
              <a:sym typeface="Courier New"/>
            </a:endParaRPr>
          </a:p>
        </p:txBody>
      </p:sp>
      <p:sp>
        <p:nvSpPr>
          <p:cNvPr id="275" name="Google Shape;275;p32"/>
          <p:cNvSpPr/>
          <p:nvPr/>
        </p:nvSpPr>
        <p:spPr>
          <a:xfrm>
            <a:off x="2892075" y="2180800"/>
            <a:ext cx="1038600" cy="273300"/>
          </a:xfrm>
          <a:prstGeom prst="roundRect">
            <a:avLst>
              <a:gd fmla="val 16667" name="adj"/>
            </a:avLst>
          </a:prstGeom>
          <a:solidFill>
            <a:srgbClr val="E8BF6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(100%,0)</a:t>
            </a:r>
            <a:endParaRPr/>
          </a:p>
        </p:txBody>
      </p:sp>
      <p:sp>
        <p:nvSpPr>
          <p:cNvPr id="276" name="Google Shape;276;p32"/>
          <p:cNvSpPr/>
          <p:nvPr/>
        </p:nvSpPr>
        <p:spPr>
          <a:xfrm>
            <a:off x="2892075" y="3354600"/>
            <a:ext cx="1315800" cy="273300"/>
          </a:xfrm>
          <a:prstGeom prst="roundRect">
            <a:avLst>
              <a:gd fmla="val 16667" name="adj"/>
            </a:avLst>
          </a:prstGeom>
          <a:solidFill>
            <a:srgbClr val="E8BF6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(100%,100%)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Otras animaciones</a:t>
            </a:r>
            <a:endParaRPr/>
          </a:p>
        </p:txBody>
      </p:sp>
      <p:sp>
        <p:nvSpPr>
          <p:cNvPr id="282" name="Google Shape;282;p33"/>
          <p:cNvSpPr txBox="1"/>
          <p:nvPr>
            <p:ph idx="1" type="body"/>
          </p:nvPr>
        </p:nvSpPr>
        <p:spPr>
          <a:xfrm>
            <a:off x="311700" y="1238650"/>
            <a:ext cx="5238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simular la salida: debería ir de 0% a -100%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00"/>
          </a:p>
          <a:p>
            <a:pPr indent="0" lvl="0" marL="0" rtl="0" algn="l">
              <a:spcBef>
                <a:spcPts val="1600"/>
              </a:spcBef>
              <a:spcAft>
                <a:spcPts val="0"/>
              </a:spcAft>
              <a:buNone/>
            </a:pPr>
            <a:r>
              <a:rPr lang="es-419"/>
              <a:t>Entrada del fragmento via popAction:</a:t>
            </a:r>
            <a:endParaRPr/>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3200"/>
          </a:p>
          <a:p>
            <a:pPr indent="0" lvl="0" marL="0" rtl="0" algn="l">
              <a:spcBef>
                <a:spcPts val="1600"/>
              </a:spcBef>
              <a:spcAft>
                <a:spcPts val="0"/>
              </a:spcAft>
              <a:buNone/>
            </a:pPr>
            <a:r>
              <a:rPr lang="es-419"/>
              <a:t>popExitAnim: salida del fragmento via popAction:</a:t>
            </a:r>
            <a:endParaRPr/>
          </a:p>
          <a:p>
            <a:pPr indent="0" lvl="0" marL="0" rtl="0" algn="l">
              <a:spcBef>
                <a:spcPts val="1600"/>
              </a:spcBef>
              <a:spcAft>
                <a:spcPts val="1600"/>
              </a:spcAft>
              <a:buNone/>
            </a:pPr>
            <a:r>
              <a:t/>
            </a:r>
            <a:endParaRPr/>
          </a:p>
        </p:txBody>
      </p:sp>
      <p:sp>
        <p:nvSpPr>
          <p:cNvPr id="283" name="Google Shape;283;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84" name="Google Shape;284;p33"/>
          <p:cNvSpPr/>
          <p:nvPr/>
        </p:nvSpPr>
        <p:spPr>
          <a:xfrm>
            <a:off x="6611600" y="1536625"/>
            <a:ext cx="1072200" cy="115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A</a:t>
            </a:r>
            <a:endParaRPr/>
          </a:p>
        </p:txBody>
      </p:sp>
      <p:sp>
        <p:nvSpPr>
          <p:cNvPr id="285" name="Google Shape;285;p33"/>
          <p:cNvSpPr/>
          <p:nvPr/>
        </p:nvSpPr>
        <p:spPr>
          <a:xfrm>
            <a:off x="5707200" y="1536613"/>
            <a:ext cx="1072200" cy="1158600"/>
          </a:xfrm>
          <a:prstGeom prst="rect">
            <a:avLst/>
          </a:prstGeom>
          <a:noFill/>
          <a:ln cap="flat" cmpd="sng" w="19050">
            <a:solidFill>
              <a:srgbClr val="A64D7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B</a:t>
            </a:r>
            <a:endParaRPr/>
          </a:p>
        </p:txBody>
      </p:sp>
      <p:cxnSp>
        <p:nvCxnSpPr>
          <p:cNvPr id="286" name="Google Shape;286;p33"/>
          <p:cNvCxnSpPr/>
          <p:nvPr/>
        </p:nvCxnSpPr>
        <p:spPr>
          <a:xfrm>
            <a:off x="6060175" y="2828350"/>
            <a:ext cx="1101000" cy="0"/>
          </a:xfrm>
          <a:prstGeom prst="straightConnector1">
            <a:avLst/>
          </a:prstGeom>
          <a:noFill/>
          <a:ln cap="flat" cmpd="sng" w="19050">
            <a:solidFill>
              <a:schemeClr val="dk2"/>
            </a:solidFill>
            <a:prstDash val="solid"/>
            <a:round/>
            <a:headEnd len="med" w="med" type="triangle"/>
            <a:tailEnd len="med" w="med" type="none"/>
          </a:ln>
        </p:spPr>
      </p:cxnSp>
      <p:pic>
        <p:nvPicPr>
          <p:cNvPr id="287" name="Google Shape;287;p33"/>
          <p:cNvPicPr preferRelativeResize="0"/>
          <p:nvPr/>
        </p:nvPicPr>
        <p:blipFill>
          <a:blip r:embed="rId3">
            <a:alphaModFix/>
          </a:blip>
          <a:stretch>
            <a:fillRect/>
          </a:stretch>
        </p:blipFill>
        <p:spPr>
          <a:xfrm>
            <a:off x="418175" y="1701333"/>
            <a:ext cx="1209675" cy="323850"/>
          </a:xfrm>
          <a:prstGeom prst="rect">
            <a:avLst/>
          </a:prstGeom>
          <a:noFill/>
          <a:ln>
            <a:noFill/>
          </a:ln>
        </p:spPr>
      </p:pic>
      <p:sp>
        <p:nvSpPr>
          <p:cNvPr id="288" name="Google Shape;288;p33"/>
          <p:cNvSpPr txBox="1"/>
          <p:nvPr/>
        </p:nvSpPr>
        <p:spPr>
          <a:xfrm>
            <a:off x="418175" y="2025175"/>
            <a:ext cx="51321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 </a:t>
            </a:r>
            <a:r>
              <a:rPr lang="es-419" sz="1000">
                <a:solidFill>
                  <a:srgbClr val="BABABA"/>
                </a:solidFill>
                <a:highlight>
                  <a:srgbClr val="2B2B2B"/>
                </a:highlight>
                <a:latin typeface="Courier New"/>
                <a:ea typeface="Courier New"/>
                <a:cs typeface="Courier New"/>
                <a:sym typeface="Courier New"/>
              </a:rPr>
              <a:t>xmlns:</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6A8759"/>
                </a:solidFill>
                <a:highlight>
                  <a:srgbClr val="2B2B2B"/>
                </a:highlight>
                <a:latin typeface="Courier New"/>
                <a:ea typeface="Courier New"/>
                <a:cs typeface="Courier New"/>
                <a:sym typeface="Courier New"/>
              </a:rPr>
              <a:t>="http://schemas.android.com/apk/res/android"</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&lt;translate</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:fromXDelta</a:t>
            </a:r>
            <a:r>
              <a:rPr lang="es-419" sz="1000">
                <a:solidFill>
                  <a:srgbClr val="6A8759"/>
                </a:solidFill>
                <a:highlight>
                  <a:srgbClr val="2B2B2B"/>
                </a:highlight>
                <a:latin typeface="Courier New"/>
                <a:ea typeface="Courier New"/>
                <a:cs typeface="Courier New"/>
                <a:sym typeface="Courier New"/>
              </a:rPr>
              <a:t>="0%"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:toXDelta</a:t>
            </a:r>
            <a:r>
              <a:rPr lang="es-419" sz="1000">
                <a:solidFill>
                  <a:srgbClr val="6A8759"/>
                </a:solidFill>
                <a:highlight>
                  <a:srgbClr val="2B2B2B"/>
                </a:highlight>
                <a:latin typeface="Courier New"/>
                <a:ea typeface="Courier New"/>
                <a:cs typeface="Courier New"/>
                <a:sym typeface="Courier New"/>
              </a:rPr>
              <a:t>="-100%"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:duration</a:t>
            </a:r>
            <a:r>
              <a:rPr lang="es-419" sz="1000">
                <a:solidFill>
                  <a:srgbClr val="6A8759"/>
                </a:solidFill>
                <a:highlight>
                  <a:srgbClr val="2B2B2B"/>
                </a:highlight>
                <a:latin typeface="Courier New"/>
                <a:ea typeface="Courier New"/>
                <a:cs typeface="Courier New"/>
                <a:sym typeface="Courier New"/>
              </a:rPr>
              <a:t>="200"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&lt;/set&gt;</a:t>
            </a:r>
            <a:endParaRPr sz="1000">
              <a:solidFill>
                <a:srgbClr val="E8BF6A"/>
              </a:solidFill>
              <a:highlight>
                <a:srgbClr val="2B2B2B"/>
              </a:highlight>
              <a:latin typeface="Courier New"/>
              <a:ea typeface="Courier New"/>
              <a:cs typeface="Courier New"/>
              <a:sym typeface="Courier New"/>
            </a:endParaRPr>
          </a:p>
        </p:txBody>
      </p:sp>
      <p:pic>
        <p:nvPicPr>
          <p:cNvPr id="289" name="Google Shape;289;p33"/>
          <p:cNvPicPr preferRelativeResize="0"/>
          <p:nvPr/>
        </p:nvPicPr>
        <p:blipFill>
          <a:blip r:embed="rId4">
            <a:alphaModFix/>
          </a:blip>
          <a:stretch>
            <a:fillRect/>
          </a:stretch>
        </p:blipFill>
        <p:spPr>
          <a:xfrm>
            <a:off x="418175" y="3614238"/>
            <a:ext cx="1485900" cy="285750"/>
          </a:xfrm>
          <a:prstGeom prst="rect">
            <a:avLst/>
          </a:prstGeom>
          <a:noFill/>
          <a:ln>
            <a:noFill/>
          </a:ln>
        </p:spPr>
      </p:pic>
      <p:sp>
        <p:nvSpPr>
          <p:cNvPr id="290" name="Google Shape;290;p33"/>
          <p:cNvSpPr txBox="1"/>
          <p:nvPr/>
        </p:nvSpPr>
        <p:spPr>
          <a:xfrm>
            <a:off x="418175" y="3899988"/>
            <a:ext cx="51321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 </a:t>
            </a:r>
            <a:r>
              <a:rPr lang="es-419" sz="1000">
                <a:solidFill>
                  <a:srgbClr val="BABABA"/>
                </a:solidFill>
                <a:highlight>
                  <a:srgbClr val="2B2B2B"/>
                </a:highlight>
                <a:latin typeface="Courier New"/>
                <a:ea typeface="Courier New"/>
                <a:cs typeface="Courier New"/>
                <a:sym typeface="Courier New"/>
              </a:rPr>
              <a:t>xmlns:</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6A8759"/>
                </a:solidFill>
                <a:highlight>
                  <a:srgbClr val="2B2B2B"/>
                </a:highlight>
                <a:latin typeface="Courier New"/>
                <a:ea typeface="Courier New"/>
                <a:cs typeface="Courier New"/>
                <a:sym typeface="Courier New"/>
              </a:rPr>
              <a:t>="http://schemas.android.com/apk/res/android"</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&lt;translate</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:fromXDelta</a:t>
            </a:r>
            <a:r>
              <a:rPr lang="es-419" sz="1000">
                <a:solidFill>
                  <a:srgbClr val="6A8759"/>
                </a:solidFill>
                <a:highlight>
                  <a:srgbClr val="2B2B2B"/>
                </a:highlight>
                <a:latin typeface="Courier New"/>
                <a:ea typeface="Courier New"/>
                <a:cs typeface="Courier New"/>
                <a:sym typeface="Courier New"/>
              </a:rPr>
              <a:t>="-100%"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:toXDelta</a:t>
            </a:r>
            <a:r>
              <a:rPr lang="es-419" sz="1000">
                <a:solidFill>
                  <a:srgbClr val="6A8759"/>
                </a:solidFill>
                <a:highlight>
                  <a:srgbClr val="2B2B2B"/>
                </a:highlight>
                <a:latin typeface="Courier New"/>
                <a:ea typeface="Courier New"/>
                <a:cs typeface="Courier New"/>
                <a:sym typeface="Courier New"/>
              </a:rPr>
              <a:t>="0%"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:duration</a:t>
            </a:r>
            <a:r>
              <a:rPr lang="es-419" sz="1000">
                <a:solidFill>
                  <a:srgbClr val="6A8759"/>
                </a:solidFill>
                <a:highlight>
                  <a:srgbClr val="2B2B2B"/>
                </a:highlight>
                <a:latin typeface="Courier New"/>
                <a:ea typeface="Courier New"/>
                <a:cs typeface="Courier New"/>
                <a:sym typeface="Courier New"/>
              </a:rPr>
              <a:t>="200"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&lt;/set&gt;</a:t>
            </a:r>
            <a:endParaRPr sz="1000">
              <a:solidFill>
                <a:srgbClr val="E8BF6A"/>
              </a:solidFill>
              <a:highlight>
                <a:srgbClr val="2B2B2B"/>
              </a:highlight>
              <a:latin typeface="Courier New"/>
              <a:ea typeface="Courier New"/>
              <a:cs typeface="Courier New"/>
              <a:sym typeface="Courier New"/>
            </a:endParaRPr>
          </a:p>
        </p:txBody>
      </p:sp>
      <p:sp>
        <p:nvSpPr>
          <p:cNvPr id="291" name="Google Shape;291;p33"/>
          <p:cNvSpPr txBox="1"/>
          <p:nvPr/>
        </p:nvSpPr>
        <p:spPr>
          <a:xfrm>
            <a:off x="418175" y="5749800"/>
            <a:ext cx="51321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 </a:t>
            </a:r>
            <a:r>
              <a:rPr lang="es-419" sz="1000">
                <a:solidFill>
                  <a:srgbClr val="BABABA"/>
                </a:solidFill>
                <a:highlight>
                  <a:srgbClr val="2B2B2B"/>
                </a:highlight>
                <a:latin typeface="Courier New"/>
                <a:ea typeface="Courier New"/>
                <a:cs typeface="Courier New"/>
                <a:sym typeface="Courier New"/>
              </a:rPr>
              <a:t>xmlns:</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6A8759"/>
                </a:solidFill>
                <a:highlight>
                  <a:srgbClr val="2B2B2B"/>
                </a:highlight>
                <a:latin typeface="Courier New"/>
                <a:ea typeface="Courier New"/>
                <a:cs typeface="Courier New"/>
                <a:sym typeface="Courier New"/>
              </a:rPr>
              <a:t>="http://schemas.android.com/apk/res/android"</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&lt;translate</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:fromXDelta</a:t>
            </a:r>
            <a:r>
              <a:rPr lang="es-419" sz="1000">
                <a:solidFill>
                  <a:srgbClr val="6A8759"/>
                </a:solidFill>
                <a:highlight>
                  <a:srgbClr val="2B2B2B"/>
                </a:highlight>
                <a:latin typeface="Courier New"/>
                <a:ea typeface="Courier New"/>
                <a:cs typeface="Courier New"/>
                <a:sym typeface="Courier New"/>
              </a:rPr>
              <a:t>="0%"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:toXDelta</a:t>
            </a:r>
            <a:r>
              <a:rPr lang="es-419" sz="1000">
                <a:solidFill>
                  <a:srgbClr val="6A8759"/>
                </a:solidFill>
                <a:highlight>
                  <a:srgbClr val="2B2B2B"/>
                </a:highlight>
                <a:latin typeface="Courier New"/>
                <a:ea typeface="Courier New"/>
                <a:cs typeface="Courier New"/>
                <a:sym typeface="Courier New"/>
              </a:rPr>
              <a:t>="100%"</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android</a:t>
            </a:r>
            <a:r>
              <a:rPr lang="es-419" sz="1000">
                <a:solidFill>
                  <a:srgbClr val="BABABA"/>
                </a:solidFill>
                <a:highlight>
                  <a:srgbClr val="2B2B2B"/>
                </a:highlight>
                <a:latin typeface="Courier New"/>
                <a:ea typeface="Courier New"/>
                <a:cs typeface="Courier New"/>
                <a:sym typeface="Courier New"/>
              </a:rPr>
              <a:t>:duration</a:t>
            </a:r>
            <a:r>
              <a:rPr lang="es-419" sz="1000">
                <a:solidFill>
                  <a:srgbClr val="6A8759"/>
                </a:solidFill>
                <a:highlight>
                  <a:srgbClr val="2B2B2B"/>
                </a:highlight>
                <a:latin typeface="Courier New"/>
                <a:ea typeface="Courier New"/>
                <a:cs typeface="Courier New"/>
                <a:sym typeface="Courier New"/>
              </a:rPr>
              <a:t>="200" </a:t>
            </a:r>
            <a:r>
              <a:rPr lang="es-419"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E8BF6A"/>
                </a:solidFill>
                <a:highlight>
                  <a:srgbClr val="2B2B2B"/>
                </a:highlight>
                <a:latin typeface="Courier New"/>
                <a:ea typeface="Courier New"/>
                <a:cs typeface="Courier New"/>
                <a:sym typeface="Courier New"/>
              </a:rPr>
              <a:t>&lt;/set&gt;</a:t>
            </a:r>
            <a:endParaRPr sz="1000">
              <a:solidFill>
                <a:srgbClr val="E8BF6A"/>
              </a:solidFill>
              <a:highlight>
                <a:srgbClr val="2B2B2B"/>
              </a:highlight>
              <a:latin typeface="Courier New"/>
              <a:ea typeface="Courier New"/>
              <a:cs typeface="Courier New"/>
              <a:sym typeface="Courier New"/>
            </a:endParaRPr>
          </a:p>
        </p:txBody>
      </p:sp>
      <p:pic>
        <p:nvPicPr>
          <p:cNvPr id="292" name="Google Shape;292;p33"/>
          <p:cNvPicPr preferRelativeResize="0"/>
          <p:nvPr/>
        </p:nvPicPr>
        <p:blipFill>
          <a:blip r:embed="rId5">
            <a:alphaModFix/>
          </a:blip>
          <a:stretch>
            <a:fillRect/>
          </a:stretch>
        </p:blipFill>
        <p:spPr>
          <a:xfrm>
            <a:off x="418175" y="5489050"/>
            <a:ext cx="1419225" cy="3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Usando animaciones</a:t>
            </a:r>
            <a:endParaRPr/>
          </a:p>
        </p:txBody>
      </p:sp>
      <p:sp>
        <p:nvSpPr>
          <p:cNvPr id="298" name="Google Shape;298;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Las animaciones definidas se definen para cada acción:</a:t>
            </a:r>
            <a:endParaRPr/>
          </a:p>
          <a:p>
            <a:pPr indent="0" lvl="0" marL="0" rtl="0" algn="l">
              <a:spcBef>
                <a:spcPts val="1600"/>
              </a:spcBef>
              <a:spcAft>
                <a:spcPts val="1600"/>
              </a:spcAft>
              <a:buNone/>
            </a:pPr>
            <a:r>
              <a:t/>
            </a:r>
            <a:endParaRPr/>
          </a:p>
        </p:txBody>
      </p:sp>
      <p:sp>
        <p:nvSpPr>
          <p:cNvPr id="299" name="Google Shape;299;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00" name="Google Shape;300;p34"/>
          <p:cNvPicPr preferRelativeResize="0"/>
          <p:nvPr/>
        </p:nvPicPr>
        <p:blipFill>
          <a:blip r:embed="rId3">
            <a:alphaModFix/>
          </a:blip>
          <a:stretch>
            <a:fillRect/>
          </a:stretch>
        </p:blipFill>
        <p:spPr>
          <a:xfrm>
            <a:off x="796738" y="2110725"/>
            <a:ext cx="2714625" cy="125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Enviar data entre fragmentos</a:t>
            </a:r>
            <a:endParaRPr/>
          </a:p>
        </p:txBody>
      </p:sp>
      <p:sp>
        <p:nvSpPr>
          <p:cNvPr id="306" name="Google Shape;306;p35"/>
          <p:cNvSpPr txBox="1"/>
          <p:nvPr>
            <p:ph idx="1" type="body"/>
          </p:nvPr>
        </p:nvSpPr>
        <p:spPr>
          <a:xfrm>
            <a:off x="311700" y="1536631"/>
            <a:ext cx="8520600" cy="13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Utilice Live Data pues todo está con una misma actividad.</a:t>
            </a:r>
            <a:endParaRPr/>
          </a:p>
          <a:p>
            <a:pPr indent="0" lvl="0" marL="0" rtl="0" algn="l">
              <a:spcBef>
                <a:spcPts val="1600"/>
              </a:spcBef>
              <a:spcAft>
                <a:spcPts val="0"/>
              </a:spcAft>
              <a:buNone/>
            </a:pPr>
            <a:r>
              <a:rPr lang="es-419"/>
              <a:t>Si desea enviar datos pequeños como un ID o unos cuantos valores, puede utilizar safe args: </a:t>
            </a:r>
            <a:r>
              <a:rPr lang="es-419" u="sng">
                <a:solidFill>
                  <a:schemeClr val="hlink"/>
                </a:solidFill>
                <a:hlinkClick r:id="rId3"/>
              </a:rPr>
              <a:t>https://developer.android.com/guide/navigation/navigation-pass-data</a:t>
            </a:r>
            <a:endParaRPr/>
          </a:p>
          <a:p>
            <a:pPr indent="0" lvl="0" marL="0" rtl="0" algn="l">
              <a:spcBef>
                <a:spcPts val="1600"/>
              </a:spcBef>
              <a:spcAft>
                <a:spcPts val="1600"/>
              </a:spcAft>
              <a:buNone/>
            </a:pPr>
            <a:r>
              <a:t/>
            </a:r>
            <a:endParaRPr/>
          </a:p>
        </p:txBody>
      </p:sp>
      <p:sp>
        <p:nvSpPr>
          <p:cNvPr id="307" name="Google Shape;307;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08" name="Google Shape;308;p35"/>
          <p:cNvSpPr txBox="1"/>
          <p:nvPr/>
        </p:nvSpPr>
        <p:spPr>
          <a:xfrm>
            <a:off x="430675" y="3346000"/>
            <a:ext cx="6553800" cy="338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B389C5"/>
                </a:solidFill>
                <a:highlight>
                  <a:srgbClr val="2B2B2B"/>
                </a:highlight>
                <a:latin typeface="Courier New"/>
                <a:ea typeface="Courier New"/>
                <a:cs typeface="Courier New"/>
                <a:sym typeface="Courier New"/>
              </a:rPr>
              <a:t>navController</a:t>
            </a:r>
            <a:r>
              <a:rPr lang="es-419" sz="1000">
                <a:solidFill>
                  <a:srgbClr val="A9B7C6"/>
                </a:solidFill>
                <a:highlight>
                  <a:srgbClr val="2B2B2B"/>
                </a:highlight>
                <a:latin typeface="Courier New"/>
                <a:ea typeface="Courier New"/>
                <a:cs typeface="Courier New"/>
                <a:sym typeface="Courier New"/>
              </a:rPr>
              <a:t>.navigate(FragmentADirections.</a:t>
            </a:r>
            <a:r>
              <a:rPr i="1" lang="es-419" sz="1000">
                <a:solidFill>
                  <a:srgbClr val="A9B7C6"/>
                </a:solidFill>
                <a:highlight>
                  <a:srgbClr val="2B2B2B"/>
                </a:highlight>
                <a:latin typeface="Courier New"/>
                <a:ea typeface="Courier New"/>
                <a:cs typeface="Courier New"/>
                <a:sym typeface="Courier New"/>
              </a:rPr>
              <a:t>actionFragmentAToFragmentB</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"Juan"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p:txBody>
      </p:sp>
      <p:sp>
        <p:nvSpPr>
          <p:cNvPr id="309" name="Google Shape;309;p35"/>
          <p:cNvSpPr txBox="1"/>
          <p:nvPr/>
        </p:nvSpPr>
        <p:spPr>
          <a:xfrm>
            <a:off x="430675" y="4597550"/>
            <a:ext cx="6553800" cy="646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FragmentBArgs bundle = FragmentBArgs.</a:t>
            </a:r>
            <a:r>
              <a:rPr i="1" lang="es-419" sz="1000">
                <a:solidFill>
                  <a:srgbClr val="A9B7C6"/>
                </a:solidFill>
                <a:highlight>
                  <a:srgbClr val="2B2B2B"/>
                </a:highlight>
                <a:latin typeface="Courier New"/>
                <a:ea typeface="Courier New"/>
                <a:cs typeface="Courier New"/>
                <a:sym typeface="Courier New"/>
              </a:rPr>
              <a:t>fromBundle</a:t>
            </a:r>
            <a:r>
              <a:rPr lang="es-419" sz="1000">
                <a:solidFill>
                  <a:srgbClr val="A9B7C6"/>
                </a:solidFill>
                <a:highlight>
                  <a:srgbClr val="2B2B2B"/>
                </a:highlight>
                <a:latin typeface="Courier New"/>
                <a:ea typeface="Courier New"/>
                <a:cs typeface="Courier New"/>
                <a:sym typeface="Courier New"/>
              </a:rPr>
              <a:t>(getArguments())</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String name = bundle.getName()</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"msg-test"</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"Name: " </a:t>
            </a:r>
            <a:r>
              <a:rPr lang="es-419" sz="1000">
                <a:solidFill>
                  <a:srgbClr val="A9B7C6"/>
                </a:solidFill>
                <a:highlight>
                  <a:srgbClr val="2B2B2B"/>
                </a:highlight>
                <a:latin typeface="Courier New"/>
                <a:ea typeface="Courier New"/>
                <a:cs typeface="Courier New"/>
                <a:sym typeface="Courier New"/>
              </a:rPr>
              <a:t>+ name)</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p:txBody>
      </p:sp>
      <p:pic>
        <p:nvPicPr>
          <p:cNvPr id="310" name="Google Shape;310;p35"/>
          <p:cNvPicPr preferRelativeResize="0"/>
          <p:nvPr/>
        </p:nvPicPr>
        <p:blipFill>
          <a:blip r:embed="rId4">
            <a:alphaModFix/>
          </a:blip>
          <a:stretch>
            <a:fillRect/>
          </a:stretch>
        </p:blipFill>
        <p:spPr>
          <a:xfrm>
            <a:off x="430663" y="4264183"/>
            <a:ext cx="1247775" cy="333375"/>
          </a:xfrm>
          <a:prstGeom prst="rect">
            <a:avLst/>
          </a:prstGeom>
          <a:noFill/>
          <a:ln>
            <a:noFill/>
          </a:ln>
        </p:spPr>
      </p:pic>
      <p:pic>
        <p:nvPicPr>
          <p:cNvPr id="311" name="Google Shape;311;p35"/>
          <p:cNvPicPr preferRelativeResize="0"/>
          <p:nvPr/>
        </p:nvPicPr>
        <p:blipFill>
          <a:blip r:embed="rId5">
            <a:alphaModFix/>
          </a:blip>
          <a:stretch>
            <a:fillRect/>
          </a:stretch>
        </p:blipFill>
        <p:spPr>
          <a:xfrm>
            <a:off x="430675" y="3069975"/>
            <a:ext cx="1238250" cy="30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317" name="Google Shape;317;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323" name="Google Shape;323;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componente Navigation</a:t>
            </a:r>
            <a:endParaRPr/>
          </a:p>
        </p:txBody>
      </p:sp>
      <p:sp>
        <p:nvSpPr>
          <p:cNvPr id="75" name="Google Shape;75;p15"/>
          <p:cNvSpPr txBox="1"/>
          <p:nvPr>
            <p:ph idx="1" type="body"/>
          </p:nvPr>
        </p:nvSpPr>
        <p:spPr>
          <a:xfrm>
            <a:off x="311700" y="1536624"/>
            <a:ext cx="8520600" cy="51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t>
            </a:r>
            <a:r>
              <a:rPr lang="es-419"/>
              <a:t>onsta de tres partes claves:</a:t>
            </a:r>
            <a:endParaRPr/>
          </a:p>
          <a:p>
            <a:pPr indent="-342900" lvl="0" marL="457200" rtl="0" algn="l">
              <a:spcBef>
                <a:spcPts val="0"/>
              </a:spcBef>
              <a:spcAft>
                <a:spcPts val="0"/>
              </a:spcAft>
              <a:buSzPts val="1800"/>
              <a:buChar char="●"/>
            </a:pPr>
            <a:r>
              <a:rPr b="1" lang="es-419" u="sng"/>
              <a:t>Navigation graph</a:t>
            </a:r>
            <a:r>
              <a:rPr lang="es-419"/>
              <a:t>: Es un XML que contiene toda la información relacionada con la navegación. Esto incluye todas las áreas de contenido individuales dentro de tu app, llamadas destinos, así como las posibles rutas que un usuario puede tomar a través de tu app.</a:t>
            </a:r>
            <a:endParaRPr/>
          </a:p>
          <a:p>
            <a:pPr indent="-342900" lvl="0" marL="457200" rtl="0" algn="l">
              <a:spcBef>
                <a:spcPts val="1000"/>
              </a:spcBef>
              <a:spcAft>
                <a:spcPts val="0"/>
              </a:spcAft>
              <a:buSzPts val="1800"/>
              <a:buChar char="●"/>
            </a:pPr>
            <a:r>
              <a:rPr b="1" lang="es-419" u="sng"/>
              <a:t>NavHost</a:t>
            </a:r>
            <a:r>
              <a:rPr lang="es-419"/>
              <a:t>: Es un contenedor vacío que muestra los destinos de tu gráfico de navegación. El componente Navigation contiene una implementación NavHost predeterminada, NavHostFragment, que muestra destinos de fragmentos.</a:t>
            </a:r>
            <a:endParaRPr/>
          </a:p>
          <a:p>
            <a:pPr indent="-342900" lvl="0" marL="457200" rtl="0" algn="l">
              <a:spcBef>
                <a:spcPts val="1000"/>
              </a:spcBef>
              <a:spcAft>
                <a:spcPts val="0"/>
              </a:spcAft>
              <a:buSzPts val="1800"/>
              <a:buChar char="●"/>
            </a:pPr>
            <a:r>
              <a:rPr b="1" lang="es-419" u="sng"/>
              <a:t>NavController</a:t>
            </a:r>
            <a:r>
              <a:rPr lang="es-419"/>
              <a:t>: Es un objeto que administra la navegación de la app dentro de un NavHost. NavController orquesta el intercambio de contenido de destino en el objeto NavHost a medida que los usuarios se mueven a través de la app.</a:t>
            </a:r>
            <a:endParaRPr/>
          </a:p>
          <a:p>
            <a:pPr indent="0" lvl="0" marL="0" rtl="0" algn="l">
              <a:spcBef>
                <a:spcPts val="1600"/>
              </a:spcBef>
              <a:spcAft>
                <a:spcPts val="0"/>
              </a:spcAft>
              <a:buNone/>
            </a:pPr>
            <a:r>
              <a:rPr lang="es-419"/>
              <a:t>Se utiliza NavController para indicar la ruta específica del gráfico de navegación o directamente a un destino específico. Luego, NavController muestra el destino apropiado en NavHost.</a:t>
            </a:r>
            <a:endParaRPr/>
          </a:p>
          <a:p>
            <a:pPr indent="0" lvl="0" marL="0" rtl="0" algn="l">
              <a:spcBef>
                <a:spcPts val="1600"/>
              </a:spcBef>
              <a:spcAft>
                <a:spcPts val="1600"/>
              </a:spcAft>
              <a:buNone/>
            </a:pPr>
            <a:r>
              <a:t/>
            </a:r>
            <a:endParaRPr/>
          </a:p>
        </p:txBody>
      </p:sp>
      <p:sp>
        <p:nvSpPr>
          <p:cNvPr id="76" name="Google Shape;76;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Dependencias</a:t>
            </a:r>
            <a:endParaRPr/>
          </a:p>
        </p:txBody>
      </p:sp>
      <p:sp>
        <p:nvSpPr>
          <p:cNvPr id="82" name="Google Shape;82;p16"/>
          <p:cNvSpPr txBox="1"/>
          <p:nvPr>
            <p:ph idx="1" type="body"/>
          </p:nvPr>
        </p:nvSpPr>
        <p:spPr>
          <a:xfrm>
            <a:off x="311700" y="1536617"/>
            <a:ext cx="8520600" cy="47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Para utilizar navigation component, necesita:</a:t>
            </a:r>
            <a:endParaRPr/>
          </a:p>
        </p:txBody>
      </p:sp>
      <p:sp>
        <p:nvSpPr>
          <p:cNvPr id="83" name="Google Shape;83;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84" name="Google Shape;84;p16"/>
          <p:cNvSpPr txBox="1"/>
          <p:nvPr/>
        </p:nvSpPr>
        <p:spPr>
          <a:xfrm>
            <a:off x="352625" y="2014925"/>
            <a:ext cx="6993000" cy="615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implementation </a:t>
            </a:r>
            <a:r>
              <a:rPr lang="es-419">
                <a:solidFill>
                  <a:srgbClr val="6A8759"/>
                </a:solidFill>
                <a:highlight>
                  <a:srgbClr val="2B2B2B"/>
                </a:highlight>
                <a:latin typeface="Courier New"/>
                <a:ea typeface="Courier New"/>
                <a:cs typeface="Courier New"/>
                <a:sym typeface="Courier New"/>
              </a:rPr>
              <a:t>'androidx.navigation:navigation-fragment:2.5.3'</a:t>
            </a:r>
            <a:endParaRPr>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implementation </a:t>
            </a:r>
            <a:r>
              <a:rPr lang="es-419">
                <a:solidFill>
                  <a:srgbClr val="6A8759"/>
                </a:solidFill>
                <a:highlight>
                  <a:srgbClr val="2B2B2B"/>
                </a:highlight>
                <a:latin typeface="Courier New"/>
                <a:ea typeface="Courier New"/>
                <a:cs typeface="Courier New"/>
                <a:sym typeface="Courier New"/>
              </a:rPr>
              <a:t>'androidx.navigation:navigation-ui:2.5.3'</a:t>
            </a:r>
            <a:endParaRPr>
              <a:solidFill>
                <a:srgbClr val="6A8759"/>
              </a:solidFill>
              <a:highlight>
                <a:srgbClr val="2B2B2B"/>
              </a:highlight>
              <a:latin typeface="Courier New"/>
              <a:ea typeface="Courier New"/>
              <a:cs typeface="Courier New"/>
              <a:sym typeface="Courier New"/>
            </a:endParaRPr>
          </a:p>
        </p:txBody>
      </p:sp>
      <p:pic>
        <p:nvPicPr>
          <p:cNvPr id="85" name="Google Shape;85;p16"/>
          <p:cNvPicPr preferRelativeResize="0"/>
          <p:nvPr/>
        </p:nvPicPr>
        <p:blipFill rotWithShape="1">
          <a:blip r:embed="rId3">
            <a:alphaModFix/>
          </a:blip>
          <a:srcRect b="39279" l="0" r="0" t="0"/>
          <a:stretch/>
        </p:blipFill>
        <p:spPr>
          <a:xfrm>
            <a:off x="352625" y="3099550"/>
            <a:ext cx="2181225" cy="954300"/>
          </a:xfrm>
          <a:prstGeom prst="rect">
            <a:avLst/>
          </a:prstGeom>
          <a:noFill/>
          <a:ln>
            <a:noFill/>
          </a:ln>
        </p:spPr>
      </p:pic>
      <p:sp>
        <p:nvSpPr>
          <p:cNvPr id="86" name="Google Shape;86;p16"/>
          <p:cNvSpPr txBox="1"/>
          <p:nvPr/>
        </p:nvSpPr>
        <p:spPr>
          <a:xfrm>
            <a:off x="2928850" y="3099550"/>
            <a:ext cx="5818800" cy="954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9876AA"/>
                </a:solidFill>
                <a:highlight>
                  <a:srgbClr val="2B2B2B"/>
                </a:highlight>
                <a:latin typeface="Courier New"/>
                <a:ea typeface="Courier New"/>
                <a:cs typeface="Courier New"/>
                <a:sym typeface="Courier New"/>
              </a:rPr>
              <a:t>plugins </a:t>
            </a:r>
            <a:r>
              <a:rPr b="1" lang="es-419"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s-419" sz="1000">
                <a:solidFill>
                  <a:srgbClr val="A9B7C6"/>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id </a:t>
            </a:r>
            <a:r>
              <a:rPr lang="es-419" sz="1000">
                <a:solidFill>
                  <a:srgbClr val="6A8759"/>
                </a:solidFill>
                <a:highlight>
                  <a:srgbClr val="2B2B2B"/>
                </a:highlight>
                <a:latin typeface="Courier New"/>
                <a:ea typeface="Courier New"/>
                <a:cs typeface="Courier New"/>
                <a:sym typeface="Courier New"/>
              </a:rPr>
              <a:t>'com.android.application' </a:t>
            </a:r>
            <a:r>
              <a:rPr lang="es-419" sz="1000">
                <a:solidFill>
                  <a:srgbClr val="A9B7C6"/>
                </a:solidFill>
                <a:highlight>
                  <a:srgbClr val="2B2B2B"/>
                </a:highlight>
                <a:latin typeface="Courier New"/>
                <a:ea typeface="Courier New"/>
                <a:cs typeface="Courier New"/>
                <a:sym typeface="Courier New"/>
              </a:rPr>
              <a:t>version </a:t>
            </a:r>
            <a:r>
              <a:rPr lang="es-419" sz="1000">
                <a:solidFill>
                  <a:srgbClr val="6A8759"/>
                </a:solidFill>
                <a:highlight>
                  <a:srgbClr val="2B2B2B"/>
                </a:highlight>
                <a:latin typeface="Courier New"/>
                <a:ea typeface="Courier New"/>
                <a:cs typeface="Courier New"/>
                <a:sym typeface="Courier New"/>
              </a:rPr>
              <a:t>'7.4.2' </a:t>
            </a:r>
            <a:r>
              <a:rPr lang="es-419" sz="1000">
                <a:solidFill>
                  <a:srgbClr val="A9B7C6"/>
                </a:solidFill>
                <a:highlight>
                  <a:srgbClr val="2B2B2B"/>
                </a:highlight>
                <a:latin typeface="Courier New"/>
                <a:ea typeface="Courier New"/>
                <a:cs typeface="Courier New"/>
                <a:sym typeface="Courier New"/>
              </a:rPr>
              <a:t>apply </a:t>
            </a:r>
            <a:r>
              <a:rPr lang="es-419" sz="1000">
                <a:solidFill>
                  <a:srgbClr val="CC7832"/>
                </a:solidFill>
                <a:highlight>
                  <a:srgbClr val="2B2B2B"/>
                </a:highlight>
                <a:latin typeface="Courier New"/>
                <a:ea typeface="Courier New"/>
                <a:cs typeface="Courier New"/>
                <a:sym typeface="Courier New"/>
              </a:rPr>
              <a:t>false</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id </a:t>
            </a:r>
            <a:r>
              <a:rPr lang="es-419" sz="1000">
                <a:solidFill>
                  <a:srgbClr val="6A8759"/>
                </a:solidFill>
                <a:highlight>
                  <a:srgbClr val="2B2B2B"/>
                </a:highlight>
                <a:latin typeface="Courier New"/>
                <a:ea typeface="Courier New"/>
                <a:cs typeface="Courier New"/>
                <a:sym typeface="Courier New"/>
              </a:rPr>
              <a:t>'com.android.library' </a:t>
            </a:r>
            <a:r>
              <a:rPr lang="es-419" sz="1000">
                <a:solidFill>
                  <a:srgbClr val="A9B7C6"/>
                </a:solidFill>
                <a:highlight>
                  <a:srgbClr val="2B2B2B"/>
                </a:highlight>
                <a:latin typeface="Courier New"/>
                <a:ea typeface="Courier New"/>
                <a:cs typeface="Courier New"/>
                <a:sym typeface="Courier New"/>
              </a:rPr>
              <a:t>version </a:t>
            </a:r>
            <a:r>
              <a:rPr lang="es-419" sz="1000">
                <a:solidFill>
                  <a:srgbClr val="6A8759"/>
                </a:solidFill>
                <a:highlight>
                  <a:srgbClr val="2B2B2B"/>
                </a:highlight>
                <a:latin typeface="Courier New"/>
                <a:ea typeface="Courier New"/>
                <a:cs typeface="Courier New"/>
                <a:sym typeface="Courier New"/>
              </a:rPr>
              <a:t>'7.4.2' </a:t>
            </a:r>
            <a:r>
              <a:rPr lang="es-419" sz="1000">
                <a:solidFill>
                  <a:srgbClr val="A9B7C6"/>
                </a:solidFill>
                <a:highlight>
                  <a:srgbClr val="2B2B2B"/>
                </a:highlight>
                <a:latin typeface="Courier New"/>
                <a:ea typeface="Courier New"/>
                <a:cs typeface="Courier New"/>
                <a:sym typeface="Courier New"/>
              </a:rPr>
              <a:t>apply </a:t>
            </a:r>
            <a:r>
              <a:rPr lang="es-419" sz="1000">
                <a:solidFill>
                  <a:srgbClr val="CC7832"/>
                </a:solidFill>
                <a:highlight>
                  <a:srgbClr val="2B2B2B"/>
                </a:highlight>
                <a:latin typeface="Courier New"/>
                <a:ea typeface="Courier New"/>
                <a:cs typeface="Courier New"/>
                <a:sym typeface="Courier New"/>
              </a:rPr>
              <a:t>false</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id </a:t>
            </a:r>
            <a:r>
              <a:rPr lang="es-419" sz="1000">
                <a:solidFill>
                  <a:srgbClr val="6A8759"/>
                </a:solidFill>
                <a:highlight>
                  <a:srgbClr val="2B2B2B"/>
                </a:highlight>
                <a:latin typeface="Courier New"/>
                <a:ea typeface="Courier New"/>
                <a:cs typeface="Courier New"/>
                <a:sym typeface="Courier New"/>
              </a:rPr>
              <a:t>'androidx.navigation.safeargs' </a:t>
            </a:r>
            <a:r>
              <a:rPr lang="es-419" sz="1000">
                <a:solidFill>
                  <a:srgbClr val="A9B7C6"/>
                </a:solidFill>
                <a:highlight>
                  <a:srgbClr val="2B2B2B"/>
                </a:highlight>
                <a:latin typeface="Courier New"/>
                <a:ea typeface="Courier New"/>
                <a:cs typeface="Courier New"/>
                <a:sym typeface="Courier New"/>
              </a:rPr>
              <a:t>version </a:t>
            </a:r>
            <a:r>
              <a:rPr lang="es-419" sz="1000">
                <a:solidFill>
                  <a:srgbClr val="6A8759"/>
                </a:solidFill>
                <a:highlight>
                  <a:srgbClr val="2B2B2B"/>
                </a:highlight>
                <a:latin typeface="Courier New"/>
                <a:ea typeface="Courier New"/>
                <a:cs typeface="Courier New"/>
                <a:sym typeface="Courier New"/>
              </a:rPr>
              <a:t>'2.5.2' </a:t>
            </a:r>
            <a:r>
              <a:rPr lang="es-419" sz="1000">
                <a:solidFill>
                  <a:srgbClr val="A9B7C6"/>
                </a:solidFill>
                <a:highlight>
                  <a:srgbClr val="2B2B2B"/>
                </a:highlight>
                <a:latin typeface="Courier New"/>
                <a:ea typeface="Courier New"/>
                <a:cs typeface="Courier New"/>
                <a:sym typeface="Courier New"/>
              </a:rPr>
              <a:t>apply </a:t>
            </a:r>
            <a:r>
              <a:rPr lang="es-419" sz="1000">
                <a:solidFill>
                  <a:srgbClr val="CC7832"/>
                </a:solidFill>
                <a:highlight>
                  <a:srgbClr val="2B2B2B"/>
                </a:highlight>
                <a:latin typeface="Courier New"/>
                <a:ea typeface="Courier New"/>
                <a:cs typeface="Courier New"/>
                <a:sym typeface="Courier New"/>
              </a:rPr>
              <a:t>false</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s-419"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p:txBody>
      </p:sp>
      <p:sp>
        <p:nvSpPr>
          <p:cNvPr id="87" name="Google Shape;87;p16"/>
          <p:cNvSpPr txBox="1"/>
          <p:nvPr>
            <p:ph idx="1" type="body"/>
          </p:nvPr>
        </p:nvSpPr>
        <p:spPr>
          <a:xfrm>
            <a:off x="352625" y="2682092"/>
            <a:ext cx="8520600" cy="41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As</a:t>
            </a:r>
            <a:r>
              <a:rPr lang="es-419"/>
              <a:t>í mismo, en las configuraciones del proyecto:</a:t>
            </a:r>
            <a:endParaRPr/>
          </a:p>
        </p:txBody>
      </p:sp>
      <p:sp>
        <p:nvSpPr>
          <p:cNvPr id="88" name="Google Shape;88;p16"/>
          <p:cNvSpPr txBox="1"/>
          <p:nvPr>
            <p:ph idx="1" type="body"/>
          </p:nvPr>
        </p:nvSpPr>
        <p:spPr>
          <a:xfrm>
            <a:off x="311700" y="4331317"/>
            <a:ext cx="8520600" cy="41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las configuraciones de módulo:</a:t>
            </a:r>
            <a:endParaRPr/>
          </a:p>
        </p:txBody>
      </p:sp>
      <p:pic>
        <p:nvPicPr>
          <p:cNvPr id="89" name="Google Shape;89;p16"/>
          <p:cNvPicPr preferRelativeResize="0"/>
          <p:nvPr/>
        </p:nvPicPr>
        <p:blipFill rotWithShape="1">
          <a:blip r:embed="rId4">
            <a:alphaModFix/>
          </a:blip>
          <a:srcRect b="35367" l="0" r="0" t="0"/>
          <a:stretch/>
        </p:blipFill>
        <p:spPr>
          <a:xfrm>
            <a:off x="352625" y="4748925"/>
            <a:ext cx="2181225" cy="1029257"/>
          </a:xfrm>
          <a:prstGeom prst="rect">
            <a:avLst/>
          </a:prstGeom>
          <a:noFill/>
          <a:ln>
            <a:noFill/>
          </a:ln>
        </p:spPr>
      </p:pic>
      <p:sp>
        <p:nvSpPr>
          <p:cNvPr id="90" name="Google Shape;90;p16"/>
          <p:cNvSpPr txBox="1"/>
          <p:nvPr/>
        </p:nvSpPr>
        <p:spPr>
          <a:xfrm>
            <a:off x="2928850" y="4792675"/>
            <a:ext cx="5818800" cy="800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9876AA"/>
                </a:solidFill>
                <a:highlight>
                  <a:srgbClr val="2B2B2B"/>
                </a:highlight>
                <a:latin typeface="Courier New"/>
                <a:ea typeface="Courier New"/>
                <a:cs typeface="Courier New"/>
                <a:sym typeface="Courier New"/>
              </a:rPr>
              <a:t>plugins </a:t>
            </a:r>
            <a:r>
              <a:rPr b="1" lang="es-419"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s-419" sz="1000">
                <a:solidFill>
                  <a:srgbClr val="A9B7C6"/>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id </a:t>
            </a:r>
            <a:r>
              <a:rPr lang="es-419" sz="1000">
                <a:solidFill>
                  <a:srgbClr val="6A8759"/>
                </a:solidFill>
                <a:highlight>
                  <a:srgbClr val="2B2B2B"/>
                </a:highlight>
                <a:latin typeface="Courier New"/>
                <a:ea typeface="Courier New"/>
                <a:cs typeface="Courier New"/>
                <a:sym typeface="Courier New"/>
              </a:rPr>
              <a:t>'com.android.application'</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6A8759"/>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id </a:t>
            </a:r>
            <a:r>
              <a:rPr lang="es-419" sz="1000">
                <a:solidFill>
                  <a:srgbClr val="6A8759"/>
                </a:solidFill>
                <a:highlight>
                  <a:srgbClr val="2B2B2B"/>
                </a:highlight>
                <a:latin typeface="Courier New"/>
                <a:ea typeface="Courier New"/>
                <a:cs typeface="Courier New"/>
                <a:sym typeface="Courier New"/>
              </a:rPr>
              <a:t>'androidx.navigation.safeargs'</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s-419"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p:txBody>
      </p:sp>
      <p:sp>
        <p:nvSpPr>
          <p:cNvPr id="91" name="Google Shape;91;p16"/>
          <p:cNvSpPr/>
          <p:nvPr/>
        </p:nvSpPr>
        <p:spPr>
          <a:xfrm>
            <a:off x="7978850" y="3634425"/>
            <a:ext cx="1108200" cy="18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5857250" y="5204475"/>
            <a:ext cx="1108200" cy="18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un Navigation Graph</a:t>
            </a:r>
            <a:endParaRPr/>
          </a:p>
        </p:txBody>
      </p:sp>
      <p:sp>
        <p:nvSpPr>
          <p:cNvPr id="98" name="Google Shape;98;p17"/>
          <p:cNvSpPr txBox="1"/>
          <p:nvPr>
            <p:ph idx="1" type="body"/>
          </p:nvPr>
        </p:nvSpPr>
        <p:spPr>
          <a:xfrm>
            <a:off x="311700" y="1536632"/>
            <a:ext cx="85206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Un </a:t>
            </a:r>
            <a:r>
              <a:rPr b="1" i="1" lang="es-419"/>
              <a:t>Navigation Graph</a:t>
            </a:r>
            <a:r>
              <a:rPr lang="es-419"/>
              <a:t> es un archivo de recursos que contiene todos los destinos y acciones de la aplicación.</a:t>
            </a:r>
            <a:endParaRPr/>
          </a:p>
        </p:txBody>
      </p:sp>
      <p:sp>
        <p:nvSpPr>
          <p:cNvPr id="99" name="Google Shape;9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00" name="Google Shape;100;p17"/>
          <p:cNvPicPr preferRelativeResize="0"/>
          <p:nvPr/>
        </p:nvPicPr>
        <p:blipFill>
          <a:blip r:embed="rId3">
            <a:alphaModFix/>
          </a:blip>
          <a:stretch>
            <a:fillRect/>
          </a:stretch>
        </p:blipFill>
        <p:spPr>
          <a:xfrm>
            <a:off x="411475" y="2412382"/>
            <a:ext cx="5972175" cy="742950"/>
          </a:xfrm>
          <a:prstGeom prst="rect">
            <a:avLst/>
          </a:prstGeom>
          <a:noFill/>
          <a:ln>
            <a:noFill/>
          </a:ln>
        </p:spPr>
      </p:pic>
      <p:pic>
        <p:nvPicPr>
          <p:cNvPr id="101" name="Google Shape;101;p17"/>
          <p:cNvPicPr preferRelativeResize="0"/>
          <p:nvPr/>
        </p:nvPicPr>
        <p:blipFill>
          <a:blip r:embed="rId4">
            <a:alphaModFix/>
          </a:blip>
          <a:stretch>
            <a:fillRect/>
          </a:stretch>
        </p:blipFill>
        <p:spPr>
          <a:xfrm>
            <a:off x="411475" y="3545207"/>
            <a:ext cx="2257425" cy="1981200"/>
          </a:xfrm>
          <a:prstGeom prst="rect">
            <a:avLst/>
          </a:prstGeom>
          <a:noFill/>
          <a:ln>
            <a:noFill/>
          </a:ln>
        </p:spPr>
      </p:pic>
      <p:sp>
        <p:nvSpPr>
          <p:cNvPr id="102" name="Google Shape;102;p17"/>
          <p:cNvSpPr/>
          <p:nvPr/>
        </p:nvSpPr>
        <p:spPr>
          <a:xfrm>
            <a:off x="2401775" y="4282075"/>
            <a:ext cx="1417800" cy="180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819575" y="4159675"/>
            <a:ext cx="2130000" cy="4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Seleccione Navigation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Navigation Graph</a:t>
            </a:r>
            <a:endParaRPr/>
          </a:p>
        </p:txBody>
      </p:sp>
      <p:sp>
        <p:nvSpPr>
          <p:cNvPr id="109" name="Google Shape;109;p18"/>
          <p:cNvSpPr txBox="1"/>
          <p:nvPr>
            <p:ph idx="1" type="body"/>
          </p:nvPr>
        </p:nvSpPr>
        <p:spPr>
          <a:xfrm>
            <a:off x="311700" y="1536632"/>
            <a:ext cx="8520600" cy="89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le indica que no hay un </a:t>
            </a:r>
            <a:r>
              <a:rPr b="1" i="1" lang="es-419"/>
              <a:t>NavHostFragment</a:t>
            </a:r>
            <a:r>
              <a:rPr lang="es-419"/>
              <a:t>, el cual es el componente donde se van a ir colocando/retirando los fragmentos de forma dinámica.</a:t>
            </a:r>
            <a:endParaRPr/>
          </a:p>
        </p:txBody>
      </p:sp>
      <p:sp>
        <p:nvSpPr>
          <p:cNvPr id="110" name="Google Shape;110;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11" name="Google Shape;111;p18"/>
          <p:cNvPicPr preferRelativeResize="0"/>
          <p:nvPr/>
        </p:nvPicPr>
        <p:blipFill>
          <a:blip r:embed="rId3">
            <a:alphaModFix/>
          </a:blip>
          <a:stretch>
            <a:fillRect/>
          </a:stretch>
        </p:blipFill>
        <p:spPr>
          <a:xfrm>
            <a:off x="761688" y="2481838"/>
            <a:ext cx="7534275" cy="360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Agregando </a:t>
            </a:r>
            <a:r>
              <a:rPr lang="es-419"/>
              <a:t>NavHostFragment</a:t>
            </a:r>
            <a:endParaRPr/>
          </a:p>
        </p:txBody>
      </p:sp>
      <p:sp>
        <p:nvSpPr>
          <p:cNvPr id="117" name="Google Shape;117;p19"/>
          <p:cNvSpPr txBox="1"/>
          <p:nvPr>
            <p:ph idx="1" type="body"/>
          </p:nvPr>
        </p:nvSpPr>
        <p:spPr>
          <a:xfrm>
            <a:off x="311700" y="1536632"/>
            <a:ext cx="8520600" cy="47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el XML del Activity: Containers → NavHostFragment y seleccione su nav graph.</a:t>
            </a:r>
            <a:endParaRPr/>
          </a:p>
        </p:txBody>
      </p:sp>
      <p:sp>
        <p:nvSpPr>
          <p:cNvPr id="118" name="Google Shape;118;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19" name="Google Shape;119;p19"/>
          <p:cNvSpPr/>
          <p:nvPr/>
        </p:nvSpPr>
        <p:spPr>
          <a:xfrm>
            <a:off x="6740550" y="5214700"/>
            <a:ext cx="21300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t>Observará que aparece un error… Falta adicionar nuestros fragmentos.</a:t>
            </a:r>
            <a:endParaRPr sz="1200"/>
          </a:p>
        </p:txBody>
      </p:sp>
      <p:pic>
        <p:nvPicPr>
          <p:cNvPr id="120" name="Google Shape;120;p19"/>
          <p:cNvPicPr preferRelativeResize="0"/>
          <p:nvPr/>
        </p:nvPicPr>
        <p:blipFill>
          <a:blip r:embed="rId3">
            <a:alphaModFix/>
          </a:blip>
          <a:stretch>
            <a:fillRect/>
          </a:stretch>
        </p:blipFill>
        <p:spPr>
          <a:xfrm>
            <a:off x="598575" y="2162507"/>
            <a:ext cx="2762250" cy="1800225"/>
          </a:xfrm>
          <a:prstGeom prst="rect">
            <a:avLst/>
          </a:prstGeom>
          <a:noFill/>
          <a:ln>
            <a:noFill/>
          </a:ln>
        </p:spPr>
      </p:pic>
      <p:pic>
        <p:nvPicPr>
          <p:cNvPr id="121" name="Google Shape;121;p19"/>
          <p:cNvPicPr preferRelativeResize="0"/>
          <p:nvPr/>
        </p:nvPicPr>
        <p:blipFill>
          <a:blip r:embed="rId4">
            <a:alphaModFix/>
          </a:blip>
          <a:stretch>
            <a:fillRect/>
          </a:stretch>
        </p:blipFill>
        <p:spPr>
          <a:xfrm>
            <a:off x="4311800" y="2195182"/>
            <a:ext cx="3171825" cy="2181225"/>
          </a:xfrm>
          <a:prstGeom prst="rect">
            <a:avLst/>
          </a:prstGeom>
          <a:noFill/>
          <a:ln>
            <a:noFill/>
          </a:ln>
        </p:spPr>
      </p:pic>
      <p:pic>
        <p:nvPicPr>
          <p:cNvPr id="122" name="Google Shape;122;p19"/>
          <p:cNvPicPr preferRelativeResize="0"/>
          <p:nvPr/>
        </p:nvPicPr>
        <p:blipFill>
          <a:blip r:embed="rId5">
            <a:alphaModFix/>
          </a:blip>
          <a:stretch>
            <a:fillRect/>
          </a:stretch>
        </p:blipFill>
        <p:spPr>
          <a:xfrm>
            <a:off x="598575" y="4492807"/>
            <a:ext cx="5603080" cy="2176793"/>
          </a:xfrm>
          <a:prstGeom prst="rect">
            <a:avLst/>
          </a:prstGeom>
          <a:noFill/>
          <a:ln>
            <a:noFill/>
          </a:ln>
        </p:spPr>
      </p:pic>
      <p:sp>
        <p:nvSpPr>
          <p:cNvPr id="123" name="Google Shape;123;p19"/>
          <p:cNvSpPr/>
          <p:nvPr/>
        </p:nvSpPr>
        <p:spPr>
          <a:xfrm>
            <a:off x="6812250" y="6217625"/>
            <a:ext cx="1660200" cy="38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Ver comentarios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Fragmentos de prueba</a:t>
            </a:r>
            <a:endParaRPr/>
          </a:p>
        </p:txBody>
      </p:sp>
      <p:sp>
        <p:nvSpPr>
          <p:cNvPr id="129" name="Google Shape;129;p20"/>
          <p:cNvSpPr txBox="1"/>
          <p:nvPr>
            <p:ph idx="1" type="body"/>
          </p:nvPr>
        </p:nvSpPr>
        <p:spPr>
          <a:xfrm>
            <a:off x="311700" y="1536633"/>
            <a:ext cx="8520600" cy="45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Cree 3 fragmentos. FragmentA, B y C.</a:t>
            </a:r>
            <a:endParaRPr/>
          </a:p>
        </p:txBody>
      </p:sp>
      <p:sp>
        <p:nvSpPr>
          <p:cNvPr id="130" name="Google Shape;130;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31" name="Google Shape;131;p20"/>
          <p:cNvSpPr txBox="1"/>
          <p:nvPr/>
        </p:nvSpPr>
        <p:spPr>
          <a:xfrm>
            <a:off x="0" y="2065775"/>
            <a:ext cx="8029200" cy="1877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public class </a:t>
            </a:r>
            <a:r>
              <a:rPr lang="es-419" sz="1000">
                <a:solidFill>
                  <a:srgbClr val="A9B7C6"/>
                </a:solidFill>
                <a:highlight>
                  <a:srgbClr val="2B2B2B"/>
                </a:highlight>
                <a:latin typeface="Courier New"/>
                <a:ea typeface="Courier New"/>
                <a:cs typeface="Courier New"/>
                <a:sym typeface="Courier New"/>
              </a:rPr>
              <a:t>FragmentA </a:t>
            </a:r>
            <a:r>
              <a:rPr lang="es-419" sz="1000">
                <a:solidFill>
                  <a:srgbClr val="CC7832"/>
                </a:solidFill>
                <a:highlight>
                  <a:srgbClr val="2B2B2B"/>
                </a:highlight>
                <a:latin typeface="Courier New"/>
                <a:ea typeface="Courier New"/>
                <a:cs typeface="Courier New"/>
                <a:sym typeface="Courier New"/>
              </a:rPr>
              <a:t>extends </a:t>
            </a:r>
            <a:r>
              <a:rPr lang="es-419" sz="1000">
                <a:solidFill>
                  <a:srgbClr val="A9B7C6"/>
                </a:solidFill>
                <a:highlight>
                  <a:srgbClr val="2B2B2B"/>
                </a:highlight>
                <a:latin typeface="Courier New"/>
                <a:ea typeface="Courier New"/>
                <a:cs typeface="Courier New"/>
                <a:sym typeface="Courier New"/>
              </a:rPr>
              <a:t>Fragment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FragmentABinding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BBB529"/>
                </a:solidFill>
                <a:highlight>
                  <a:srgbClr val="2B2B2B"/>
                </a:highlight>
                <a:latin typeface="Courier New"/>
                <a:ea typeface="Courier New"/>
                <a:cs typeface="Courier New"/>
                <a:sym typeface="Courier New"/>
              </a:rPr>
              <a:t>@Override</a:t>
            </a:r>
            <a:endParaRPr sz="10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BBB529"/>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public </a:t>
            </a:r>
            <a:r>
              <a:rPr lang="es-419" sz="1000">
                <a:solidFill>
                  <a:srgbClr val="A9B7C6"/>
                </a:solidFill>
                <a:highlight>
                  <a:srgbClr val="2B2B2B"/>
                </a:highlight>
                <a:latin typeface="Courier New"/>
                <a:ea typeface="Courier New"/>
                <a:cs typeface="Courier New"/>
                <a:sym typeface="Courier New"/>
              </a:rPr>
              <a:t>View </a:t>
            </a:r>
            <a:r>
              <a:rPr lang="es-419" sz="1000">
                <a:solidFill>
                  <a:srgbClr val="FFC66D"/>
                </a:solidFill>
                <a:highlight>
                  <a:srgbClr val="2B2B2B"/>
                </a:highlight>
                <a:latin typeface="Courier New"/>
                <a:ea typeface="Courier New"/>
                <a:cs typeface="Courier New"/>
                <a:sym typeface="Courier New"/>
              </a:rPr>
              <a:t>onCreateView</a:t>
            </a:r>
            <a:r>
              <a:rPr lang="es-419" sz="1000">
                <a:solidFill>
                  <a:srgbClr val="A9B7C6"/>
                </a:solidFill>
                <a:highlight>
                  <a:srgbClr val="2B2B2B"/>
                </a:highlight>
                <a:latin typeface="Courier New"/>
                <a:ea typeface="Courier New"/>
                <a:cs typeface="Courier New"/>
                <a:sym typeface="Courier New"/>
              </a:rPr>
              <a:t>(LayoutInflater 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ViewGroup container</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Bundle savedInstanceState)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binding </a:t>
            </a:r>
            <a:r>
              <a:rPr lang="es-419" sz="1000">
                <a:solidFill>
                  <a:srgbClr val="A9B7C6"/>
                </a:solidFill>
                <a:highlight>
                  <a:srgbClr val="2B2B2B"/>
                </a:highlight>
                <a:latin typeface="Courier New"/>
                <a:ea typeface="Courier New"/>
                <a:cs typeface="Courier New"/>
                <a:sym typeface="Courier New"/>
              </a:rPr>
              <a:t>= FragmentABinding.</a:t>
            </a:r>
            <a:r>
              <a:rPr i="1" lang="es-419" sz="1000">
                <a:solidFill>
                  <a:srgbClr val="A9B7C6"/>
                </a:solidFill>
                <a:highlight>
                  <a:srgbClr val="2B2B2B"/>
                </a:highlight>
                <a:latin typeface="Courier New"/>
                <a:ea typeface="Courier New"/>
                <a:cs typeface="Courier New"/>
                <a:sym typeface="Courier New"/>
              </a:rPr>
              <a:t>inflate</a:t>
            </a:r>
            <a:r>
              <a:rPr lang="es-419" sz="1000">
                <a:solidFill>
                  <a:srgbClr val="A9B7C6"/>
                </a:solidFill>
                <a:highlight>
                  <a:srgbClr val="2B2B2B"/>
                </a:highlight>
                <a:latin typeface="Courier New"/>
                <a:ea typeface="Courier New"/>
                <a:cs typeface="Courier New"/>
                <a:sym typeface="Courier New"/>
              </a:rPr>
              <a:t>(inflater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container</a:t>
            </a:r>
            <a:r>
              <a:rPr lang="es-419" sz="1000">
                <a:solidFill>
                  <a:srgbClr val="CC7832"/>
                </a:solidFill>
                <a:highlight>
                  <a:srgbClr val="2B2B2B"/>
                </a:highlight>
                <a:latin typeface="Courier New"/>
                <a:ea typeface="Courier New"/>
                <a:cs typeface="Courier New"/>
                <a:sym typeface="Courier New"/>
              </a:rPr>
              <a:t>,false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return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A9B7C6"/>
                </a:solidFill>
                <a:highlight>
                  <a:srgbClr val="2B2B2B"/>
                </a:highlight>
                <a:latin typeface="Courier New"/>
                <a:ea typeface="Courier New"/>
                <a:cs typeface="Courier New"/>
                <a:sym typeface="Courier New"/>
              </a:rPr>
              <a:t>.getRoot()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sp>
        <p:nvSpPr>
          <p:cNvPr id="132" name="Google Shape;132;p20"/>
          <p:cNvSpPr txBox="1"/>
          <p:nvPr/>
        </p:nvSpPr>
        <p:spPr>
          <a:xfrm>
            <a:off x="0" y="4980300"/>
            <a:ext cx="8029200" cy="1877700"/>
          </a:xfrm>
          <a:prstGeom prst="rect">
            <a:avLst/>
          </a:prstGeom>
          <a:solidFill>
            <a:srgbClr val="2B2B2B"/>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public class </a:t>
            </a:r>
            <a:r>
              <a:rPr lang="es-419" sz="1000">
                <a:solidFill>
                  <a:srgbClr val="A9B7C6"/>
                </a:solidFill>
                <a:highlight>
                  <a:srgbClr val="2B2B2B"/>
                </a:highlight>
                <a:latin typeface="Courier New"/>
                <a:ea typeface="Courier New"/>
                <a:cs typeface="Courier New"/>
                <a:sym typeface="Courier New"/>
              </a:rPr>
              <a:t>FragmentC </a:t>
            </a:r>
            <a:r>
              <a:rPr lang="es-419" sz="1000">
                <a:solidFill>
                  <a:srgbClr val="CC7832"/>
                </a:solidFill>
                <a:highlight>
                  <a:srgbClr val="2B2B2B"/>
                </a:highlight>
                <a:latin typeface="Courier New"/>
                <a:ea typeface="Courier New"/>
                <a:cs typeface="Courier New"/>
                <a:sym typeface="Courier New"/>
              </a:rPr>
              <a:t>extends </a:t>
            </a:r>
            <a:r>
              <a:rPr lang="es-419" sz="1000">
                <a:solidFill>
                  <a:srgbClr val="A9B7C6"/>
                </a:solidFill>
                <a:highlight>
                  <a:srgbClr val="2B2B2B"/>
                </a:highlight>
                <a:latin typeface="Courier New"/>
                <a:ea typeface="Courier New"/>
                <a:cs typeface="Courier New"/>
                <a:sym typeface="Courier New"/>
              </a:rPr>
              <a:t>Fragment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FragmentCBinding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BBB529"/>
                </a:solidFill>
                <a:highlight>
                  <a:srgbClr val="2B2B2B"/>
                </a:highlight>
                <a:latin typeface="Courier New"/>
                <a:ea typeface="Courier New"/>
                <a:cs typeface="Courier New"/>
                <a:sym typeface="Courier New"/>
              </a:rPr>
              <a:t>@Override</a:t>
            </a:r>
            <a:endParaRPr sz="10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BBB529"/>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public </a:t>
            </a:r>
            <a:r>
              <a:rPr lang="es-419" sz="1000">
                <a:solidFill>
                  <a:srgbClr val="A9B7C6"/>
                </a:solidFill>
                <a:highlight>
                  <a:srgbClr val="2B2B2B"/>
                </a:highlight>
                <a:latin typeface="Courier New"/>
                <a:ea typeface="Courier New"/>
                <a:cs typeface="Courier New"/>
                <a:sym typeface="Courier New"/>
              </a:rPr>
              <a:t>View </a:t>
            </a:r>
            <a:r>
              <a:rPr lang="es-419" sz="1000">
                <a:solidFill>
                  <a:srgbClr val="FFC66D"/>
                </a:solidFill>
                <a:highlight>
                  <a:srgbClr val="2B2B2B"/>
                </a:highlight>
                <a:latin typeface="Courier New"/>
                <a:ea typeface="Courier New"/>
                <a:cs typeface="Courier New"/>
                <a:sym typeface="Courier New"/>
              </a:rPr>
              <a:t>onCreateView</a:t>
            </a:r>
            <a:r>
              <a:rPr lang="es-419" sz="1000">
                <a:solidFill>
                  <a:srgbClr val="A9B7C6"/>
                </a:solidFill>
                <a:highlight>
                  <a:srgbClr val="2B2B2B"/>
                </a:highlight>
                <a:latin typeface="Courier New"/>
                <a:ea typeface="Courier New"/>
                <a:cs typeface="Courier New"/>
                <a:sym typeface="Courier New"/>
              </a:rPr>
              <a:t>(LayoutInflater 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 ViewGroup container</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Bundle savedInstanceState)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binding </a:t>
            </a:r>
            <a:r>
              <a:rPr lang="es-419" sz="1000">
                <a:solidFill>
                  <a:srgbClr val="A9B7C6"/>
                </a:solidFill>
                <a:highlight>
                  <a:srgbClr val="2B2B2B"/>
                </a:highlight>
                <a:latin typeface="Courier New"/>
                <a:ea typeface="Courier New"/>
                <a:cs typeface="Courier New"/>
                <a:sym typeface="Courier New"/>
              </a:rPr>
              <a:t>= FragmentCBinding.</a:t>
            </a:r>
            <a:r>
              <a:rPr i="1" lang="es-419" sz="1000">
                <a:solidFill>
                  <a:srgbClr val="A9B7C6"/>
                </a:solidFill>
                <a:highlight>
                  <a:srgbClr val="2B2B2B"/>
                </a:highlight>
                <a:latin typeface="Courier New"/>
                <a:ea typeface="Courier New"/>
                <a:cs typeface="Courier New"/>
                <a:sym typeface="Courier New"/>
              </a:rPr>
              <a:t>inflate</a:t>
            </a:r>
            <a:r>
              <a:rPr lang="es-419" sz="1000">
                <a:solidFill>
                  <a:srgbClr val="A9B7C6"/>
                </a:solidFill>
                <a:highlight>
                  <a:srgbClr val="2B2B2B"/>
                </a:highlight>
                <a:latin typeface="Courier New"/>
                <a:ea typeface="Courier New"/>
                <a:cs typeface="Courier New"/>
                <a:sym typeface="Courier New"/>
              </a:rPr>
              <a:t>(inflater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container</a:t>
            </a:r>
            <a:r>
              <a:rPr lang="es-419" sz="1000">
                <a:solidFill>
                  <a:srgbClr val="CC7832"/>
                </a:solidFill>
                <a:highlight>
                  <a:srgbClr val="2B2B2B"/>
                </a:highlight>
                <a:latin typeface="Courier New"/>
                <a:ea typeface="Courier New"/>
                <a:cs typeface="Courier New"/>
                <a:sym typeface="Courier New"/>
              </a:rPr>
              <a:t>,false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return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A9B7C6"/>
                </a:solidFill>
                <a:highlight>
                  <a:srgbClr val="2B2B2B"/>
                </a:highlight>
                <a:latin typeface="Courier New"/>
                <a:ea typeface="Courier New"/>
                <a:cs typeface="Courier New"/>
                <a:sym typeface="Courier New"/>
              </a:rPr>
              <a:t>.getRoot()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sp>
        <p:nvSpPr>
          <p:cNvPr id="133" name="Google Shape;133;p20"/>
          <p:cNvSpPr txBox="1"/>
          <p:nvPr/>
        </p:nvSpPr>
        <p:spPr>
          <a:xfrm>
            <a:off x="3752400" y="3331000"/>
            <a:ext cx="5391600" cy="2185800"/>
          </a:xfrm>
          <a:prstGeom prst="rect">
            <a:avLst/>
          </a:prstGeom>
          <a:solidFill>
            <a:srgbClr val="2B2B2B"/>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public class </a:t>
            </a:r>
            <a:r>
              <a:rPr lang="es-419" sz="1000">
                <a:solidFill>
                  <a:srgbClr val="A9B7C6"/>
                </a:solidFill>
                <a:highlight>
                  <a:srgbClr val="2B2B2B"/>
                </a:highlight>
                <a:latin typeface="Courier New"/>
                <a:ea typeface="Courier New"/>
                <a:cs typeface="Courier New"/>
                <a:sym typeface="Courier New"/>
              </a:rPr>
              <a:t>FragmentB </a:t>
            </a:r>
            <a:r>
              <a:rPr lang="es-419" sz="1000">
                <a:solidFill>
                  <a:srgbClr val="CC7832"/>
                </a:solidFill>
                <a:highlight>
                  <a:srgbClr val="2B2B2B"/>
                </a:highlight>
                <a:latin typeface="Courier New"/>
                <a:ea typeface="Courier New"/>
                <a:cs typeface="Courier New"/>
                <a:sym typeface="Courier New"/>
              </a:rPr>
              <a:t>extends </a:t>
            </a:r>
            <a:r>
              <a:rPr lang="es-419" sz="1000">
                <a:solidFill>
                  <a:srgbClr val="A9B7C6"/>
                </a:solidFill>
                <a:highlight>
                  <a:srgbClr val="2B2B2B"/>
                </a:highlight>
                <a:latin typeface="Courier New"/>
                <a:ea typeface="Courier New"/>
                <a:cs typeface="Courier New"/>
                <a:sym typeface="Courier New"/>
              </a:rPr>
              <a:t>Fragment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FragmentBBinding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BBB529"/>
                </a:solidFill>
                <a:highlight>
                  <a:srgbClr val="2B2B2B"/>
                </a:highlight>
                <a:latin typeface="Courier New"/>
                <a:ea typeface="Courier New"/>
                <a:cs typeface="Courier New"/>
                <a:sym typeface="Courier New"/>
              </a:rPr>
              <a:t>@Override</a:t>
            </a:r>
            <a:endParaRPr sz="10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BBB529"/>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public </a:t>
            </a:r>
            <a:r>
              <a:rPr lang="es-419" sz="1000">
                <a:solidFill>
                  <a:srgbClr val="A9B7C6"/>
                </a:solidFill>
                <a:highlight>
                  <a:srgbClr val="2B2B2B"/>
                </a:highlight>
                <a:latin typeface="Courier New"/>
                <a:ea typeface="Courier New"/>
                <a:cs typeface="Courier New"/>
                <a:sym typeface="Courier New"/>
              </a:rPr>
              <a:t>View </a:t>
            </a:r>
            <a:r>
              <a:rPr lang="es-419" sz="1000">
                <a:solidFill>
                  <a:srgbClr val="FFC66D"/>
                </a:solidFill>
                <a:highlight>
                  <a:srgbClr val="2B2B2B"/>
                </a:highlight>
                <a:latin typeface="Courier New"/>
                <a:ea typeface="Courier New"/>
                <a:cs typeface="Courier New"/>
                <a:sym typeface="Courier New"/>
              </a:rPr>
              <a:t>onCreateView</a:t>
            </a:r>
            <a:r>
              <a:rPr lang="es-419" sz="1000">
                <a:solidFill>
                  <a:srgbClr val="A9B7C6"/>
                </a:solidFill>
                <a:highlight>
                  <a:srgbClr val="2B2B2B"/>
                </a:highlight>
                <a:latin typeface="Courier New"/>
                <a:ea typeface="Courier New"/>
                <a:cs typeface="Courier New"/>
                <a:sym typeface="Courier New"/>
              </a:rPr>
              <a:t>(LayoutInflater 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ViewGroup container</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Bundle savedInstanceState)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9876AA"/>
                </a:solidFill>
                <a:highlight>
                  <a:srgbClr val="2B2B2B"/>
                </a:highlight>
                <a:latin typeface="Courier New"/>
                <a:ea typeface="Courier New"/>
                <a:cs typeface="Courier New"/>
                <a:sym typeface="Courier New"/>
              </a:rPr>
              <a:t>binding </a:t>
            </a:r>
            <a:r>
              <a:rPr lang="es-419" sz="1000">
                <a:solidFill>
                  <a:srgbClr val="A9B7C6"/>
                </a:solidFill>
                <a:highlight>
                  <a:srgbClr val="2B2B2B"/>
                </a:highlight>
                <a:latin typeface="Courier New"/>
                <a:ea typeface="Courier New"/>
                <a:cs typeface="Courier New"/>
                <a:sym typeface="Courier New"/>
              </a:rPr>
              <a:t>= FragmentBBinding.</a:t>
            </a:r>
            <a:r>
              <a:rPr i="1" lang="es-419" sz="1000">
                <a:solidFill>
                  <a:srgbClr val="A9B7C6"/>
                </a:solidFill>
                <a:highlight>
                  <a:srgbClr val="2B2B2B"/>
                </a:highlight>
                <a:latin typeface="Courier New"/>
                <a:ea typeface="Courier New"/>
                <a:cs typeface="Courier New"/>
                <a:sym typeface="Courier New"/>
              </a:rPr>
              <a:t>inflate</a:t>
            </a:r>
            <a:r>
              <a:rPr lang="es-419" sz="1000">
                <a:solidFill>
                  <a:srgbClr val="A9B7C6"/>
                </a:solidFill>
                <a:highlight>
                  <a:srgbClr val="2B2B2B"/>
                </a:highlight>
                <a:latin typeface="Courier New"/>
                <a:ea typeface="Courier New"/>
                <a:cs typeface="Courier New"/>
                <a:sym typeface="Courier New"/>
              </a:rPr>
              <a:t>(inflater</a:t>
            </a:r>
            <a:r>
              <a:rPr lang="es-419" sz="1000">
                <a:solidFill>
                  <a:srgbClr val="CC7832"/>
                </a:solidFill>
                <a:highlight>
                  <a:srgbClr val="2B2B2B"/>
                </a:highlight>
                <a:latin typeface="Courier New"/>
                <a:ea typeface="Courier New"/>
                <a:cs typeface="Courier New"/>
                <a:sym typeface="Courier New"/>
              </a:rPr>
              <a:t>,</a:t>
            </a:r>
            <a:r>
              <a:rPr lang="es-419" sz="1000">
                <a:solidFill>
                  <a:srgbClr val="A9B7C6"/>
                </a:solidFill>
                <a:highlight>
                  <a:srgbClr val="2B2B2B"/>
                </a:highlight>
                <a:latin typeface="Courier New"/>
                <a:ea typeface="Courier New"/>
                <a:cs typeface="Courier New"/>
                <a:sym typeface="Courier New"/>
              </a:rPr>
              <a:t>container</a:t>
            </a:r>
            <a:r>
              <a:rPr lang="es-419" sz="1000">
                <a:solidFill>
                  <a:srgbClr val="CC7832"/>
                </a:solidFill>
                <a:highlight>
                  <a:srgbClr val="2B2B2B"/>
                </a:highlight>
                <a:latin typeface="Courier New"/>
                <a:ea typeface="Courier New"/>
                <a:cs typeface="Courier New"/>
                <a:sym typeface="Courier New"/>
              </a:rPr>
              <a:t>,false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return </a:t>
            </a:r>
            <a:r>
              <a:rPr lang="es-419" sz="1000">
                <a:solidFill>
                  <a:srgbClr val="9876AA"/>
                </a:solidFill>
                <a:highlight>
                  <a:srgbClr val="2B2B2B"/>
                </a:highlight>
                <a:latin typeface="Courier New"/>
                <a:ea typeface="Courier New"/>
                <a:cs typeface="Courier New"/>
                <a:sym typeface="Courier New"/>
              </a:rPr>
              <a:t>binding</a:t>
            </a:r>
            <a:r>
              <a:rPr lang="es-419" sz="1000">
                <a:solidFill>
                  <a:srgbClr val="A9B7C6"/>
                </a:solidFill>
                <a:highlight>
                  <a:srgbClr val="2B2B2B"/>
                </a:highlight>
                <a:latin typeface="Courier New"/>
                <a:ea typeface="Courier New"/>
                <a:cs typeface="Courier New"/>
                <a:sym typeface="Courier New"/>
              </a:rPr>
              <a:t>.getRoot()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Navigation Graph</a:t>
            </a:r>
            <a:endParaRPr/>
          </a:p>
        </p:txBody>
      </p:sp>
      <p:sp>
        <p:nvSpPr>
          <p:cNvPr id="139" name="Google Shape;139;p21"/>
          <p:cNvSpPr txBox="1"/>
          <p:nvPr>
            <p:ph idx="1" type="body"/>
          </p:nvPr>
        </p:nvSpPr>
        <p:spPr>
          <a:xfrm>
            <a:off x="311700" y="1536629"/>
            <a:ext cx="5724300" cy="22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su gráfica de navegación, adiciones sus fragmentos.</a:t>
            </a:r>
            <a:endParaRPr/>
          </a:p>
          <a:p>
            <a:pPr indent="0" lvl="0" marL="0" rtl="0" algn="l">
              <a:spcBef>
                <a:spcPts val="1600"/>
              </a:spcBef>
              <a:spcAft>
                <a:spcPts val="1600"/>
              </a:spcAft>
              <a:buNone/>
            </a:pPr>
            <a:r>
              <a:rPr lang="es-419"/>
              <a:t>El fragmento con el ícono       a la izquierda, indica que será el primero en mostrarse (home).</a:t>
            </a:r>
            <a:endParaRPr/>
          </a:p>
        </p:txBody>
      </p:sp>
      <p:sp>
        <p:nvSpPr>
          <p:cNvPr id="140" name="Google Shape;140;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41" name="Google Shape;141;p21"/>
          <p:cNvPicPr preferRelativeResize="0"/>
          <p:nvPr/>
        </p:nvPicPr>
        <p:blipFill rotWithShape="1">
          <a:blip r:embed="rId3">
            <a:alphaModFix/>
          </a:blip>
          <a:srcRect b="5846" l="0" r="8088" t="0"/>
          <a:stretch/>
        </p:blipFill>
        <p:spPr>
          <a:xfrm>
            <a:off x="6124250" y="471825"/>
            <a:ext cx="3019750" cy="3241776"/>
          </a:xfrm>
          <a:prstGeom prst="rect">
            <a:avLst/>
          </a:prstGeom>
          <a:noFill/>
          <a:ln>
            <a:noFill/>
          </a:ln>
        </p:spPr>
      </p:pic>
      <p:pic>
        <p:nvPicPr>
          <p:cNvPr id="142" name="Google Shape;142;p21"/>
          <p:cNvPicPr preferRelativeResize="0"/>
          <p:nvPr/>
        </p:nvPicPr>
        <p:blipFill>
          <a:blip r:embed="rId4">
            <a:alphaModFix/>
          </a:blip>
          <a:stretch>
            <a:fillRect/>
          </a:stretch>
        </p:blipFill>
        <p:spPr>
          <a:xfrm>
            <a:off x="1976600" y="3919867"/>
            <a:ext cx="5190799" cy="2738079"/>
          </a:xfrm>
          <a:prstGeom prst="rect">
            <a:avLst/>
          </a:prstGeom>
          <a:noFill/>
          <a:ln>
            <a:noFill/>
          </a:ln>
        </p:spPr>
      </p:pic>
      <p:pic>
        <p:nvPicPr>
          <p:cNvPr id="143" name="Google Shape;143;p21"/>
          <p:cNvPicPr preferRelativeResize="0"/>
          <p:nvPr/>
        </p:nvPicPr>
        <p:blipFill>
          <a:blip r:embed="rId5">
            <a:alphaModFix/>
          </a:blip>
          <a:stretch>
            <a:fillRect/>
          </a:stretch>
        </p:blipFill>
        <p:spPr>
          <a:xfrm>
            <a:off x="3017050" y="2100350"/>
            <a:ext cx="313600" cy="33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