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0A9215-B080-4983-95E4-59FB13733918}">
  <a:tblStyle styleId="{BF0A9215-B080-4983-95E4-59FB13733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0d6291c6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0d6291c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0d6291c6_0_3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0d6291c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0d6291c6_0_4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0d6291c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0d6291c6_0_4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0d6291c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0d6291c6_0_4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0d6291c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70d6291c6_0_4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70d6291c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0d6291c6_0_4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0d6291c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70d6291c6_0_4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70d6291c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0d6291c6_0_4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70d6291c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70d6291c6_0_4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70d6291c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0d6291c6_0_2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0d6291c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0d6291c6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0d6291c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0d6291c6_0_3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0d6291c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0d6291c6_0_3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0d6291c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0d6291c6_0_3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0d6291c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0d6291c6_0_4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0d6291c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70d6291c6_0_4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70d6291c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0d6291c6_0_4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0d6291c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x/room/package-summary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</a:t>
            </a:r>
            <a:br>
              <a:rPr lang="es-419"/>
            </a:br>
            <a:r>
              <a:rPr lang="es-419"/>
              <a:t>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07 - Extra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Guardar una lista de Trabajos obtenidos desde un webservice. En este caso, se guardará en la base de datos SQLite local.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863" y="2749325"/>
            <a:ext cx="33432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la entidad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atributo primaryKey también debe ser anotado como @NonNull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2423213"/>
            <a:ext cx="4638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Dao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536625"/>
            <a:ext cx="3089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crean los método para guardar la entidad Trabajo.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Puede crear cuantos método necesite en particular.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213" y="1536613"/>
            <a:ext cx="557212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Database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536631"/>
            <a:ext cx="85206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crea la entidad que representa a la base de datos y que contiene a todas las tablas. El atributo INSTANCE sirve para crear un única instancia de la clase TrabajoDatabase.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11316" l="0" r="0" t="0"/>
          <a:stretch/>
        </p:blipFill>
        <p:spPr>
          <a:xfrm>
            <a:off x="2357350" y="2845550"/>
            <a:ext cx="6709901" cy="38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Repositorio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crea un repositorio y se pasa como parámetro del constructor el Application. Así mismo, se crea la instancia singleton de TrabajoDatabase y se instancia TrabajoDao.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75" y="2956975"/>
            <a:ext cx="65532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Repositorio - insertar trabajo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536624"/>
            <a:ext cx="8520600" cy="4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mismo repositorio, se puede crear el método para crear Trabajos.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esto se crea un AsyncTask, pero también lo puede hacer con Runnable.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el worker thread es donde se llama al método definido en el DAO.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2156188"/>
            <a:ext cx="45148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275" y="3568038"/>
            <a:ext cx="4543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Repositorio - borrar trabajo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borrar todos los trabajos, por ejemplo, se implementa esta vez con Thread.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2267713"/>
            <a:ext cx="34766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Actualizar la interfaz gráfica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536630"/>
            <a:ext cx="85206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desea obtener información de base de datos, debe utilizar ViewModel (clase pasada) para implementar el </a:t>
            </a:r>
            <a:r>
              <a:rPr lang="es-419"/>
              <a:t>patrón</a:t>
            </a:r>
            <a:r>
              <a:rPr lang="es-419"/>
              <a:t> observer desde los hilos en background y poder notificar a la vista cuando se obtenga los resultados del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→ Se agrega una variable para gestionar la lista de empleados que se obtendrán desde base de datos.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25" y="3847838"/>
            <a:ext cx="6147551" cy="185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9"/>
          <p:cNvCxnSpPr/>
          <p:nvPr/>
        </p:nvCxnSpPr>
        <p:spPr>
          <a:xfrm flipH="1">
            <a:off x="4747275" y="3377750"/>
            <a:ext cx="3870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/>
          <p:nvPr/>
        </p:nvCxnSpPr>
        <p:spPr>
          <a:xfrm flipH="1" rot="10800000">
            <a:off x="801950" y="4839425"/>
            <a:ext cx="9495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9"/>
          <p:cNvCxnSpPr>
            <a:endCxn id="204" idx="1"/>
          </p:cNvCxnSpPr>
          <p:nvPr/>
        </p:nvCxnSpPr>
        <p:spPr>
          <a:xfrm flipH="1" rot="10800000">
            <a:off x="977200" y="5424275"/>
            <a:ext cx="6912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9"/>
          <p:cNvSpPr/>
          <p:nvPr/>
        </p:nvSpPr>
        <p:spPr>
          <a:xfrm>
            <a:off x="1668400" y="5161925"/>
            <a:ext cx="129000" cy="524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147500" y="5567525"/>
            <a:ext cx="949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get &amp; 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Actualizar la interfaz gráfica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corre en un hilo en background y al obtener la lista completa de base de datos, se setea el valor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postValue()</a:t>
            </a:r>
            <a:r>
              <a:rPr lang="es-419"/>
              <a:t>.</a:t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50" y="2554088"/>
            <a:ext cx="50958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Activity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instancia el repositorio y se declara un observer a la lista de trabajo.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Luego, se obtiene la lista de trabajo de base de datos y el resultado será visualizado en el observer.</a:t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69200"/>
            <a:ext cx="74676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SQLite Database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Ideal para data estructurada y repetitiva, tales como contactos o información relacionada.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base de datos que brinda Android es SQLite, la cual permite la mayoría de comandos SQL.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 base de datos se crea por aplicación y se destruye al borrar el aplicativo.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Existen dos formas de crear, acceder y manipular la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Gestionar directamente la librería SQLite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Utilizar Room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Room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Room es parte de los componentes de arquitectura de Android que permite abstraer la complejidad de manipular los datos de SQLite.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usarlo, es necesario importar las dependencias en gradle: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implementation 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"androidx.room:room-runtime:2.2.5"</a:t>
            </a:r>
            <a:endParaRPr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annotationProcessor 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"androidx.room:room-compiler:2.2.5"</a:t>
            </a:r>
            <a:endParaRPr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Room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Tiene 3 componentes: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Entity</a:t>
            </a:r>
            <a:r>
              <a:rPr lang="es-419"/>
              <a:t>: Define el esquema de una tabla de base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DAO </a:t>
            </a:r>
            <a:r>
              <a:rPr lang="es-419"/>
              <a:t>(Database Access Object): Define las operaciones de escritura y lectura de la base de datos. Usa las entidades para obtener de la base de datos y devolver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Database</a:t>
            </a:r>
            <a:r>
              <a:rPr lang="es-419"/>
              <a:t>: Utilizado para crear la conexión a base de datos.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2641990" y="4230745"/>
            <a:ext cx="3860018" cy="1414726"/>
            <a:chOff x="1553500" y="2657451"/>
            <a:chExt cx="4932300" cy="1869600"/>
          </a:xfrm>
        </p:grpSpPr>
        <p:sp>
          <p:nvSpPr>
            <p:cNvPr id="85" name="Google Shape;85;p16"/>
            <p:cNvSpPr/>
            <p:nvPr/>
          </p:nvSpPr>
          <p:spPr>
            <a:xfrm>
              <a:off x="1553500" y="2657451"/>
              <a:ext cx="4932300" cy="18696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rgbClr val="404040"/>
                  </a:solidFill>
                </a:rPr>
                <a:t>    RoomDatabase</a:t>
              </a:r>
              <a:endParaRPr sz="1800">
                <a:solidFill>
                  <a:srgbClr val="404040"/>
                </a:solidFill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899814" y="3638474"/>
              <a:ext cx="1168687" cy="779123"/>
            </a:xfrm>
            <a:prstGeom prst="flowChartMagneticDisk">
              <a:avLst/>
            </a:prstGeom>
            <a:solidFill>
              <a:srgbClr val="EEEEEE"/>
            </a:solidFill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rgbClr val="404040"/>
                  </a:solidFill>
                </a:rPr>
                <a:t>SQLite</a:t>
              </a:r>
              <a:endParaRPr sz="1800">
                <a:solidFill>
                  <a:srgbClr val="404040"/>
                </a:solidFill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462413" y="3639337"/>
              <a:ext cx="2555100" cy="777300"/>
            </a:xfrm>
            <a:prstGeom prst="roundRect">
              <a:avLst>
                <a:gd fmla="val 16667" name="adj"/>
              </a:avLst>
            </a:prstGeom>
            <a:solidFill>
              <a:srgbClr val="A3A3A3"/>
            </a:solidFill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rgbClr val="F6F6F6"/>
                  </a:solidFill>
                </a:rPr>
                <a:t>DAO</a:t>
              </a:r>
              <a:endParaRPr sz="1800">
                <a:solidFill>
                  <a:srgbClr val="F6F6F6"/>
                </a:solidFill>
              </a:endParaRPr>
            </a:p>
          </p:txBody>
        </p:sp>
        <p:grpSp>
          <p:nvGrpSpPr>
            <p:cNvPr id="88" name="Google Shape;88;p16"/>
            <p:cNvGrpSpPr/>
            <p:nvPr/>
          </p:nvGrpSpPr>
          <p:grpSpPr>
            <a:xfrm>
              <a:off x="1736923" y="2927936"/>
              <a:ext cx="1494118" cy="524690"/>
              <a:chOff x="5273675" y="941275"/>
              <a:chExt cx="1039025" cy="364875"/>
            </a:xfrm>
          </p:grpSpPr>
          <p:sp>
            <p:nvSpPr>
              <p:cNvPr id="89" name="Google Shape;89;p16"/>
              <p:cNvSpPr/>
              <p:nvPr/>
            </p:nvSpPr>
            <p:spPr>
              <a:xfrm>
                <a:off x="5273675" y="941275"/>
                <a:ext cx="854400" cy="240300"/>
              </a:xfrm>
              <a:prstGeom prst="roundRect">
                <a:avLst>
                  <a:gd fmla="val 16667" name="adj"/>
                </a:avLst>
              </a:prstGeom>
              <a:solidFill>
                <a:srgbClr val="A3A3A3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5359325" y="1000200"/>
                <a:ext cx="854400" cy="240300"/>
              </a:xfrm>
              <a:prstGeom prst="roundRect">
                <a:avLst>
                  <a:gd fmla="val 16667" name="adj"/>
                </a:avLst>
              </a:prstGeom>
              <a:solidFill>
                <a:srgbClr val="A3A3A3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5458300" y="1065850"/>
                <a:ext cx="854400" cy="240300"/>
              </a:xfrm>
              <a:prstGeom prst="roundRect">
                <a:avLst>
                  <a:gd fmla="val 16667" name="adj"/>
                </a:avLst>
              </a:prstGeom>
              <a:solidFill>
                <a:srgbClr val="A3A3A3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600">
                    <a:solidFill>
                      <a:srgbClr val="F6F6F6"/>
                    </a:solidFill>
                  </a:rPr>
                  <a:t>Entity</a:t>
                </a:r>
                <a:endParaRPr sz="1600">
                  <a:solidFill>
                    <a:srgbClr val="404040"/>
                  </a:solidFill>
                </a:endParaRPr>
              </a:p>
            </p:txBody>
          </p:sp>
        </p:grpSp>
        <p:cxnSp>
          <p:nvCxnSpPr>
            <p:cNvPr id="92" name="Google Shape;92;p16"/>
            <p:cNvCxnSpPr/>
            <p:nvPr/>
          </p:nvCxnSpPr>
          <p:spPr>
            <a:xfrm rot="10800000">
              <a:off x="3083001" y="3918494"/>
              <a:ext cx="393900" cy="0"/>
            </a:xfrm>
            <a:prstGeom prst="straightConnector1">
              <a:avLst/>
            </a:prstGeom>
            <a:noFill/>
            <a:ln cap="flat" cmpd="sng" w="19050">
              <a:solidFill>
                <a:srgbClr val="51515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p16"/>
            <p:cNvCxnSpPr/>
            <p:nvPr/>
          </p:nvCxnSpPr>
          <p:spPr>
            <a:xfrm rot="10800000">
              <a:off x="3083001" y="4137649"/>
              <a:ext cx="393900" cy="0"/>
            </a:xfrm>
            <a:prstGeom prst="straightConnector1">
              <a:avLst/>
            </a:prstGeom>
            <a:noFill/>
            <a:ln cap="flat" cmpd="sng" w="19050">
              <a:solidFill>
                <a:srgbClr val="51515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76206" l="0" r="72351" t="0"/>
          <a:stretch/>
        </p:blipFill>
        <p:spPr>
          <a:xfrm>
            <a:off x="7062875" y="593365"/>
            <a:ext cx="1854024" cy="12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Entidad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9656"/>
            <a:ext cx="85206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 de una tabla de base de datos en Java/Kotlin.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Cada instancia de la entidad es una fila de la tabla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630100" y="2517750"/>
            <a:ext cx="3883800" cy="182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int </a:t>
            </a:r>
            <a:r>
              <a:rPr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uid</a:t>
            </a:r>
            <a:r>
              <a:rPr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String firstName;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String lastName;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382400" y="4834169"/>
            <a:ext cx="6379200" cy="1453200"/>
          </a:xfrm>
          <a:prstGeom prst="rect">
            <a:avLst/>
          </a:prstGeom>
          <a:solidFill>
            <a:srgbClr val="77BD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1406250" y="4870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{BF0A9215-B080-4983-95E4-59FB13733918}</a:tableStyleId>
              </a:tblPr>
              <a:tblGrid>
                <a:gridCol w="1232425"/>
                <a:gridCol w="2247400"/>
                <a:gridCol w="285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uid</a:t>
                      </a:r>
                      <a:endParaRPr b="1" sz="1800">
                        <a:solidFill>
                          <a:srgbClr val="1155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firstName</a:t>
                      </a:r>
                      <a:endParaRPr b="1" sz="1800">
                        <a:solidFill>
                          <a:srgbClr val="1155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lastName</a:t>
                      </a:r>
                      <a:endParaRPr b="1" sz="1800">
                        <a:solidFill>
                          <a:srgbClr val="1155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800"/>
                        <a:t>12345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800"/>
                        <a:t>Aleks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Becker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12346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Jhansi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Kumar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Entidad - Anotaciones @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536625"/>
            <a:ext cx="6895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que Room se pueda encargar de gestionar la base de datos usando la entidad que ha creado, debe anotar su entidad con algunos parámetros: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@Entity(tableName = “jobs”)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@PrimaryKey</a:t>
            </a:r>
            <a:r>
              <a:rPr lang="es-419"/>
              <a:t> → llave que identifica a cada tabla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debe ser autoincremental </a:t>
            </a:r>
            <a:r>
              <a:rPr b="1" lang="es-419" sz="1800">
                <a:latin typeface="Source Code Pro"/>
                <a:ea typeface="Source Code Pro"/>
                <a:cs typeface="Source Code Pro"/>
                <a:sym typeface="Source Code Pro"/>
              </a:rPr>
              <a:t>@PrimaryKey (autoGenerate=true)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@NonNull</a:t>
            </a:r>
            <a:r>
              <a:rPr lang="es-419"/>
              <a:t> → El campo no puede ser vacío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@ColumnInfo(name = “jobTitle”)</a:t>
            </a:r>
            <a:r>
              <a:rPr lang="es-419"/>
              <a:t> → Para que agarrare este nombre y no el nombre de la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@Ignore</a:t>
            </a:r>
            <a:r>
              <a:rPr lang="es-419"/>
              <a:t> → si desea que este campo no se guarda en BD.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La lista completa de anotaciones la encuentra 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https://developer.android.com/reference/androidx/room/package-summary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0" r="0" t="6690"/>
          <a:stretch/>
        </p:blipFill>
        <p:spPr>
          <a:xfrm>
            <a:off x="7128225" y="374487"/>
            <a:ext cx="2015775" cy="61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Dao - Data Access Object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Interfaz </a:t>
            </a:r>
            <a:r>
              <a:rPr lang="es-419"/>
              <a:t>donde se definen los querys que se pueden realizar a la base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Al igual que las entidades, todo se mapea con anotaciones.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La clase debe ser anotada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@Dao </a:t>
            </a:r>
            <a:r>
              <a:rPr lang="es-419"/>
              <a:t>y los métodos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@Insert</a:t>
            </a:r>
            <a:r>
              <a:rPr lang="es-419"/>
              <a:t> o </a:t>
            </a:r>
            <a:r>
              <a:rPr b="1" lang="es-419"/>
              <a:t>@Update</a:t>
            </a:r>
            <a:r>
              <a:rPr lang="es-419"/>
              <a:t> 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@Query</a:t>
            </a:r>
            <a:r>
              <a:rPr lang="es-419"/>
              <a:t> si es uno en particular.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Por ejemplo: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725" y="3829183"/>
            <a:ext cx="2509834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188" y="4649583"/>
            <a:ext cx="2514901" cy="46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Database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abstracta donde se define el nombre de l</a:t>
            </a:r>
            <a:r>
              <a:rPr lang="es-419"/>
              <a:t>a tabla y se registra el Dao.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Se anota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@Database</a:t>
            </a:r>
            <a:r>
              <a:rPr lang="es-419"/>
              <a:t> y se declaran las entidades que componen la base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Así mismo, se debe crear bajo el patrón de diseño singleton y debe heredar de la clase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RoomDatabase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Repository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Debido a que el acceso a base de datos no se puede realizar en el UI Thread, se utilizará una clase intermedia donde se crearán los hilos en background para acceder a base de datos.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