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Proxima Nova"/>
      <p:regular r:id="rId26"/>
      <p:bold r:id="rId27"/>
      <p:italic r:id="rId28"/>
      <p:boldItalic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b40253a35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b40253a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b40253a35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b40253a3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777cba4c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777cba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983a7fcf7_0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83a7fcf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b40253a35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b40253a3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public void </a:t>
            </a:r>
            <a:r>
              <a:rPr lang="es-419" sz="1000">
                <a:solidFill>
                  <a:srgbClr val="FFC66D"/>
                </a:solidFill>
                <a:highlight>
                  <a:srgbClr val="2B2B2B"/>
                </a:highlight>
                <a:latin typeface="Courier New"/>
                <a:ea typeface="Courier New"/>
                <a:cs typeface="Courier New"/>
                <a:sym typeface="Courier New"/>
              </a:rPr>
              <a:t>lanzarNotificacion</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Intent intent = </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Intent(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A9B7C6"/>
                </a:solidFill>
                <a:highlight>
                  <a:srgbClr val="2B2B2B"/>
                </a:highlight>
                <a:latin typeface="Courier New"/>
                <a:ea typeface="Courier New"/>
                <a:cs typeface="Courier New"/>
                <a:sym typeface="Courier New"/>
              </a:rPr>
              <a:t>MainActivity4.</a:t>
            </a:r>
            <a:r>
              <a:rPr lang="es-419" sz="1000">
                <a:solidFill>
                  <a:srgbClr val="CC7832"/>
                </a:solidFill>
                <a:highlight>
                  <a:srgbClr val="2B2B2B"/>
                </a:highlight>
                <a:latin typeface="Courier New"/>
                <a:ea typeface="Courier New"/>
                <a:cs typeface="Courier New"/>
                <a:sym typeface="Courier New"/>
              </a:rPr>
              <a:t>class</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PendingIntent pendingIntent = PendingIntent.</a:t>
            </a:r>
            <a:r>
              <a:rPr i="1" lang="es-419" sz="1000">
                <a:solidFill>
                  <a:srgbClr val="A9B7C6"/>
                </a:solidFill>
                <a:highlight>
                  <a:srgbClr val="2B2B2B"/>
                </a:highlight>
                <a:latin typeface="Courier New"/>
                <a:ea typeface="Courier New"/>
                <a:cs typeface="Courier New"/>
                <a:sym typeface="Courier New"/>
              </a:rPr>
              <a:t>getActivity</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lang="es-419" sz="1000">
                <a:solidFill>
                  <a:srgbClr val="6897BB"/>
                </a:solidFill>
                <a:highlight>
                  <a:srgbClr val="2B2B2B"/>
                </a:highlight>
                <a:latin typeface="Courier New"/>
                <a:ea typeface="Courier New"/>
                <a:cs typeface="Courier New"/>
                <a:sym typeface="Courier New"/>
              </a:rPr>
              <a:t>0</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intent</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PendingIntent.</a:t>
            </a:r>
            <a:r>
              <a:rPr i="1" lang="es-419" sz="1000">
                <a:solidFill>
                  <a:srgbClr val="9876AA"/>
                </a:solidFill>
                <a:highlight>
                  <a:srgbClr val="2B2B2B"/>
                </a:highlight>
                <a:latin typeface="Courier New"/>
                <a:ea typeface="Courier New"/>
                <a:cs typeface="Courier New"/>
                <a:sym typeface="Courier New"/>
              </a:rPr>
              <a:t>FLAG_IMMUTABLE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NotificationCompat.Builder builder = </a:t>
            </a:r>
            <a:r>
              <a:rPr lang="es-419" sz="1000">
                <a:solidFill>
                  <a:srgbClr val="CC7832"/>
                </a:solidFill>
                <a:highlight>
                  <a:srgbClr val="2B2B2B"/>
                </a:highlight>
                <a:latin typeface="Courier New"/>
                <a:ea typeface="Courier New"/>
                <a:cs typeface="Courier New"/>
                <a:sym typeface="Courier New"/>
              </a:rPr>
              <a:t>new </a:t>
            </a:r>
            <a:r>
              <a:rPr lang="es-419" sz="1000">
                <a:solidFill>
                  <a:srgbClr val="A9B7C6"/>
                </a:solidFill>
                <a:highlight>
                  <a:srgbClr val="2B2B2B"/>
                </a:highlight>
                <a:latin typeface="Courier New"/>
                <a:ea typeface="Courier New"/>
                <a:cs typeface="Courier New"/>
                <a:sym typeface="Courier New"/>
              </a:rPr>
              <a:t>NotificationCompat.Builder(</a:t>
            </a:r>
            <a:r>
              <a:rPr lang="es-419" sz="1000">
                <a:solidFill>
                  <a:srgbClr val="CC7832"/>
                </a:solidFill>
                <a:highlight>
                  <a:srgbClr val="2B2B2B"/>
                </a:highlight>
                <a:latin typeface="Courier New"/>
                <a:ea typeface="Courier New"/>
                <a:cs typeface="Courier New"/>
                <a:sym typeface="Courier New"/>
              </a:rPr>
              <a:t>this, </a:t>
            </a:r>
            <a:r>
              <a:rPr lang="es-419" sz="1000">
                <a:solidFill>
                  <a:srgbClr val="9876AA"/>
                </a:solidFill>
                <a:highlight>
                  <a:srgbClr val="2B2B2B"/>
                </a:highlight>
                <a:latin typeface="Courier New"/>
                <a:ea typeface="Courier New"/>
                <a:cs typeface="Courier New"/>
                <a:sym typeface="Courier New"/>
              </a:rPr>
              <a:t>channelId</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.setSmallIcon(R.drawable.</a:t>
            </a:r>
            <a:r>
              <a:rPr i="1" lang="es-419" sz="1000">
                <a:solidFill>
                  <a:srgbClr val="9876AA"/>
                </a:solidFill>
                <a:highlight>
                  <a:srgbClr val="2B2B2B"/>
                </a:highlight>
                <a:latin typeface="Courier New"/>
                <a:ea typeface="Courier New"/>
                <a:cs typeface="Courier New"/>
                <a:sym typeface="Courier New"/>
              </a:rPr>
              <a:t>baseline_3p_24</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.setContentTitle(</a:t>
            </a:r>
            <a:r>
              <a:rPr lang="es-419" sz="1000">
                <a:solidFill>
                  <a:srgbClr val="6A8759"/>
                </a:solidFill>
                <a:highlight>
                  <a:srgbClr val="2B2B2B"/>
                </a:highlight>
                <a:latin typeface="Courier New"/>
                <a:ea typeface="Courier New"/>
                <a:cs typeface="Courier New"/>
                <a:sym typeface="Courier New"/>
              </a:rPr>
              <a:t>"Mi primera notificación"</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.setContentText(</a:t>
            </a:r>
            <a:r>
              <a:rPr lang="es-419" sz="1000">
                <a:solidFill>
                  <a:srgbClr val="6A8759"/>
                </a:solidFill>
                <a:highlight>
                  <a:srgbClr val="2B2B2B"/>
                </a:highlight>
                <a:latin typeface="Courier New"/>
                <a:ea typeface="Courier New"/>
                <a:cs typeface="Courier New"/>
                <a:sym typeface="Courier New"/>
              </a:rPr>
              <a:t>"Esta es mi primera notificación en Android :D"</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.setPriority(NotificationCompat.</a:t>
            </a:r>
            <a:r>
              <a:rPr i="1" lang="es-419" sz="1000">
                <a:solidFill>
                  <a:srgbClr val="9876AA"/>
                </a:solidFill>
                <a:highlight>
                  <a:srgbClr val="2B2B2B"/>
                </a:highlight>
                <a:latin typeface="Courier New"/>
                <a:ea typeface="Courier New"/>
                <a:cs typeface="Courier New"/>
                <a:sym typeface="Courier New"/>
              </a:rPr>
              <a:t>PRIORITY_DEFAULT</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.setContentIntent(pendingIntent)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.setAutoCancel(</a:t>
            </a:r>
            <a:r>
              <a:rPr lang="es-419" sz="1000">
                <a:solidFill>
                  <a:srgbClr val="CC7832"/>
                </a:solidFill>
                <a:highlight>
                  <a:srgbClr val="2B2B2B"/>
                </a:highlight>
                <a:latin typeface="Courier New"/>
                <a:ea typeface="Courier New"/>
                <a:cs typeface="Courier New"/>
                <a:sym typeface="Courier New"/>
              </a:rPr>
              <a:t>true</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NotificationManagerCompat notificationManager = NotificationManagerCompat.</a:t>
            </a:r>
            <a:r>
              <a:rPr i="1" lang="es-419" sz="1000">
                <a:solidFill>
                  <a:srgbClr val="A9B7C6"/>
                </a:solidFill>
                <a:highlight>
                  <a:srgbClr val="2B2B2B"/>
                </a:highlight>
                <a:latin typeface="Courier New"/>
                <a:ea typeface="Courier New"/>
                <a:cs typeface="Courier New"/>
                <a:sym typeface="Courier New"/>
              </a:rPr>
              <a:t>from</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if </a:t>
            </a:r>
            <a:r>
              <a:rPr lang="es-419" sz="1000">
                <a:solidFill>
                  <a:srgbClr val="A9B7C6"/>
                </a:solidFill>
                <a:highlight>
                  <a:srgbClr val="2B2B2B"/>
                </a:highlight>
                <a:latin typeface="Courier New"/>
                <a:ea typeface="Courier New"/>
                <a:cs typeface="Courier New"/>
                <a:sym typeface="Courier New"/>
              </a:rPr>
              <a:t>(ActivityCompat.</a:t>
            </a:r>
            <a:r>
              <a:rPr i="1" lang="es-419" sz="1000">
                <a:solidFill>
                  <a:srgbClr val="A9B7C6"/>
                </a:solidFill>
                <a:highlight>
                  <a:srgbClr val="2B2B2B"/>
                </a:highlight>
                <a:latin typeface="Courier New"/>
                <a:ea typeface="Courier New"/>
                <a:cs typeface="Courier New"/>
                <a:sym typeface="Courier New"/>
              </a:rPr>
              <a:t>checkSelfPermission</a:t>
            </a:r>
            <a:r>
              <a:rPr lang="es-419" sz="1000">
                <a:solidFill>
                  <a:srgbClr val="A9B7C6"/>
                </a:solidFill>
                <a:highlight>
                  <a:srgbClr val="2B2B2B"/>
                </a:highlight>
                <a:latin typeface="Courier New"/>
                <a:ea typeface="Courier New"/>
                <a:cs typeface="Courier New"/>
                <a:sym typeface="Courier New"/>
              </a:rPr>
              <a:t>(</a:t>
            </a:r>
            <a:r>
              <a:rPr lang="es-419" sz="1000">
                <a:solidFill>
                  <a:srgbClr val="CC7832"/>
                </a:solidFill>
                <a:highlight>
                  <a:srgbClr val="2B2B2B"/>
                </a:highlight>
                <a:latin typeface="Courier New"/>
                <a:ea typeface="Courier New"/>
                <a:cs typeface="Courier New"/>
                <a:sym typeface="Courier New"/>
              </a:rPr>
              <a:t>this, </a:t>
            </a:r>
            <a:r>
              <a:rPr i="1" lang="es-419" sz="1000">
                <a:solidFill>
                  <a:srgbClr val="9876AA"/>
                </a:solidFill>
                <a:highlight>
                  <a:srgbClr val="2B2B2B"/>
                </a:highlight>
                <a:latin typeface="Courier New"/>
                <a:ea typeface="Courier New"/>
                <a:cs typeface="Courier New"/>
                <a:sym typeface="Courier New"/>
              </a:rPr>
              <a:t>POST_NOTIFICATIONS</a:t>
            </a:r>
            <a:r>
              <a:rPr lang="es-419" sz="1000">
                <a:solidFill>
                  <a:srgbClr val="A9B7C6"/>
                </a:solidFill>
                <a:highlight>
                  <a:srgbClr val="2B2B2B"/>
                </a:highlight>
                <a:latin typeface="Courier New"/>
                <a:ea typeface="Courier New"/>
                <a:cs typeface="Courier New"/>
                <a:sym typeface="Courier New"/>
              </a:rPr>
              <a:t>) == PackageManager.</a:t>
            </a:r>
            <a:r>
              <a:rPr i="1" lang="es-419" sz="1000">
                <a:solidFill>
                  <a:srgbClr val="9876AA"/>
                </a:solidFill>
                <a:highlight>
                  <a:srgbClr val="2B2B2B"/>
                </a:highlight>
                <a:latin typeface="Courier New"/>
                <a:ea typeface="Courier New"/>
                <a:cs typeface="Courier New"/>
                <a:sym typeface="Courier New"/>
              </a:rPr>
              <a:t>PERMISSION_GRANTED</a:t>
            </a:r>
            <a:r>
              <a:rPr lang="es-419"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       notificationManager.notify(</a:t>
            </a:r>
            <a:r>
              <a:rPr lang="es-419" sz="1000">
                <a:solidFill>
                  <a:srgbClr val="6897BB"/>
                </a:solidFill>
                <a:highlight>
                  <a:srgbClr val="2B2B2B"/>
                </a:highlight>
                <a:latin typeface="Courier New"/>
                <a:ea typeface="Courier New"/>
                <a:cs typeface="Courier New"/>
                <a:sym typeface="Courier New"/>
              </a:rPr>
              <a:t>1</a:t>
            </a: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builder.build())</a:t>
            </a:r>
            <a:r>
              <a:rPr lang="es-419"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CC7832"/>
                </a:solidFill>
                <a:highlight>
                  <a:srgbClr val="2B2B2B"/>
                </a:highlight>
                <a:latin typeface="Courier New"/>
                <a:ea typeface="Courier New"/>
                <a:cs typeface="Courier New"/>
                <a:sym typeface="Courier New"/>
              </a:rPr>
              <a:t>   </a:t>
            </a: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419"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0033B3"/>
              </a:solidFill>
              <a:highlight>
                <a:srgbClr val="FFFFFF"/>
              </a:highlight>
              <a:latin typeface="Courier New"/>
              <a:ea typeface="Courier New"/>
              <a:cs typeface="Courier New"/>
              <a:sym typeface="Courier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983a7fcf7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83a7fcf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983a7fcf7_0_1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983a7fcf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983a7fcf7_0_1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983a7fcf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983a7fcf7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83a7fc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a18818b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a18818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983a7fcf7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83a7fcf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983a7fcf7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83a7fc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b40253a35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b40253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b40253a35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b40253a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983a7fcf7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983a7fc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52911ced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52911c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983a7fcf7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983a7fcf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guide/topics/ui/notifiers/notification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Notificaciones</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8.1</a:t>
            </a:r>
            <a:endParaRPr sz="24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Creando notification channel</a:t>
            </a:r>
            <a:endParaRPr/>
          </a:p>
        </p:txBody>
      </p:sp>
      <p:sp>
        <p:nvSpPr>
          <p:cNvPr id="129" name="Google Shape;129;p22"/>
          <p:cNvSpPr txBox="1"/>
          <p:nvPr>
            <p:ph idx="1" type="body"/>
          </p:nvPr>
        </p:nvSpPr>
        <p:spPr>
          <a:xfrm>
            <a:off x="311700" y="1536610"/>
            <a:ext cx="8520600" cy="468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Los canales se deben crear al iniciar la aplicación. No importa si se recrean pues no impacta en el performance del sistema.</a:t>
            </a:r>
            <a:endParaRPr/>
          </a:p>
        </p:txBody>
      </p:sp>
      <p:sp>
        <p:nvSpPr>
          <p:cNvPr id="130" name="Google Shape;130;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31" name="Google Shape;131;p22"/>
          <p:cNvSpPr txBox="1"/>
          <p:nvPr/>
        </p:nvSpPr>
        <p:spPr>
          <a:xfrm>
            <a:off x="1215300" y="2668075"/>
            <a:ext cx="6713400" cy="1662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protected void </a:t>
            </a:r>
            <a:r>
              <a:rPr lang="es-419" sz="1200">
                <a:solidFill>
                  <a:srgbClr val="FFC66D"/>
                </a:solidFill>
                <a:highlight>
                  <a:srgbClr val="2B2B2B"/>
                </a:highlight>
                <a:latin typeface="Courier New"/>
                <a:ea typeface="Courier New"/>
                <a:cs typeface="Courier New"/>
                <a:sym typeface="Courier New"/>
              </a:rPr>
              <a:t>onCreate</a:t>
            </a:r>
            <a:r>
              <a:rPr lang="es-419" sz="1200">
                <a:solidFill>
                  <a:srgbClr val="A9B7C6"/>
                </a:solidFill>
                <a:highlight>
                  <a:srgbClr val="2B2B2B"/>
                </a:highlight>
                <a:latin typeface="Courier New"/>
                <a:ea typeface="Courier New"/>
                <a:cs typeface="Courier New"/>
                <a:sym typeface="Courier New"/>
              </a:rPr>
              <a:t>(Bundle savedInstanceState)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super</a:t>
            </a:r>
            <a:r>
              <a:rPr lang="es-419" sz="1200">
                <a:solidFill>
                  <a:srgbClr val="A9B7C6"/>
                </a:solidFill>
                <a:highlight>
                  <a:srgbClr val="2B2B2B"/>
                </a:highlight>
                <a:latin typeface="Courier New"/>
                <a:ea typeface="Courier New"/>
                <a:cs typeface="Courier New"/>
                <a:sym typeface="Courier New"/>
              </a:rPr>
              <a:t>.onCreate(savedInstanceState)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 </a:t>
            </a:r>
            <a:r>
              <a:rPr lang="es-419" sz="1200">
                <a:solidFill>
                  <a:srgbClr val="A9B7C6"/>
                </a:solidFill>
                <a:highlight>
                  <a:srgbClr val="2B2B2B"/>
                </a:highlight>
                <a:latin typeface="Courier New"/>
                <a:ea typeface="Courier New"/>
                <a:cs typeface="Courier New"/>
                <a:sym typeface="Courier New"/>
              </a:rPr>
              <a:t>= ActivityMain5Binding.</a:t>
            </a:r>
            <a:r>
              <a:rPr i="1" lang="es-419" sz="1200">
                <a:solidFill>
                  <a:srgbClr val="A9B7C6"/>
                </a:solidFill>
                <a:highlight>
                  <a:srgbClr val="2B2B2B"/>
                </a:highlight>
                <a:latin typeface="Courier New"/>
                <a:ea typeface="Courier New"/>
                <a:cs typeface="Courier New"/>
                <a:sym typeface="Courier New"/>
              </a:rPr>
              <a:t>inflate</a:t>
            </a:r>
            <a:r>
              <a:rPr lang="es-419" sz="1200">
                <a:solidFill>
                  <a:srgbClr val="A9B7C6"/>
                </a:solidFill>
                <a:highlight>
                  <a:srgbClr val="2B2B2B"/>
                </a:highlight>
                <a:latin typeface="Courier New"/>
                <a:ea typeface="Courier New"/>
                <a:cs typeface="Courier New"/>
                <a:sym typeface="Courier New"/>
              </a:rPr>
              <a:t>(getLayoutInflater())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setContentView(</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.getRoot())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createNotificationChannel()</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Creando notification channel</a:t>
            </a:r>
            <a:endParaRPr/>
          </a:p>
        </p:txBody>
      </p:sp>
      <p:sp>
        <p:nvSpPr>
          <p:cNvPr id="137" name="Google Shape;137;p23"/>
          <p:cNvSpPr txBox="1"/>
          <p:nvPr>
            <p:ph idx="1" type="body"/>
          </p:nvPr>
        </p:nvSpPr>
        <p:spPr>
          <a:xfrm>
            <a:off x="311700" y="1536632"/>
            <a:ext cx="8520600" cy="62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La adición de canales solo se debe realizar si la versión es mayor o igual al API 26.</a:t>
            </a:r>
            <a:endParaRPr/>
          </a:p>
        </p:txBody>
      </p:sp>
      <p:sp>
        <p:nvSpPr>
          <p:cNvPr id="138" name="Google Shape;138;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39" name="Google Shape;139;p23"/>
          <p:cNvSpPr txBox="1"/>
          <p:nvPr/>
        </p:nvSpPr>
        <p:spPr>
          <a:xfrm>
            <a:off x="93150" y="2402000"/>
            <a:ext cx="8957700" cy="3324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String </a:t>
            </a:r>
            <a:r>
              <a:rPr lang="es-419" sz="1200">
                <a:solidFill>
                  <a:srgbClr val="9876AA"/>
                </a:solidFill>
                <a:highlight>
                  <a:srgbClr val="2B2B2B"/>
                </a:highlight>
                <a:latin typeface="Courier New"/>
                <a:ea typeface="Courier New"/>
                <a:cs typeface="Courier New"/>
                <a:sym typeface="Courier New"/>
              </a:rPr>
              <a:t>channelId </a:t>
            </a:r>
            <a:r>
              <a:rPr lang="es-419" sz="1200">
                <a:solidFill>
                  <a:srgbClr val="A9B7C6"/>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"channelDefaultPri"</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createNotificationChannel</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808080"/>
                </a:solidFill>
                <a:highlight>
                  <a:srgbClr val="2B2B2B"/>
                </a:highlight>
                <a:latin typeface="Courier New"/>
                <a:ea typeface="Courier New"/>
                <a:cs typeface="Courier New"/>
                <a:sym typeface="Courier New"/>
              </a:rPr>
              <a:t>//android.os.Build.VERSION_CODES.O == 26</a:t>
            </a:r>
            <a:endParaRPr sz="12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808080"/>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(android.os.Build.VERSION.</a:t>
            </a:r>
            <a:r>
              <a:rPr i="1" lang="es-419" sz="1200">
                <a:solidFill>
                  <a:srgbClr val="9876AA"/>
                </a:solidFill>
                <a:highlight>
                  <a:srgbClr val="2B2B2B"/>
                </a:highlight>
                <a:latin typeface="Courier New"/>
                <a:ea typeface="Courier New"/>
                <a:cs typeface="Courier New"/>
                <a:sym typeface="Courier New"/>
              </a:rPr>
              <a:t>SDK_INT </a:t>
            </a:r>
            <a:r>
              <a:rPr lang="es-419" sz="1200">
                <a:solidFill>
                  <a:srgbClr val="A9B7C6"/>
                </a:solidFill>
                <a:highlight>
                  <a:srgbClr val="2B2B2B"/>
                </a:highlight>
                <a:latin typeface="Courier New"/>
                <a:ea typeface="Courier New"/>
                <a:cs typeface="Courier New"/>
                <a:sym typeface="Courier New"/>
              </a:rPr>
              <a:t>&gt;= android.os.Build.VERSION_CODES.</a:t>
            </a:r>
            <a:r>
              <a:rPr i="1" lang="es-419" sz="1200">
                <a:solidFill>
                  <a:srgbClr val="9876AA"/>
                </a:solidFill>
                <a:highlight>
                  <a:srgbClr val="2B2B2B"/>
                </a:highlight>
                <a:latin typeface="Courier New"/>
                <a:ea typeface="Courier New"/>
                <a:cs typeface="Courier New"/>
                <a:sym typeface="Courier New"/>
              </a:rPr>
              <a:t>O</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NotificationChannel channel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NotificationChannel(</a:t>
            </a:r>
            <a:r>
              <a:rPr lang="es-419" sz="1200">
                <a:solidFill>
                  <a:srgbClr val="9876AA"/>
                </a:solidFill>
                <a:highlight>
                  <a:srgbClr val="2B2B2B"/>
                </a:highlight>
                <a:latin typeface="Courier New"/>
                <a:ea typeface="Courier New"/>
                <a:cs typeface="Courier New"/>
                <a:sym typeface="Courier New"/>
              </a:rPr>
              <a:t>channelId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"Canal notificaciones default"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NotificationManager.</a:t>
            </a:r>
            <a:r>
              <a:rPr i="1" lang="es-419" sz="1200">
                <a:solidFill>
                  <a:srgbClr val="9876AA"/>
                </a:solidFill>
                <a:highlight>
                  <a:srgbClr val="2B2B2B"/>
                </a:highlight>
                <a:latin typeface="Courier New"/>
                <a:ea typeface="Courier New"/>
                <a:cs typeface="Courier New"/>
                <a:sym typeface="Courier New"/>
              </a:rPr>
              <a:t>IMPORTANCE_DEFAULT</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channel.setDescription(</a:t>
            </a:r>
            <a:r>
              <a:rPr lang="es-419" sz="1200">
                <a:solidFill>
                  <a:srgbClr val="6A8759"/>
                </a:solidFill>
                <a:highlight>
                  <a:srgbClr val="2B2B2B"/>
                </a:highlight>
                <a:latin typeface="Courier New"/>
                <a:ea typeface="Courier New"/>
                <a:cs typeface="Courier New"/>
                <a:sym typeface="Courier New"/>
              </a:rPr>
              <a:t>"Canal para notificaciones con prioridad default"</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NotificationManager notificationManager = getSystemService(NotificationManager.</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notificationManager.createNotificationChannel(channel)</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askPermission()</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140" name="Google Shape;140;p23"/>
          <p:cNvSpPr/>
          <p:nvPr/>
        </p:nvSpPr>
        <p:spPr>
          <a:xfrm>
            <a:off x="3616500" y="5964975"/>
            <a:ext cx="22995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300">
                <a:solidFill>
                  <a:schemeClr val="accent3"/>
                </a:solidFill>
                <a:latin typeface="Proxima Nova"/>
                <a:ea typeface="Proxima Nova"/>
                <a:cs typeface="Proxima Nova"/>
                <a:sym typeface="Proxima Nova"/>
              </a:rPr>
              <a:t>Aquí se validará si requiere pedir permisos &gt;= 33</a:t>
            </a:r>
            <a:endParaRPr sz="900"/>
          </a:p>
        </p:txBody>
      </p:sp>
      <p:cxnSp>
        <p:nvCxnSpPr>
          <p:cNvPr id="141" name="Google Shape;141;p23"/>
          <p:cNvCxnSpPr>
            <a:stCxn id="140" idx="1"/>
          </p:cNvCxnSpPr>
          <p:nvPr/>
        </p:nvCxnSpPr>
        <p:spPr>
          <a:xfrm rot="10800000">
            <a:off x="2349600" y="5058825"/>
            <a:ext cx="1266900" cy="124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Permisos</a:t>
            </a:r>
            <a:endParaRPr/>
          </a:p>
        </p:txBody>
      </p:sp>
      <p:sp>
        <p:nvSpPr>
          <p:cNvPr id="147" name="Google Shape;147;p24"/>
          <p:cNvSpPr txBox="1"/>
          <p:nvPr>
            <p:ph idx="1" type="body"/>
          </p:nvPr>
        </p:nvSpPr>
        <p:spPr>
          <a:xfrm>
            <a:off x="311700" y="1536632"/>
            <a:ext cx="8520600" cy="8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En caso el usuario instale la aplicación en Android 13, es necesario pedir permisos para enviar notificaciones.</a:t>
            </a:r>
            <a:endParaRPr/>
          </a:p>
        </p:txBody>
      </p:sp>
      <p:sp>
        <p:nvSpPr>
          <p:cNvPr id="148" name="Google Shape;148;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49" name="Google Shape;149;p24"/>
          <p:cNvPicPr preferRelativeResize="0"/>
          <p:nvPr/>
        </p:nvPicPr>
        <p:blipFill>
          <a:blip r:embed="rId3">
            <a:alphaModFix/>
          </a:blip>
          <a:stretch>
            <a:fillRect/>
          </a:stretch>
        </p:blipFill>
        <p:spPr>
          <a:xfrm>
            <a:off x="6592263" y="4740263"/>
            <a:ext cx="2428875" cy="1895475"/>
          </a:xfrm>
          <a:prstGeom prst="rect">
            <a:avLst/>
          </a:prstGeom>
          <a:noFill/>
          <a:ln>
            <a:noFill/>
          </a:ln>
        </p:spPr>
      </p:pic>
      <p:sp>
        <p:nvSpPr>
          <p:cNvPr id="150" name="Google Shape;150;p24"/>
          <p:cNvSpPr txBox="1"/>
          <p:nvPr/>
        </p:nvSpPr>
        <p:spPr>
          <a:xfrm>
            <a:off x="232800" y="2381125"/>
            <a:ext cx="8678400" cy="2216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void </a:t>
            </a:r>
            <a:r>
              <a:rPr lang="es-419" sz="1200">
                <a:solidFill>
                  <a:srgbClr val="FFC66D"/>
                </a:solidFill>
                <a:highlight>
                  <a:srgbClr val="2B2B2B"/>
                </a:highlight>
                <a:latin typeface="Courier New"/>
                <a:ea typeface="Courier New"/>
                <a:cs typeface="Courier New"/>
                <a:sym typeface="Courier New"/>
              </a:rPr>
              <a:t>askPermission</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808080"/>
                </a:solidFill>
                <a:highlight>
                  <a:srgbClr val="2B2B2B"/>
                </a:highlight>
                <a:latin typeface="Courier New"/>
                <a:ea typeface="Courier New"/>
                <a:cs typeface="Courier New"/>
                <a:sym typeface="Courier New"/>
              </a:rPr>
              <a:t>//android.os.Build.VERSION_CODES.TIRAMISU == 33</a:t>
            </a:r>
            <a:endParaRPr sz="12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808080"/>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(android.os.Build.VERSION.</a:t>
            </a:r>
            <a:r>
              <a:rPr i="1" lang="es-419" sz="1200">
                <a:solidFill>
                  <a:srgbClr val="9876AA"/>
                </a:solidFill>
                <a:highlight>
                  <a:srgbClr val="2B2B2B"/>
                </a:highlight>
                <a:latin typeface="Courier New"/>
                <a:ea typeface="Courier New"/>
                <a:cs typeface="Courier New"/>
                <a:sym typeface="Courier New"/>
              </a:rPr>
              <a:t>SDK_INT</a:t>
            </a:r>
            <a:r>
              <a:rPr lang="es-419" sz="1200">
                <a:solidFill>
                  <a:srgbClr val="9876AA"/>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&gt;= Build.VERSION_CODES.</a:t>
            </a:r>
            <a:r>
              <a:rPr i="1" lang="es-419" sz="1200">
                <a:solidFill>
                  <a:srgbClr val="9876AA"/>
                </a:solidFill>
                <a:highlight>
                  <a:srgbClr val="2B2B2B"/>
                </a:highlight>
                <a:latin typeface="Courier New"/>
                <a:ea typeface="Courier New"/>
                <a:cs typeface="Courier New"/>
                <a:sym typeface="Courier New"/>
              </a:rPr>
              <a:t>TIRAMISU </a:t>
            </a:r>
            <a:r>
              <a:rPr lang="es-419" sz="1200">
                <a:solidFill>
                  <a:srgbClr val="A9B7C6"/>
                </a:solidFill>
                <a:highlight>
                  <a:srgbClr val="2B2B2B"/>
                </a:highlight>
                <a:latin typeface="Courier New"/>
                <a:ea typeface="Courier New"/>
                <a:cs typeface="Courier New"/>
                <a:sym typeface="Courier New"/>
              </a:rPr>
              <a:t>&amp;&amp;</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ActivityCompat.</a:t>
            </a:r>
            <a:r>
              <a:rPr i="1" lang="es-419" sz="1200">
                <a:solidFill>
                  <a:srgbClr val="A9B7C6"/>
                </a:solidFill>
                <a:highlight>
                  <a:srgbClr val="2B2B2B"/>
                </a:highlight>
                <a:latin typeface="Courier New"/>
                <a:ea typeface="Courier New"/>
                <a:cs typeface="Courier New"/>
                <a:sym typeface="Courier New"/>
              </a:rPr>
              <a:t>checkSelfPermission</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this, </a:t>
            </a:r>
            <a:r>
              <a:rPr i="1" lang="es-419" sz="1200">
                <a:solidFill>
                  <a:srgbClr val="9876AA"/>
                </a:solidFill>
                <a:highlight>
                  <a:srgbClr val="2B2B2B"/>
                </a:highlight>
                <a:latin typeface="Courier New"/>
                <a:ea typeface="Courier New"/>
                <a:cs typeface="Courier New"/>
                <a:sym typeface="Courier New"/>
              </a:rPr>
              <a:t>POST_NOTIFICATIONS</a:t>
            </a:r>
            <a:r>
              <a:rPr lang="es-419" sz="1200">
                <a:solidFill>
                  <a:srgbClr val="A9B7C6"/>
                </a:solidFill>
                <a:highlight>
                  <a:srgbClr val="2B2B2B"/>
                </a:highlight>
                <a:latin typeface="Courier New"/>
                <a:ea typeface="Courier New"/>
                <a:cs typeface="Courier New"/>
                <a:sym typeface="Courier New"/>
              </a:rPr>
              <a:t>) == </a:t>
            </a:r>
            <a:endParaRPr sz="1200">
              <a:solidFill>
                <a:srgbClr val="A9B7C6"/>
              </a:solidFill>
              <a:highlight>
                <a:srgbClr val="2B2B2B"/>
              </a:highlight>
              <a:latin typeface="Courier New"/>
              <a:ea typeface="Courier New"/>
              <a:cs typeface="Courier New"/>
              <a:sym typeface="Courier New"/>
            </a:endParaRPr>
          </a:p>
          <a:p>
            <a:pPr indent="457200" lvl="0" marL="457200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PackageManager.</a:t>
            </a:r>
            <a:r>
              <a:rPr i="1" lang="es-419" sz="1200">
                <a:solidFill>
                  <a:srgbClr val="9876AA"/>
                </a:solidFill>
                <a:highlight>
                  <a:srgbClr val="2B2B2B"/>
                </a:highlight>
                <a:latin typeface="Courier New"/>
                <a:ea typeface="Courier New"/>
                <a:cs typeface="Courier New"/>
                <a:sym typeface="Courier New"/>
              </a:rPr>
              <a:t>PERMISSION_DENIED</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ActivityCompat.</a:t>
            </a:r>
            <a:r>
              <a:rPr i="1" lang="es-419" sz="1200">
                <a:solidFill>
                  <a:srgbClr val="A9B7C6"/>
                </a:solidFill>
                <a:highlight>
                  <a:srgbClr val="2B2B2B"/>
                </a:highlight>
                <a:latin typeface="Courier New"/>
                <a:ea typeface="Courier New"/>
                <a:cs typeface="Courier New"/>
                <a:sym typeface="Courier New"/>
              </a:rPr>
              <a:t>requestPermissions</a:t>
            </a:r>
            <a:r>
              <a:rPr lang="es-419" sz="1200">
                <a:solidFill>
                  <a:srgbClr val="A9B7C6"/>
                </a:solidFill>
                <a:highlight>
                  <a:srgbClr val="2B2B2B"/>
                </a:highlight>
                <a:latin typeface="Courier New"/>
                <a:ea typeface="Courier New"/>
                <a:cs typeface="Courier New"/>
                <a:sym typeface="Courier New"/>
              </a:rPr>
              <a:t>(MainActivity.</a:t>
            </a:r>
            <a:r>
              <a:rPr lang="es-419" sz="1200">
                <a:solidFill>
                  <a:srgbClr val="CC7832"/>
                </a:solidFill>
                <a:highlight>
                  <a:srgbClr val="2B2B2B"/>
                </a:highlight>
                <a:latin typeface="Courier New"/>
                <a:ea typeface="Courier New"/>
                <a:cs typeface="Courier New"/>
                <a:sym typeface="Courier New"/>
              </a:rPr>
              <a:t>this, </a:t>
            </a:r>
            <a:endParaRPr sz="1200">
              <a:solidFill>
                <a:srgbClr val="CC7832"/>
              </a:solidFill>
              <a:highlight>
                <a:srgbClr val="2B2B2B"/>
              </a:highlight>
              <a:latin typeface="Courier New"/>
              <a:ea typeface="Courier New"/>
              <a:cs typeface="Courier New"/>
              <a:sym typeface="Courier New"/>
            </a:endParaRPr>
          </a:p>
          <a:p>
            <a:pPr indent="457200" lvl="0" marL="365760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String[]{</a:t>
            </a:r>
            <a:r>
              <a:rPr i="1" lang="es-419" sz="1200">
                <a:solidFill>
                  <a:srgbClr val="9876AA"/>
                </a:solidFill>
                <a:highlight>
                  <a:srgbClr val="2B2B2B"/>
                </a:highlight>
                <a:latin typeface="Courier New"/>
                <a:ea typeface="Courier New"/>
                <a:cs typeface="Courier New"/>
                <a:sym typeface="Courier New"/>
              </a:rPr>
              <a:t>POST_NOTIFICATIONS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 </a:t>
            </a:r>
            <a:endParaRPr sz="1200">
              <a:solidFill>
                <a:srgbClr val="CC7832"/>
              </a:solidFill>
              <a:highlight>
                <a:srgbClr val="2B2B2B"/>
              </a:highlight>
              <a:latin typeface="Courier New"/>
              <a:ea typeface="Courier New"/>
              <a:cs typeface="Courier New"/>
              <a:sym typeface="Courier New"/>
            </a:endParaRPr>
          </a:p>
          <a:p>
            <a:pPr indent="457200" lvl="0" marL="3657600" rtl="0" algn="l">
              <a:spcBef>
                <a:spcPts val="0"/>
              </a:spcBef>
              <a:spcAft>
                <a:spcPts val="0"/>
              </a:spcAft>
              <a:buNone/>
            </a:pPr>
            <a:r>
              <a:rPr lang="es-419" sz="1200">
                <a:solidFill>
                  <a:srgbClr val="6897BB"/>
                </a:solidFill>
                <a:highlight>
                  <a:srgbClr val="2B2B2B"/>
                </a:highlight>
                <a:latin typeface="Courier New"/>
                <a:ea typeface="Courier New"/>
                <a:cs typeface="Courier New"/>
                <a:sym typeface="Courier New"/>
              </a:rPr>
              <a:t>101</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Importance level</a:t>
            </a:r>
            <a:endParaRPr/>
          </a:p>
        </p:txBody>
      </p:sp>
      <p:sp>
        <p:nvSpPr>
          <p:cNvPr id="156" name="Google Shape;156;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Existen 4 niveles de importancia:</a:t>
            </a:r>
            <a:endParaRPr/>
          </a:p>
          <a:p>
            <a:pPr indent="-342900" lvl="0" marL="457200" marR="0" rtl="0" algn="l">
              <a:lnSpc>
                <a:spcPct val="115000"/>
              </a:lnSpc>
              <a:spcBef>
                <a:spcPts val="1600"/>
              </a:spcBef>
              <a:spcAft>
                <a:spcPts val="0"/>
              </a:spcAft>
              <a:buSzPts val="1800"/>
              <a:buChar char="●"/>
            </a:pPr>
            <a:r>
              <a:rPr i="1" lang="es-419">
                <a:solidFill>
                  <a:srgbClr val="9876AA"/>
                </a:solidFill>
                <a:highlight>
                  <a:srgbClr val="2B2B2B"/>
                </a:highlight>
                <a:latin typeface="Source Code Pro"/>
                <a:ea typeface="Source Code Pro"/>
                <a:cs typeface="Source Code Pro"/>
                <a:sym typeface="Source Code Pro"/>
              </a:rPr>
              <a:t>IMPORTANTE_HIGH</a:t>
            </a:r>
            <a:r>
              <a:rPr lang="es-419"/>
              <a:t> → La notificación hace un sonido</a:t>
            </a:r>
            <a:r>
              <a:rPr lang="es-419"/>
              <a:t>, aparece en la barra de notificaciones, en el notification drawer y como pop up en el dispositivo. → “Sonido y ventana emergente”</a:t>
            </a:r>
            <a:endParaRPr/>
          </a:p>
          <a:p>
            <a:pPr indent="-342900" lvl="0" marL="457200" marR="0" rtl="0" algn="l">
              <a:lnSpc>
                <a:spcPct val="115000"/>
              </a:lnSpc>
              <a:spcBef>
                <a:spcPts val="1000"/>
              </a:spcBef>
              <a:spcAft>
                <a:spcPts val="0"/>
              </a:spcAft>
              <a:buSzPts val="1800"/>
              <a:buChar char="●"/>
            </a:pPr>
            <a:r>
              <a:rPr i="1" lang="es-419">
                <a:solidFill>
                  <a:srgbClr val="9876AA"/>
                </a:solidFill>
                <a:highlight>
                  <a:srgbClr val="2B2B2B"/>
                </a:highlight>
                <a:latin typeface="Source Code Pro"/>
                <a:ea typeface="Source Code Pro"/>
                <a:cs typeface="Source Code Pro"/>
                <a:sym typeface="Source Code Pro"/>
              </a:rPr>
              <a:t>IMPORTANTE_DEFAULT</a:t>
            </a:r>
            <a:r>
              <a:rPr lang="es-419"/>
              <a:t> → La notificación hace sonido, aparece en la barra de notificaciones y en el notification drawer. → “Sonido”</a:t>
            </a:r>
            <a:endParaRPr/>
          </a:p>
          <a:p>
            <a:pPr indent="-342900" lvl="0" marL="457200" marR="0" rtl="0" algn="l">
              <a:lnSpc>
                <a:spcPct val="115000"/>
              </a:lnSpc>
              <a:spcBef>
                <a:spcPts val="1000"/>
              </a:spcBef>
              <a:spcAft>
                <a:spcPts val="0"/>
              </a:spcAft>
              <a:buSzPts val="1800"/>
              <a:buChar char="●"/>
            </a:pPr>
            <a:r>
              <a:rPr i="1" lang="es-419">
                <a:solidFill>
                  <a:srgbClr val="9876AA"/>
                </a:solidFill>
                <a:highlight>
                  <a:srgbClr val="2B2B2B"/>
                </a:highlight>
                <a:latin typeface="Source Code Pro"/>
                <a:ea typeface="Source Code Pro"/>
                <a:cs typeface="Source Code Pro"/>
                <a:sym typeface="Source Code Pro"/>
              </a:rPr>
              <a:t>IMPORTANTE_LOW</a:t>
            </a:r>
            <a:r>
              <a:rPr lang="es-419"/>
              <a:t> → La notificación no hace sonido, aparece en la barra de notificaciones y en el notification drawer. → “Silencioso”</a:t>
            </a:r>
            <a:endParaRPr/>
          </a:p>
          <a:p>
            <a:pPr indent="-342900" lvl="0" marL="457200" marR="0" rtl="0" algn="l">
              <a:lnSpc>
                <a:spcPct val="115000"/>
              </a:lnSpc>
              <a:spcBef>
                <a:spcPts val="1000"/>
              </a:spcBef>
              <a:spcAft>
                <a:spcPts val="1000"/>
              </a:spcAft>
              <a:buSzPts val="1800"/>
              <a:buChar char="●"/>
            </a:pPr>
            <a:r>
              <a:rPr i="1" lang="es-419">
                <a:solidFill>
                  <a:srgbClr val="9876AA"/>
                </a:solidFill>
                <a:highlight>
                  <a:srgbClr val="2B2B2B"/>
                </a:highlight>
                <a:latin typeface="Source Code Pro"/>
                <a:ea typeface="Source Code Pro"/>
                <a:cs typeface="Source Code Pro"/>
                <a:sym typeface="Source Code Pro"/>
              </a:rPr>
              <a:t>IMPORTANCE_MIN</a:t>
            </a:r>
            <a:r>
              <a:rPr lang="es-419"/>
              <a:t> → La notificación no hace sonido, no aparece en la barra de notificaciones, solo aparece en el notification drawer. → “Silencioso y minimizado”</a:t>
            </a:r>
            <a:endParaRPr/>
          </a:p>
        </p:txBody>
      </p:sp>
      <p:sp>
        <p:nvSpPr>
          <p:cNvPr id="157" name="Google Shape;157;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y lanzar la notificación</a:t>
            </a:r>
            <a:endParaRPr/>
          </a:p>
        </p:txBody>
      </p:sp>
      <p:sp>
        <p:nvSpPr>
          <p:cNvPr id="163" name="Google Shape;163;p26"/>
          <p:cNvSpPr txBox="1"/>
          <p:nvPr>
            <p:ph idx="1" type="body"/>
          </p:nvPr>
        </p:nvSpPr>
        <p:spPr>
          <a:xfrm>
            <a:off x="311700" y="1536630"/>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notificación se debe crear y debe responder a alguna acción cuando </a:t>
            </a:r>
            <a:r>
              <a:rPr lang="es-419"/>
              <a:t>ésta</a:t>
            </a:r>
            <a:r>
              <a:rPr lang="es-419"/>
              <a:t> es presionada, por lo general, que abra un Activity.</a:t>
            </a:r>
            <a:endParaRPr/>
          </a:p>
          <a:p>
            <a:pPr indent="0" lvl="0" marL="0" rtl="0" algn="l">
              <a:spcBef>
                <a:spcPts val="0"/>
              </a:spcBef>
              <a:spcAft>
                <a:spcPts val="1600"/>
              </a:spcAft>
              <a:buNone/>
            </a:pPr>
            <a:r>
              <a:rPr lang="es-419"/>
              <a:t>Aquí se abrirá MainActivity4 al presionar la notificación. Así mismo, con setAutoCancel(true), la notificación desaparece al presionarla.</a:t>
            </a:r>
            <a:endParaRPr/>
          </a:p>
        </p:txBody>
      </p:sp>
      <p:sp>
        <p:nvSpPr>
          <p:cNvPr id="164" name="Google Shape;164;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65" name="Google Shape;165;p26"/>
          <p:cNvSpPr txBox="1"/>
          <p:nvPr/>
        </p:nvSpPr>
        <p:spPr>
          <a:xfrm>
            <a:off x="0" y="3363150"/>
            <a:ext cx="9144000" cy="3232500"/>
          </a:xfrm>
          <a:prstGeom prst="rect">
            <a:avLst/>
          </a:prstGeom>
          <a:solidFill>
            <a:srgbClr val="2B2B2B"/>
          </a:solidFill>
          <a:ln>
            <a:noFill/>
          </a:ln>
        </p:spPr>
        <p:txBody>
          <a:bodyPr anchorCtr="0" anchor="t" bIns="91425" lIns="91425" spcFirstLastPara="1" rIns="54000" wrap="square" tIns="91425">
            <a:spAutoFit/>
          </a:bodyPr>
          <a:lstStyle/>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public void </a:t>
            </a:r>
            <a:r>
              <a:rPr lang="es-419" sz="1100">
                <a:solidFill>
                  <a:srgbClr val="FFC66D"/>
                </a:solidFill>
                <a:highlight>
                  <a:srgbClr val="2B2B2B"/>
                </a:highlight>
                <a:latin typeface="Courier New"/>
                <a:ea typeface="Courier New"/>
                <a:cs typeface="Courier New"/>
                <a:sym typeface="Courier New"/>
              </a:rPr>
              <a:t>lanzarNotificacion</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Intent intent = </a:t>
            </a:r>
            <a:r>
              <a:rPr lang="es-419" sz="1100">
                <a:solidFill>
                  <a:srgbClr val="CC7832"/>
                </a:solidFill>
                <a:highlight>
                  <a:srgbClr val="2B2B2B"/>
                </a:highlight>
                <a:latin typeface="Courier New"/>
                <a:ea typeface="Courier New"/>
                <a:cs typeface="Courier New"/>
                <a:sym typeface="Courier New"/>
              </a:rPr>
              <a:t>new </a:t>
            </a:r>
            <a:r>
              <a:rPr lang="es-419" sz="1100">
                <a:solidFill>
                  <a:srgbClr val="A9B7C6"/>
                </a:solidFill>
                <a:highlight>
                  <a:srgbClr val="2B2B2B"/>
                </a:highlight>
                <a:latin typeface="Courier New"/>
                <a:ea typeface="Courier New"/>
                <a:cs typeface="Courier New"/>
                <a:sym typeface="Courier New"/>
              </a:rPr>
              <a:t>Intent(</a:t>
            </a:r>
            <a:r>
              <a:rPr lang="es-419" sz="1100">
                <a:solidFill>
                  <a:srgbClr val="CC7832"/>
                </a:solidFill>
                <a:highlight>
                  <a:srgbClr val="2B2B2B"/>
                </a:highlight>
                <a:latin typeface="Courier New"/>
                <a:ea typeface="Courier New"/>
                <a:cs typeface="Courier New"/>
                <a:sym typeface="Courier New"/>
              </a:rPr>
              <a:t>this, </a:t>
            </a:r>
            <a:r>
              <a:rPr lang="es-419" sz="1100">
                <a:solidFill>
                  <a:srgbClr val="A9B7C6"/>
                </a:solidFill>
                <a:highlight>
                  <a:srgbClr val="2B2B2B"/>
                </a:highlight>
                <a:latin typeface="Courier New"/>
                <a:ea typeface="Courier New"/>
                <a:cs typeface="Courier New"/>
                <a:sym typeface="Courier New"/>
              </a:rPr>
              <a:t>MainActivity4.</a:t>
            </a:r>
            <a:r>
              <a:rPr lang="es-419" sz="1100">
                <a:solidFill>
                  <a:srgbClr val="CC7832"/>
                </a:solidFill>
                <a:highlight>
                  <a:srgbClr val="2B2B2B"/>
                </a:highlight>
                <a:latin typeface="Courier New"/>
                <a:ea typeface="Courier New"/>
                <a:cs typeface="Courier New"/>
                <a:sym typeface="Courier New"/>
              </a:rPr>
              <a:t>class</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PendingIntent pendingIntent = PendingIntent.</a:t>
            </a:r>
            <a:r>
              <a:rPr i="1" lang="es-419" sz="1100">
                <a:solidFill>
                  <a:srgbClr val="A9B7C6"/>
                </a:solidFill>
                <a:highlight>
                  <a:srgbClr val="2B2B2B"/>
                </a:highlight>
                <a:latin typeface="Courier New"/>
                <a:ea typeface="Courier New"/>
                <a:cs typeface="Courier New"/>
                <a:sym typeface="Courier New"/>
              </a:rPr>
              <a:t>getActivity</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this, </a:t>
            </a:r>
            <a:r>
              <a:rPr lang="es-419" sz="1100">
                <a:solidFill>
                  <a:srgbClr val="6897BB"/>
                </a:solidFill>
                <a:highlight>
                  <a:srgbClr val="2B2B2B"/>
                </a:highlight>
                <a:latin typeface="Courier New"/>
                <a:ea typeface="Courier New"/>
                <a:cs typeface="Courier New"/>
                <a:sym typeface="Courier New"/>
              </a:rPr>
              <a:t>0</a:t>
            </a: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intent</a:t>
            </a: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PendingIntent.</a:t>
            </a:r>
            <a:r>
              <a:rPr i="1" lang="es-419" sz="1100">
                <a:solidFill>
                  <a:srgbClr val="9876AA"/>
                </a:solidFill>
                <a:highlight>
                  <a:srgbClr val="2B2B2B"/>
                </a:highlight>
                <a:latin typeface="Courier New"/>
                <a:ea typeface="Courier New"/>
                <a:cs typeface="Courier New"/>
                <a:sym typeface="Courier New"/>
              </a:rPr>
              <a:t>FLAG_IMMUTABLE</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NotificationCompat.Builder builder = </a:t>
            </a:r>
            <a:r>
              <a:rPr lang="es-419" sz="1100">
                <a:solidFill>
                  <a:srgbClr val="CC7832"/>
                </a:solidFill>
                <a:highlight>
                  <a:srgbClr val="2B2B2B"/>
                </a:highlight>
                <a:latin typeface="Courier New"/>
                <a:ea typeface="Courier New"/>
                <a:cs typeface="Courier New"/>
                <a:sym typeface="Courier New"/>
              </a:rPr>
              <a:t>new </a:t>
            </a:r>
            <a:r>
              <a:rPr lang="es-419" sz="1100">
                <a:solidFill>
                  <a:srgbClr val="A9B7C6"/>
                </a:solidFill>
                <a:highlight>
                  <a:srgbClr val="2B2B2B"/>
                </a:highlight>
                <a:latin typeface="Courier New"/>
                <a:ea typeface="Courier New"/>
                <a:cs typeface="Courier New"/>
                <a:sym typeface="Courier New"/>
              </a:rPr>
              <a:t>NotificationCompat.Builder(</a:t>
            </a:r>
            <a:r>
              <a:rPr lang="es-419" sz="1100">
                <a:solidFill>
                  <a:srgbClr val="CC7832"/>
                </a:solidFill>
                <a:highlight>
                  <a:srgbClr val="2B2B2B"/>
                </a:highlight>
                <a:latin typeface="Courier New"/>
                <a:ea typeface="Courier New"/>
                <a:cs typeface="Courier New"/>
                <a:sym typeface="Courier New"/>
              </a:rPr>
              <a:t>this, </a:t>
            </a:r>
            <a:r>
              <a:rPr lang="es-419" sz="1100">
                <a:solidFill>
                  <a:srgbClr val="9876AA"/>
                </a:solidFill>
                <a:highlight>
                  <a:srgbClr val="2B2B2B"/>
                </a:highlight>
                <a:latin typeface="Courier New"/>
                <a:ea typeface="Courier New"/>
                <a:cs typeface="Courier New"/>
                <a:sym typeface="Courier New"/>
              </a:rPr>
              <a:t>channelId</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.setSmallIcon(R.drawable.</a:t>
            </a:r>
            <a:r>
              <a:rPr i="1" lang="es-419" sz="1100">
                <a:solidFill>
                  <a:srgbClr val="9876AA"/>
                </a:solidFill>
                <a:highlight>
                  <a:srgbClr val="2B2B2B"/>
                </a:highlight>
                <a:latin typeface="Courier New"/>
                <a:ea typeface="Courier New"/>
                <a:cs typeface="Courier New"/>
                <a:sym typeface="Courier New"/>
              </a:rPr>
              <a:t>baseline_3p_24</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.setContentTitle(</a:t>
            </a:r>
            <a:r>
              <a:rPr lang="es-419" sz="1100">
                <a:solidFill>
                  <a:srgbClr val="6A8759"/>
                </a:solidFill>
                <a:highlight>
                  <a:srgbClr val="2B2B2B"/>
                </a:highlight>
                <a:latin typeface="Courier New"/>
                <a:ea typeface="Courier New"/>
                <a:cs typeface="Courier New"/>
                <a:sym typeface="Courier New"/>
              </a:rPr>
              <a:t>"Mi primera notificación"</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.setContentText(</a:t>
            </a:r>
            <a:r>
              <a:rPr lang="es-419" sz="1100">
                <a:solidFill>
                  <a:srgbClr val="6A8759"/>
                </a:solidFill>
                <a:highlight>
                  <a:srgbClr val="2B2B2B"/>
                </a:highlight>
                <a:latin typeface="Courier New"/>
                <a:ea typeface="Courier New"/>
                <a:cs typeface="Courier New"/>
                <a:sym typeface="Courier New"/>
              </a:rPr>
              <a:t>"Esta es mi primera notificación en Android :D"</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.setPriority(NotificationCompat.</a:t>
            </a:r>
            <a:r>
              <a:rPr i="1" lang="es-419" sz="1100">
                <a:solidFill>
                  <a:srgbClr val="9876AA"/>
                </a:solidFill>
                <a:highlight>
                  <a:srgbClr val="2B2B2B"/>
                </a:highlight>
                <a:latin typeface="Courier New"/>
                <a:ea typeface="Courier New"/>
                <a:cs typeface="Courier New"/>
                <a:sym typeface="Courier New"/>
              </a:rPr>
              <a:t>PRIORITY_DEFAULT</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.setContentIntent(pendingIntent)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.setAutoCancel(</a:t>
            </a:r>
            <a:r>
              <a:rPr lang="es-419" sz="1100">
                <a:solidFill>
                  <a:srgbClr val="CC7832"/>
                </a:solidFill>
                <a:highlight>
                  <a:srgbClr val="2B2B2B"/>
                </a:highlight>
                <a:latin typeface="Courier New"/>
                <a:ea typeface="Courier New"/>
                <a:cs typeface="Courier New"/>
                <a:sym typeface="Courier New"/>
              </a:rPr>
              <a:t>true</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NotificationManagerCompat notificationManager = NotificationManagerCompat.</a:t>
            </a:r>
            <a:r>
              <a:rPr i="1" lang="es-419" sz="1100">
                <a:solidFill>
                  <a:srgbClr val="A9B7C6"/>
                </a:solidFill>
                <a:highlight>
                  <a:srgbClr val="2B2B2B"/>
                </a:highlight>
                <a:latin typeface="Courier New"/>
                <a:ea typeface="Courier New"/>
                <a:cs typeface="Courier New"/>
                <a:sym typeface="Courier New"/>
              </a:rPr>
              <a:t>from</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this</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if </a:t>
            </a:r>
            <a:r>
              <a:rPr lang="es-419" sz="1100">
                <a:solidFill>
                  <a:srgbClr val="A9B7C6"/>
                </a:solidFill>
                <a:highlight>
                  <a:srgbClr val="2B2B2B"/>
                </a:highlight>
                <a:latin typeface="Courier New"/>
                <a:ea typeface="Courier New"/>
                <a:cs typeface="Courier New"/>
                <a:sym typeface="Courier New"/>
              </a:rPr>
              <a:t>(ActivityCompat.</a:t>
            </a:r>
            <a:r>
              <a:rPr i="1" lang="es-419" sz="1100">
                <a:solidFill>
                  <a:srgbClr val="A9B7C6"/>
                </a:solidFill>
                <a:highlight>
                  <a:srgbClr val="2B2B2B"/>
                </a:highlight>
                <a:latin typeface="Courier New"/>
                <a:ea typeface="Courier New"/>
                <a:cs typeface="Courier New"/>
                <a:sym typeface="Courier New"/>
              </a:rPr>
              <a:t>checkSelfPermission</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this, </a:t>
            </a:r>
            <a:r>
              <a:rPr i="1" lang="es-419" sz="1100">
                <a:solidFill>
                  <a:srgbClr val="9876AA"/>
                </a:solidFill>
                <a:highlight>
                  <a:srgbClr val="2B2B2B"/>
                </a:highlight>
                <a:latin typeface="Courier New"/>
                <a:ea typeface="Courier New"/>
                <a:cs typeface="Courier New"/>
                <a:sym typeface="Courier New"/>
              </a:rPr>
              <a:t>POST_NOTIFICATIONS</a:t>
            </a:r>
            <a:r>
              <a:rPr lang="es-419" sz="1100">
                <a:solidFill>
                  <a:srgbClr val="A9B7C6"/>
                </a:solidFill>
                <a:highlight>
                  <a:srgbClr val="2B2B2B"/>
                </a:highlight>
                <a:latin typeface="Courier New"/>
                <a:ea typeface="Courier New"/>
                <a:cs typeface="Courier New"/>
                <a:sym typeface="Courier New"/>
              </a:rPr>
              <a:t>) == PackageManager.</a:t>
            </a:r>
            <a:r>
              <a:rPr i="1" lang="es-419" sz="1100">
                <a:solidFill>
                  <a:srgbClr val="9876AA"/>
                </a:solidFill>
                <a:highlight>
                  <a:srgbClr val="2B2B2B"/>
                </a:highlight>
                <a:latin typeface="Courier New"/>
                <a:ea typeface="Courier New"/>
                <a:cs typeface="Courier New"/>
                <a:sym typeface="Courier New"/>
              </a:rPr>
              <a:t>PERMISSION_GRANTED</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notificationManager.notify(</a:t>
            </a:r>
            <a:r>
              <a:rPr lang="es-419" sz="1100">
                <a:solidFill>
                  <a:srgbClr val="6897BB"/>
                </a:solidFill>
                <a:highlight>
                  <a:srgbClr val="2B2B2B"/>
                </a:highlight>
                <a:latin typeface="Courier New"/>
                <a:ea typeface="Courier New"/>
                <a:cs typeface="Courier New"/>
                <a:sym typeface="Courier New"/>
              </a:rPr>
              <a:t>1</a:t>
            </a: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builder.build())</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p:txBody>
      </p:sp>
      <p:sp>
        <p:nvSpPr>
          <p:cNvPr id="166" name="Google Shape;166;p26"/>
          <p:cNvSpPr/>
          <p:nvPr/>
        </p:nvSpPr>
        <p:spPr>
          <a:xfrm>
            <a:off x="6721650" y="2940525"/>
            <a:ext cx="22995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300">
                <a:solidFill>
                  <a:schemeClr val="accent3"/>
                </a:solidFill>
                <a:latin typeface="Proxima Nova"/>
                <a:ea typeface="Proxima Nova"/>
                <a:cs typeface="Proxima Nova"/>
                <a:sym typeface="Proxima Nova"/>
              </a:rPr>
              <a:t>RequestCode: código para diferenciar PendingIntents en un mismo Activity.</a:t>
            </a:r>
            <a:endParaRPr sz="900"/>
          </a:p>
        </p:txBody>
      </p:sp>
      <p:cxnSp>
        <p:nvCxnSpPr>
          <p:cNvPr id="167" name="Google Shape;167;p26"/>
          <p:cNvCxnSpPr>
            <a:stCxn id="166" idx="1"/>
          </p:cNvCxnSpPr>
          <p:nvPr/>
        </p:nvCxnSpPr>
        <p:spPr>
          <a:xfrm flipH="1">
            <a:off x="5619750" y="3282075"/>
            <a:ext cx="1101900" cy="4857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6"/>
          <p:cNvSpPr/>
          <p:nvPr/>
        </p:nvSpPr>
        <p:spPr>
          <a:xfrm>
            <a:off x="4210800" y="6333300"/>
            <a:ext cx="2149800" cy="52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419" sz="1300">
                <a:solidFill>
                  <a:schemeClr val="accent3"/>
                </a:solidFill>
                <a:latin typeface="Proxima Nova"/>
                <a:ea typeface="Proxima Nova"/>
                <a:cs typeface="Proxima Nova"/>
                <a:sym typeface="Proxima Nova"/>
              </a:rPr>
              <a:t>ID usado para cancelar o actualizar la notificación</a:t>
            </a:r>
            <a:endParaRPr sz="900"/>
          </a:p>
        </p:txBody>
      </p:sp>
      <p:cxnSp>
        <p:nvCxnSpPr>
          <p:cNvPr id="169" name="Google Shape;169;p26"/>
          <p:cNvCxnSpPr>
            <a:stCxn id="168" idx="1"/>
          </p:cNvCxnSpPr>
          <p:nvPr/>
        </p:nvCxnSpPr>
        <p:spPr>
          <a:xfrm rot="10800000">
            <a:off x="2984400" y="6159450"/>
            <a:ext cx="1226400" cy="43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Configuración</a:t>
            </a:r>
            <a:r>
              <a:rPr lang="es-419"/>
              <a:t> de la notificación</a:t>
            </a:r>
            <a:endParaRPr/>
          </a:p>
        </p:txBody>
      </p:sp>
      <p:sp>
        <p:nvSpPr>
          <p:cNvPr id="175" name="Google Shape;175;p2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a:t>Icono: </a:t>
            </a:r>
            <a:r>
              <a:rPr lang="es-419">
                <a:solidFill>
                  <a:schemeClr val="lt1"/>
                </a:solidFill>
                <a:highlight>
                  <a:schemeClr val="dk1"/>
                </a:highlight>
                <a:latin typeface="Courier New"/>
                <a:ea typeface="Courier New"/>
                <a:cs typeface="Courier New"/>
                <a:sym typeface="Courier New"/>
              </a:rPr>
              <a:t>setSmallIcon</a:t>
            </a:r>
            <a:endParaRPr sz="2600">
              <a:solidFill>
                <a:schemeClr val="lt1"/>
              </a:solidFill>
              <a:highlight>
                <a:schemeClr val="dk1"/>
              </a:highlight>
            </a:endParaRPr>
          </a:p>
          <a:p>
            <a:pPr indent="-342900" lvl="0" marL="457200" rtl="0" algn="l">
              <a:spcBef>
                <a:spcPts val="0"/>
              </a:spcBef>
              <a:spcAft>
                <a:spcPts val="0"/>
              </a:spcAft>
              <a:buSzPts val="1800"/>
              <a:buAutoNum type="arabicPeriod"/>
            </a:pPr>
            <a:r>
              <a:rPr lang="es-419"/>
              <a:t>Título: </a:t>
            </a:r>
            <a:r>
              <a:rPr lang="es-419">
                <a:solidFill>
                  <a:schemeClr val="lt1"/>
                </a:solidFill>
                <a:highlight>
                  <a:schemeClr val="dk1"/>
                </a:highlight>
                <a:latin typeface="Courier New"/>
                <a:ea typeface="Courier New"/>
                <a:cs typeface="Courier New"/>
                <a:sym typeface="Courier New"/>
              </a:rPr>
              <a:t>setContentTitle()</a:t>
            </a:r>
            <a:endParaRPr/>
          </a:p>
          <a:p>
            <a:pPr indent="-342900" lvl="0" marL="457200" rtl="0" algn="l">
              <a:spcBef>
                <a:spcPts val="0"/>
              </a:spcBef>
              <a:spcAft>
                <a:spcPts val="0"/>
              </a:spcAft>
              <a:buSzPts val="1800"/>
              <a:buAutoNum type="arabicPeriod"/>
            </a:pPr>
            <a:r>
              <a:rPr lang="es-419"/>
              <a:t>Descripción: </a:t>
            </a:r>
            <a:r>
              <a:rPr lang="es-419">
                <a:solidFill>
                  <a:schemeClr val="lt1"/>
                </a:solidFill>
                <a:highlight>
                  <a:schemeClr val="dk1"/>
                </a:highlight>
                <a:latin typeface="Courier New"/>
                <a:ea typeface="Courier New"/>
                <a:cs typeface="Courier New"/>
                <a:sym typeface="Courier New"/>
              </a:rPr>
              <a:t>setContentText()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6" name="Google Shape;176;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77" name="Google Shape;177;p27"/>
          <p:cNvPicPr preferRelativeResize="0"/>
          <p:nvPr/>
        </p:nvPicPr>
        <p:blipFill>
          <a:blip r:embed="rId3">
            <a:alphaModFix/>
          </a:blip>
          <a:stretch>
            <a:fillRect/>
          </a:stretch>
        </p:blipFill>
        <p:spPr>
          <a:xfrm>
            <a:off x="3185603" y="2890125"/>
            <a:ext cx="5229701" cy="240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Configuración de la notificación</a:t>
            </a:r>
            <a:endParaRPr/>
          </a:p>
        </p:txBody>
      </p:sp>
      <p:sp>
        <p:nvSpPr>
          <p:cNvPr id="183" name="Google Shape;183;p28"/>
          <p:cNvSpPr txBox="1"/>
          <p:nvPr>
            <p:ph idx="1" type="body"/>
          </p:nvPr>
        </p:nvSpPr>
        <p:spPr>
          <a:xfrm>
            <a:off x="311700" y="1536631"/>
            <a:ext cx="8520600" cy="112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Por compatibilidad, si usa Android &lt; 8, debe configurar la prioridad, el cual es el análogo a la “importancia” en un canal de comunicación. Se cumplen las mismas </a:t>
            </a:r>
            <a:r>
              <a:rPr lang="es-419"/>
              <a:t>condiciones que la diapositiva 13.</a:t>
            </a:r>
            <a:endParaRPr/>
          </a:p>
        </p:txBody>
      </p:sp>
      <p:sp>
        <p:nvSpPr>
          <p:cNvPr id="184" name="Google Shape;184;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85" name="Google Shape;185;p28"/>
          <p:cNvPicPr preferRelativeResize="0"/>
          <p:nvPr/>
        </p:nvPicPr>
        <p:blipFill>
          <a:blip r:embed="rId3">
            <a:alphaModFix/>
          </a:blip>
          <a:stretch>
            <a:fillRect/>
          </a:stretch>
        </p:blipFill>
        <p:spPr>
          <a:xfrm>
            <a:off x="2527738" y="3018425"/>
            <a:ext cx="4088525" cy="2967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Otras configuraciones</a:t>
            </a:r>
            <a:endParaRPr/>
          </a:p>
        </p:txBody>
      </p:sp>
      <p:sp>
        <p:nvSpPr>
          <p:cNvPr id="191" name="Google Shape;191;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utiliza los canales de configuración, puede agregar otras configuraciones a sus notificaciones como permitir </a:t>
            </a:r>
            <a:r>
              <a:rPr lang="es-419"/>
              <a:t>vibración.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Si quisiera borrar todos sus canales de configuración:</a:t>
            </a:r>
            <a:endParaRPr/>
          </a:p>
        </p:txBody>
      </p:sp>
      <p:sp>
        <p:nvSpPr>
          <p:cNvPr id="192" name="Google Shape;192;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93" name="Google Shape;193;p29"/>
          <p:cNvPicPr preferRelativeResize="0"/>
          <p:nvPr/>
        </p:nvPicPr>
        <p:blipFill>
          <a:blip r:embed="rId3">
            <a:alphaModFix/>
          </a:blip>
          <a:stretch>
            <a:fillRect/>
          </a:stretch>
        </p:blipFill>
        <p:spPr>
          <a:xfrm>
            <a:off x="2272150" y="2697483"/>
            <a:ext cx="4105275" cy="276225"/>
          </a:xfrm>
          <a:prstGeom prst="rect">
            <a:avLst/>
          </a:prstGeom>
          <a:noFill/>
          <a:ln>
            <a:noFill/>
          </a:ln>
        </p:spPr>
      </p:pic>
      <p:pic>
        <p:nvPicPr>
          <p:cNvPr id="194" name="Google Shape;194;p29"/>
          <p:cNvPicPr preferRelativeResize="0"/>
          <p:nvPr/>
        </p:nvPicPr>
        <p:blipFill>
          <a:blip r:embed="rId4">
            <a:alphaModFix/>
          </a:blip>
          <a:stretch>
            <a:fillRect/>
          </a:stretch>
        </p:blipFill>
        <p:spPr>
          <a:xfrm>
            <a:off x="1519225" y="3957638"/>
            <a:ext cx="6105525" cy="1685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Pending Intent - con parámetros</a:t>
            </a:r>
            <a:endParaRPr/>
          </a:p>
        </p:txBody>
      </p:sp>
      <p:sp>
        <p:nvSpPr>
          <p:cNvPr id="200" name="Google Shape;200;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Si desea agregar información a la notificación que luego sea enviada a la actividad que se abre, lo adiciona al Intent</a:t>
            </a:r>
            <a:endParaRPr/>
          </a:p>
        </p:txBody>
      </p:sp>
      <p:sp>
        <p:nvSpPr>
          <p:cNvPr id="201" name="Google Shape;201;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02" name="Google Shape;202;p30"/>
          <p:cNvPicPr preferRelativeResize="0"/>
          <p:nvPr/>
        </p:nvPicPr>
        <p:blipFill>
          <a:blip r:embed="rId3">
            <a:alphaModFix/>
          </a:blip>
          <a:stretch>
            <a:fillRect/>
          </a:stretch>
        </p:blipFill>
        <p:spPr>
          <a:xfrm>
            <a:off x="1195388" y="2360875"/>
            <a:ext cx="6753225" cy="1914525"/>
          </a:xfrm>
          <a:prstGeom prst="rect">
            <a:avLst/>
          </a:prstGeom>
          <a:noFill/>
          <a:ln>
            <a:noFill/>
          </a:ln>
        </p:spPr>
      </p:pic>
      <p:pic>
        <p:nvPicPr>
          <p:cNvPr id="203" name="Google Shape;203;p30"/>
          <p:cNvPicPr preferRelativeResize="0"/>
          <p:nvPr/>
        </p:nvPicPr>
        <p:blipFill>
          <a:blip r:embed="rId4">
            <a:alphaModFix/>
          </a:blip>
          <a:stretch>
            <a:fillRect/>
          </a:stretch>
        </p:blipFill>
        <p:spPr>
          <a:xfrm>
            <a:off x="1571625" y="4619613"/>
            <a:ext cx="6000750" cy="2238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209" name="Google Shape;209;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¿Qué es una notificación en Android?</a:t>
            </a:r>
            <a:endParaRPr/>
          </a:p>
        </p:txBody>
      </p:sp>
      <p:sp>
        <p:nvSpPr>
          <p:cNvPr id="68" name="Google Shape;68;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69" name="Google Shape;69;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Es un mensaje mostrado al usuario fuera de la interfaz </a:t>
            </a:r>
            <a:r>
              <a:rPr lang="es-419"/>
              <a:t>gráfica</a:t>
            </a:r>
            <a:r>
              <a:rPr lang="es-419"/>
              <a:t> de la aplicación.</a:t>
            </a:r>
            <a:endParaRPr/>
          </a:p>
          <a:p>
            <a:pPr indent="-342900" lvl="0" marL="457200" rtl="0" algn="l">
              <a:spcBef>
                <a:spcPts val="1000"/>
              </a:spcBef>
              <a:spcAft>
                <a:spcPts val="0"/>
              </a:spcAft>
              <a:buSzPts val="1800"/>
              <a:buChar char="●"/>
            </a:pPr>
            <a:r>
              <a:rPr lang="es-419"/>
              <a:t>Las notificaciones</a:t>
            </a:r>
            <a:r>
              <a:rPr lang="es-419"/>
              <a:t> siempre </a:t>
            </a:r>
            <a:r>
              <a:rPr lang="es-419"/>
              <a:t>aparecen</a:t>
            </a:r>
            <a:r>
              <a:rPr lang="es-419"/>
              <a:t> en la barra de notificaciones (</a:t>
            </a:r>
            <a:r>
              <a:rPr lang="es-419"/>
              <a:t>esquina</a:t>
            </a:r>
            <a:r>
              <a:rPr lang="es-419"/>
              <a:t> superior izquierda).</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s-419"/>
              <a:t>Si el celular está desbloqueado, el usuario podrá </a:t>
            </a:r>
            <a:endParaRPr/>
          </a:p>
          <a:p>
            <a:pPr indent="0" lvl="0" marL="457200" rtl="0" algn="l">
              <a:spcBef>
                <a:spcPts val="0"/>
              </a:spcBef>
              <a:spcAft>
                <a:spcPts val="0"/>
              </a:spcAft>
              <a:buNone/>
            </a:pPr>
            <a:r>
              <a:rPr lang="es-419"/>
              <a:t>desplegar la barra de notificaciones y ver el detalle → </a:t>
            </a:r>
            <a:endParaRPr/>
          </a:p>
          <a:p>
            <a:pPr indent="0" lvl="0" marL="457200" rtl="0" algn="l">
              <a:spcBef>
                <a:spcPts val="1000"/>
              </a:spcBef>
              <a:spcAft>
                <a:spcPts val="1000"/>
              </a:spcAft>
              <a:buNone/>
            </a:pPr>
            <a:r>
              <a:rPr lang="es-419"/>
              <a:t>A esta barra se le conoce como “Notification drawer”.</a:t>
            </a:r>
            <a:endParaRPr/>
          </a:p>
        </p:txBody>
      </p:sp>
      <p:pic>
        <p:nvPicPr>
          <p:cNvPr id="70" name="Google Shape;70;p14"/>
          <p:cNvPicPr preferRelativeResize="0"/>
          <p:nvPr/>
        </p:nvPicPr>
        <p:blipFill>
          <a:blip r:embed="rId3">
            <a:alphaModFix/>
          </a:blip>
          <a:stretch>
            <a:fillRect/>
          </a:stretch>
        </p:blipFill>
        <p:spPr>
          <a:xfrm>
            <a:off x="3030650" y="2746221"/>
            <a:ext cx="2731075" cy="682775"/>
          </a:xfrm>
          <a:prstGeom prst="rect">
            <a:avLst/>
          </a:prstGeom>
          <a:noFill/>
          <a:ln>
            <a:noFill/>
          </a:ln>
        </p:spPr>
      </p:pic>
      <p:sp>
        <p:nvSpPr>
          <p:cNvPr id="71" name="Google Shape;71;p14"/>
          <p:cNvSpPr/>
          <p:nvPr/>
        </p:nvSpPr>
        <p:spPr>
          <a:xfrm>
            <a:off x="2927400" y="2631375"/>
            <a:ext cx="1052400" cy="4275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4"/>
          <p:cNvPicPr preferRelativeResize="0"/>
          <p:nvPr/>
        </p:nvPicPr>
        <p:blipFill rotWithShape="1">
          <a:blip r:embed="rId4">
            <a:alphaModFix/>
          </a:blip>
          <a:srcRect b="0" l="0" r="20299" t="0"/>
          <a:stretch/>
        </p:blipFill>
        <p:spPr>
          <a:xfrm>
            <a:off x="6612849" y="2389050"/>
            <a:ext cx="2408300" cy="42548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215" name="Google Shape;215;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a:t>
            </a:r>
            <a:r>
              <a:rPr lang="es-419"/>
              <a:t>otification dot</a:t>
            </a:r>
            <a:endParaRPr/>
          </a:p>
        </p:txBody>
      </p:sp>
      <p:sp>
        <p:nvSpPr>
          <p:cNvPr id="78" name="Google Shape;78;p15"/>
          <p:cNvSpPr txBox="1"/>
          <p:nvPr>
            <p:ph idx="1" type="body"/>
          </p:nvPr>
        </p:nvSpPr>
        <p:spPr>
          <a:xfrm>
            <a:off x="311700" y="1536625"/>
            <a:ext cx="59700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los dispositivos Android 8.0 (API level 26) y superiores:</a:t>
            </a:r>
            <a:endParaRPr/>
          </a:p>
          <a:p>
            <a:pPr indent="-342900" lvl="0" marL="457200" rtl="0" algn="l">
              <a:spcBef>
                <a:spcPts val="1600"/>
              </a:spcBef>
              <a:spcAft>
                <a:spcPts val="0"/>
              </a:spcAft>
              <a:buSzPts val="1800"/>
              <a:buChar char="●"/>
            </a:pPr>
            <a:r>
              <a:rPr lang="es-419"/>
              <a:t>Las nuevas notificaciones se muestran en la aplicación como un “insignia” (también conocido como “notification dot”).</a:t>
            </a:r>
            <a:endParaRPr/>
          </a:p>
          <a:p>
            <a:pPr indent="-342900" lvl="0" marL="457200" rtl="0" algn="l">
              <a:spcBef>
                <a:spcPts val="1000"/>
              </a:spcBef>
              <a:spcAft>
                <a:spcPts val="0"/>
              </a:spcAft>
              <a:buSzPts val="1800"/>
              <a:buChar char="●"/>
            </a:pPr>
            <a:r>
              <a:rPr lang="es-419"/>
              <a:t>Se puede mantener apretada la aplicación para ver la notificaciones de la misma, tal como lo haría en el notification drawer</a:t>
            </a:r>
            <a:endParaRPr/>
          </a:p>
        </p:txBody>
      </p:sp>
      <p:sp>
        <p:nvSpPr>
          <p:cNvPr id="79" name="Google Shape;7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80" name="Google Shape;80;p15"/>
          <p:cNvPicPr preferRelativeResize="0"/>
          <p:nvPr/>
        </p:nvPicPr>
        <p:blipFill rotWithShape="1">
          <a:blip r:embed="rId3">
            <a:alphaModFix/>
          </a:blip>
          <a:srcRect b="0" l="0" r="0" t="19698"/>
          <a:stretch/>
        </p:blipFill>
        <p:spPr>
          <a:xfrm>
            <a:off x="6281700" y="2115350"/>
            <a:ext cx="2550600" cy="1407743"/>
          </a:xfrm>
          <a:prstGeom prst="rect">
            <a:avLst/>
          </a:prstGeom>
          <a:noFill/>
          <a:ln cap="flat" cmpd="sng" w="9525">
            <a:solidFill>
              <a:srgbClr val="000000"/>
            </a:solidFill>
            <a:prstDash val="solid"/>
            <a:round/>
            <a:headEnd len="sm" w="sm" type="none"/>
            <a:tailEnd len="sm" w="sm" type="none"/>
          </a:ln>
        </p:spPr>
      </p:pic>
      <p:pic>
        <p:nvPicPr>
          <p:cNvPr id="81" name="Google Shape;81;p15"/>
          <p:cNvPicPr preferRelativeResize="0"/>
          <p:nvPr/>
        </p:nvPicPr>
        <p:blipFill rotWithShape="1">
          <a:blip r:embed="rId4">
            <a:alphaModFix/>
          </a:blip>
          <a:srcRect b="0" l="0" r="0" t="13606"/>
          <a:stretch/>
        </p:blipFill>
        <p:spPr>
          <a:xfrm>
            <a:off x="6281700" y="3763048"/>
            <a:ext cx="2550600" cy="179043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Canales de notificación (Notification Channels)</a:t>
            </a:r>
            <a:endParaRPr/>
          </a:p>
        </p:txBody>
      </p:sp>
      <p:sp>
        <p:nvSpPr>
          <p:cNvPr id="87" name="Google Shape;87;p16"/>
          <p:cNvSpPr txBox="1"/>
          <p:nvPr>
            <p:ph idx="1" type="body"/>
          </p:nvPr>
        </p:nvSpPr>
        <p:spPr>
          <a:xfrm>
            <a:off x="311700" y="1536625"/>
            <a:ext cx="53940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Desde Android 8.0 (API level 26), una aplicación puede agrupar sus notificaciones en diversas categorías. De esta forma, el usuario puede apagar una categoría en particular y no todas las notificaciones de la aplicación.</a:t>
            </a:r>
            <a:endParaRPr/>
          </a:p>
          <a:p>
            <a:pPr indent="0" lvl="0" marL="0" rtl="0" algn="l">
              <a:spcBef>
                <a:spcPts val="1600"/>
              </a:spcBef>
              <a:spcAft>
                <a:spcPts val="0"/>
              </a:spcAft>
              <a:buNone/>
            </a:pPr>
            <a:r>
              <a:rPr lang="es-419"/>
              <a:t>Las categorías son llamadas en el código de Android como “Notification Channels”.</a:t>
            </a:r>
            <a:endParaRPr/>
          </a:p>
          <a:p>
            <a:pPr indent="0" lvl="0" marL="0" rtl="0" algn="l">
              <a:spcBef>
                <a:spcPts val="1600"/>
              </a:spcBef>
              <a:spcAft>
                <a:spcPts val="1600"/>
              </a:spcAft>
              <a:buNone/>
            </a:pPr>
            <a:r>
              <a:rPr lang="es-419"/>
              <a:t>Debe siempre validar la versión de Android, pues para API level &lt; 26, no se puede implementar categorías.</a:t>
            </a:r>
            <a:endParaRPr/>
          </a:p>
        </p:txBody>
      </p:sp>
      <p:sp>
        <p:nvSpPr>
          <p:cNvPr id="88" name="Google Shape;88;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89" name="Google Shape;89;p16"/>
          <p:cNvPicPr preferRelativeResize="0"/>
          <p:nvPr/>
        </p:nvPicPr>
        <p:blipFill>
          <a:blip r:embed="rId3">
            <a:alphaModFix/>
          </a:blip>
          <a:stretch>
            <a:fillRect/>
          </a:stretch>
        </p:blipFill>
        <p:spPr>
          <a:xfrm>
            <a:off x="6185550" y="1536621"/>
            <a:ext cx="2835600" cy="5026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Permisos</a:t>
            </a:r>
            <a:endParaRPr/>
          </a:p>
        </p:txBody>
      </p:sp>
      <p:sp>
        <p:nvSpPr>
          <p:cNvPr id="95" name="Google Shape;95;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Android &gt;= 13</a:t>
            </a:r>
            <a:endParaRPr/>
          </a:p>
        </p:txBody>
      </p:sp>
      <p:sp>
        <p:nvSpPr>
          <p:cNvPr id="101" name="Google Shape;101;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02" name="Google Shape;102;p18"/>
          <p:cNvSpPr txBox="1"/>
          <p:nvPr>
            <p:ph idx="1" type="body"/>
          </p:nvPr>
        </p:nvSpPr>
        <p:spPr>
          <a:xfrm>
            <a:off x="311700" y="1536632"/>
            <a:ext cx="8520600" cy="9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utiliza Android 13 (late 2022), va a tener que solicitar permiso para enviar notificaciones. Debe indicar el permiso y luego lo solicitará.</a:t>
            </a:r>
            <a:endParaRPr sz="1500">
              <a:solidFill>
                <a:srgbClr val="080808"/>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
        <p:nvSpPr>
          <p:cNvPr id="103" name="Google Shape;103;p18"/>
          <p:cNvSpPr txBox="1"/>
          <p:nvPr/>
        </p:nvSpPr>
        <p:spPr>
          <a:xfrm>
            <a:off x="452250" y="2804575"/>
            <a:ext cx="8239500" cy="400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E8BF6A"/>
                </a:solidFill>
                <a:highlight>
                  <a:srgbClr val="2B2B2B"/>
                </a:highlight>
                <a:latin typeface="Courier New"/>
                <a:ea typeface="Courier New"/>
                <a:cs typeface="Courier New"/>
                <a:sym typeface="Courier New"/>
              </a:rPr>
              <a:t>&lt;uses-permission </a:t>
            </a:r>
            <a:r>
              <a:rPr lang="es-419">
                <a:solidFill>
                  <a:srgbClr val="9876AA"/>
                </a:solidFill>
                <a:highlight>
                  <a:srgbClr val="2B2B2B"/>
                </a:highlight>
                <a:latin typeface="Courier New"/>
                <a:ea typeface="Courier New"/>
                <a:cs typeface="Courier New"/>
                <a:sym typeface="Courier New"/>
              </a:rPr>
              <a:t>android</a:t>
            </a:r>
            <a:r>
              <a:rPr lang="es-419">
                <a:solidFill>
                  <a:srgbClr val="BABABA"/>
                </a:solidFill>
                <a:highlight>
                  <a:srgbClr val="2B2B2B"/>
                </a:highlight>
                <a:latin typeface="Courier New"/>
                <a:ea typeface="Courier New"/>
                <a:cs typeface="Courier New"/>
                <a:sym typeface="Courier New"/>
              </a:rPr>
              <a:t>:name</a:t>
            </a:r>
            <a:r>
              <a:rPr lang="es-419">
                <a:solidFill>
                  <a:srgbClr val="6A8759"/>
                </a:solidFill>
                <a:highlight>
                  <a:srgbClr val="2B2B2B"/>
                </a:highlight>
                <a:latin typeface="Courier New"/>
                <a:ea typeface="Courier New"/>
                <a:cs typeface="Courier New"/>
                <a:sym typeface="Courier New"/>
              </a:rPr>
              <a:t>="android.permission.POST_NOTIFICATIONS" </a:t>
            </a:r>
            <a:r>
              <a:rPr lang="es-419">
                <a:solidFill>
                  <a:srgbClr val="E8BF6A"/>
                </a:solidFill>
                <a:highlight>
                  <a:srgbClr val="2B2B2B"/>
                </a:highlight>
                <a:latin typeface="Courier New"/>
                <a:ea typeface="Courier New"/>
                <a:cs typeface="Courier New"/>
                <a:sym typeface="Courier New"/>
              </a:rPr>
              <a:t>/&gt;</a:t>
            </a:r>
            <a:endParaRPr>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Creando notificaciones</a:t>
            </a:r>
            <a:endParaRPr/>
          </a:p>
        </p:txBody>
      </p:sp>
      <p:sp>
        <p:nvSpPr>
          <p:cNvPr id="109" name="Google Shape;109;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Notificaciones y notification channels</a:t>
            </a:r>
            <a:endParaRPr/>
          </a:p>
        </p:txBody>
      </p:sp>
      <p:sp>
        <p:nvSpPr>
          <p:cNvPr id="115" name="Google Shape;11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16" name="Google Shape;116;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poder emitir una </a:t>
            </a:r>
            <a:r>
              <a:rPr lang="es-419"/>
              <a:t>notificación</a:t>
            </a:r>
            <a:r>
              <a:rPr lang="es-419"/>
              <a:t> desde la aplicación es necesario realizar dos pasos:</a:t>
            </a:r>
            <a:endParaRPr/>
          </a:p>
          <a:p>
            <a:pPr indent="-342900" lvl="0" marL="457200" rtl="0" algn="l">
              <a:spcBef>
                <a:spcPts val="1600"/>
              </a:spcBef>
              <a:spcAft>
                <a:spcPts val="0"/>
              </a:spcAft>
              <a:buSzPts val="1800"/>
              <a:buAutoNum type="arabicPeriod"/>
            </a:pPr>
            <a:r>
              <a:rPr lang="es-419"/>
              <a:t>Crear (o tener) un canal de notificación (</a:t>
            </a:r>
            <a:r>
              <a:rPr lang="es-419"/>
              <a:t>notification</a:t>
            </a:r>
            <a:r>
              <a:rPr lang="es-419"/>
              <a:t> channel).</a:t>
            </a:r>
            <a:endParaRPr/>
          </a:p>
          <a:p>
            <a:pPr indent="-342900" lvl="0" marL="457200" rtl="0" algn="l">
              <a:spcBef>
                <a:spcPts val="0"/>
              </a:spcBef>
              <a:spcAft>
                <a:spcPts val="0"/>
              </a:spcAft>
              <a:buSzPts val="1800"/>
              <a:buAutoNum type="arabicPeriod"/>
            </a:pPr>
            <a:r>
              <a:rPr lang="es-419"/>
              <a:t>Crear la notificación.</a:t>
            </a:r>
            <a:endParaRPr/>
          </a:p>
          <a:p>
            <a:pPr indent="-342900" lvl="0" marL="457200" rtl="0" algn="l">
              <a:spcBef>
                <a:spcPts val="0"/>
              </a:spcBef>
              <a:spcAft>
                <a:spcPts val="0"/>
              </a:spcAft>
              <a:buSzPts val="1800"/>
              <a:buAutoNum type="arabicPeriod"/>
            </a:pPr>
            <a:r>
              <a:rPr lang="es-419"/>
              <a:t>Lanzar la </a:t>
            </a:r>
            <a:r>
              <a:rPr lang="es-419"/>
              <a:t>notificación</a:t>
            </a:r>
            <a:r>
              <a:rPr lang="es-419"/>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 Documentación oficial: </a:t>
            </a:r>
            <a:r>
              <a:rPr lang="es-419" u="sng">
                <a:solidFill>
                  <a:schemeClr val="accent5"/>
                </a:solidFill>
                <a:hlinkClick r:id="rId3">
                  <a:extLst>
                    <a:ext uri="{A12FA001-AC4F-418D-AE19-62706E023703}">
                      <ahyp:hlinkClr val="tx"/>
                    </a:ext>
                  </a:extLst>
                </a:hlinkClick>
              </a:rPr>
              <a:t>https://developer.android.com/guide/topics/ui/notifiers/notifications.html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Notification Channel</a:t>
            </a:r>
            <a:endParaRPr/>
          </a:p>
        </p:txBody>
      </p:sp>
      <p:sp>
        <p:nvSpPr>
          <p:cNvPr id="122" name="Google Shape;122;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23" name="Google Shape;123;p21"/>
          <p:cNvSpPr txBox="1"/>
          <p:nvPr>
            <p:ph idx="1" type="body"/>
          </p:nvPr>
        </p:nvSpPr>
        <p:spPr>
          <a:xfrm>
            <a:off x="311700" y="1536625"/>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tiene un dispositivo con Android &gt;= 8, primero debe crear canales de notificación para poder publicar una notificación. Sus notificaciones estarán vinculadas a un canal en particular. Si no crea canales, estas no se mostrarán.</a:t>
            </a:r>
            <a:endParaRPr/>
          </a:p>
          <a:p>
            <a:pPr indent="0" lvl="0" marL="0" rtl="0" algn="l">
              <a:spcBef>
                <a:spcPts val="1600"/>
              </a:spcBef>
              <a:spcAft>
                <a:spcPts val="1600"/>
              </a:spcAft>
              <a:buNone/>
            </a:pPr>
            <a:r>
              <a:rPr lang="es-419"/>
              <a:t>Puede definir diversos canales de notificaciones para configuraciones particulares cada uno. Puede recrear los canales de notificación cuantas veces quiera, así como el usuario puede cambiar la configuración de cada canal en sus opciones de Android, luego que le haya llegado al menos una notificación.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