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6858000" cx="9144000"/>
  <p:notesSz cx="6858000" cy="9144000"/>
  <p:embeddedFontLst>
    <p:embeddedFont>
      <p:font typeface="Proxima Nova"/>
      <p:regular r:id="rId44"/>
      <p:bold r:id="rId45"/>
      <p:italic r:id="rId46"/>
      <p:boldItalic r:id="rId47"/>
    </p:embeddedFont>
    <p:embeddedFont>
      <p:font typeface="Source Code Pr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6052E6-F09B-489C-8F11-D77B6A505AD1}">
  <a:tblStyle styleId="{6C6052E6-F09B-489C-8F11-D77B6A505A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ProximaNova-regular.fntdata"/><Relationship Id="rId43" Type="http://schemas.openxmlformats.org/officeDocument/2006/relationships/slide" Target="slides/slide37.xml"/><Relationship Id="rId46" Type="http://schemas.openxmlformats.org/officeDocument/2006/relationships/font" Target="fonts/ProximaNova-italic.fntdata"/><Relationship Id="rId45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SourceCodePro-regular.fntdata"/><Relationship Id="rId47" Type="http://schemas.openxmlformats.org/officeDocument/2006/relationships/font" Target="fonts/ProximaNova-boldItalic.fntdata"/><Relationship Id="rId49" Type="http://schemas.openxmlformats.org/officeDocument/2006/relationships/font" Target="fonts/SourceCode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SourceCodePro-boldItalic.fntdata"/><Relationship Id="rId50" Type="http://schemas.openxmlformats.org/officeDocument/2006/relationships/font" Target="fonts/SourceCodePr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391b56176_0_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391b5617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391b56176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5391b5617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391b56176_0_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5391b5617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&lt;html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="en"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&lt;head&gt;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&lt;meta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="utf-8"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&lt;meta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="viewport"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="width=device-width, initial-scale=1"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&lt;title&gt;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&lt;link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="https://cdn.jsdelivr.net/npm/bootstrap@5.2.0/dist/css/bootstrap.min.css"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="stylesheet"</a:t>
            </a:r>
            <a:endParaRPr sz="1000">
              <a:solidFill>
                <a:srgbClr val="A5C26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integrity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="sha384-gH2yIJqKdNHPEq0n4Mqa/HGKIhSkIHeL5AyhkYV8i59U5AR6csBvApHHNl/vI1Bx"</a:t>
            </a:r>
            <a:endParaRPr sz="1000">
              <a:solidFill>
                <a:srgbClr val="A5C261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crossorigin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="anonymous"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&lt;/head&gt;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&lt;body&gt;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&lt;div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="container px-5 my-5 "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&lt;form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="col-md-4 offset-md-4"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="post"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="/guardar"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&lt;h3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="border-bottom pb-2 text-center"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Registro de usuario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&lt;/h3&gt;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&lt;div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="form-floating mb-3"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&lt;input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="form-control"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="nombre"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="text"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="Nombre"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="nombre"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&lt;label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="nombre"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&lt;/div&gt;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&lt;div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="form-floating mb-3"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&lt;input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="form-control"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="apellido"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="text"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="Apellido"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="apellido"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&lt;label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="apellido"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&lt;/div&gt;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&lt;div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="form-floating mb-3"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&lt;input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="form-control"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="dni"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="text"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="dni"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="dni"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&lt;label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="dni"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&lt;/div&gt;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&lt;div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="form-floating mb-3"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&lt;input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="form-control"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="emailAddress"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="text"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="Email Address"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="email"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&lt;label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="emailAddress"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Correo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&lt;/div&gt;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&lt;div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="form-floating mb-3"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&lt;input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="form-control"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="edad"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="text"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="edad"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="edad"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&lt;label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="edad"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&lt;/div&gt;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&lt;div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="d-grid"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&lt;button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="btn btn-primary btn-lg"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="submit"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Submit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&lt;/div&gt;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&lt;/form&gt;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&lt;/div&gt;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&lt;script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="https://cdn.jsdelivr.net/npm/bootstrap@5.2.0/dist/js/bootstrap.bundle.min.js"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integrity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="sha384-A3rJD856KowSb7dwlZdYEkO39Gagi7vIsF0jrRAoQmDKKtQBHUuLZ9AsSv4jD4Xa"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crossorigin</a:t>
            </a:r>
            <a:r>
              <a:rPr lang="es-419" sz="1000">
                <a:solidFill>
                  <a:srgbClr val="A5C261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="anonymous"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&gt;&lt;/script&gt;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&lt;/body&gt;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391b56176_0_7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391b5617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8F8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391b56176_0_8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391b5617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5391b56176_0_9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5391b5617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xml version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="1.0"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encoding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="utf-8"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&lt;androidx.constraintlayout.widget.ConstraintLayout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="http://schemas.android.com/apk/res/android"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="http://schemas.android.com/apk/res-auto"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tools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="http://schemas.android.com/tools"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tools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:context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=".MainActivity5"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&lt;Button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="@+id/button18"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="253dp"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:layout_marginTop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="16dp"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:onClick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="guardarUsuario"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:text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="Guardar"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:layout_constraintEnd_toEndOf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="@+id/textFieldEdad"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:layout_constraintStart_toStartOf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="@+id/textFieldEdad"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:layout_constraintTop_toBottomOf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="@+id/textFieldEdad" 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&lt;View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="253dp"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="1dp"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:layout_marginTop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="8dp"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:background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="@android:color/black"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:layout_constraintEnd_toEndOf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="parent"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:layout_constraintStart_toStartOf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="parent"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:layout_constraintTop_toBottomOf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="@id/textView8" 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&lt;com.google.android.material.textfield.TextInputLayout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="@+id/textFieldEdad"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="253dp"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="60dp"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:layout_marginTop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="16dp"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:hint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="Edad"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:layout_constraintEnd_toEndOf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="parent"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:layout_constraintStart_toStartOf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="parent"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:layout_constraintTop_toBottomOf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="@id/textFieldCorreo"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&lt;com.google.android.material.textfield.TextInputEditText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="@+id/editTextEdad"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 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&lt;/com.google.android.material.textfield.TextInputLayout&gt;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&lt;com.google.android.material.textfield.TextInputLayout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="@+id/textFieldCorreo"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="253dp"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="60dp"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:layout_marginTop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="16dp"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:hint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="Correo"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:layout_constraintEnd_toEndOf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="parent"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:layout_constraintStart_toStartOf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="parent"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:layout_constraintTop_toBottomOf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="@id/textFieldDni"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&lt;com.google.android.material.textfield.TextInputEditText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="@+id/editTextCorreo"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 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&lt;/com.google.android.material.textfield.TextInputLayout&gt;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&lt;com.google.android.material.textfield.TextInputLayout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="@+id/textFieldDni"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="253dp"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="60dp"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:layout_marginTop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="16dp"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:hint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="Dni"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:layout_constraintEnd_toEndOf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="parent"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:layout_constraintStart_toStartOf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="parent"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:layout_constraintTop_toBottomOf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="@+id/textFieldApellido"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&lt;com.google.android.material.textfield.TextInputEditText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="@+id/editTextDni"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 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&lt;/com.google.android.material.textfield.TextInputLayout&gt;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&lt;com.google.android.material.textfield.TextInputLayout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="@+id/textFieldApellido"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="253dp"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="60dp"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:layout_marginTop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="16dp"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:hint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="Apellido"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:layout_constraintEnd_toEndOf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="parent"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:layout_constraintStart_toStartOf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="parent"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:layout_constraintTop_toBottomOf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="@+id/textFieldNombre"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&lt;com.google.android.material.textfield.TextInputEditText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="@+id/editTextApellido"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:textColorHint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="#546E7A" 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&lt;/com.google.android.material.textfield.TextInputLayout&gt;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&lt;com.google.android.material.textfield.TextInputLayout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="@+id/textFieldNombre"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="253dp"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="60dp"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:layout_marginTop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="16dp"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:hint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="Nombre"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:layout_constraintEnd_toEndOf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="parent"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:layout_constraintStart_toStartOf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="parent"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:layout_constraintTop_toBottomOf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="@+id/textView8"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&lt;com.google.android.material.textfield.TextInputEditText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="@+id/editTextNombre"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 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&lt;/com.google.android.material.textfield.TextInputLayout&gt;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&lt;TextView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="@+id/textView8"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="wrap_content"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:layout_marginTop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="32dp"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:text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="Registro de usuario"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:textSize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="26sp"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:layout_constraintEnd_toEndOf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="parent"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:layout_constraintHorizontal_bias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="0.5"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:layout_constraintStart_toStartOf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="parent"</a:t>
            </a:r>
            <a:endParaRPr sz="1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-419" sz="1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:layout_constraintTop_toTopOf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="parent" </a:t>
            </a: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&lt;/androidx.constraintlayout.widget.ConstraintLayout&gt;</a:t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391b56176_0_10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5391b5617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dff79c760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dff79c76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s-419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guardarUsuario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(View view)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UsuarioRepository repo = RetrofitClient.</a:t>
            </a:r>
            <a:r>
              <a:rPr i="1"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getInstance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"http://10.0.2.2:3000/"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repo.guardarUser(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binding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editTextNombre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.getText().toString()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binding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editTextApellido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.getText().toString()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binding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editTextDni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.getText().toString()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binding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editTextCorreo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.getText().toString()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binding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editTextEdad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.getText().toString())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.enqueue(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Callback&lt;UsuarioResponse&gt;()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-419" sz="10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0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s-419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onResponse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(Call&lt;UsuarioResponse&gt; call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Response&lt;UsuarioResponse&gt; response)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UsuarioResponse uResponse = response.body()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toastText = 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"id: "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uResponse.getIdInsertado()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Toast.</a:t>
            </a:r>
            <a:r>
              <a:rPr i="1"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makeText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(MainActivity5.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this,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toastText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Toast.</a:t>
            </a:r>
            <a:r>
              <a:rPr i="1"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LENGTH_SHORT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).show()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-419" sz="10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0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s-419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onFailure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(Call&lt;UsuarioResponse&gt; call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Throwable t)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t.printStackTrace()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})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5391b56176_0_1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5391b5617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5391b56176_0_1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5391b5617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0c14ab542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0c14ab5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5391b56176_0_1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5391b5617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391b56176_0_2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5391b5617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5391b56176_0_1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5391b5617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5391b56176_0_1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5391b5617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5391b56176_0_1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5391b5617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5391b56176_0_18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5391b5617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5391b56176_0_1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5391b56176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5391b56176_0_2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5391b56176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5391b56176_0_2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5391b56176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app.</a:t>
            </a: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'/update'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async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(req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res) =&gt;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collection = database.</a:t>
            </a:r>
            <a:r>
              <a:rPr lang="es-419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collection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"users"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let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newName = req.</a:t>
            </a: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endParaRPr sz="12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filter = {</a:t>
            </a: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let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updateDoc  =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$set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newName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const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result =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await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collection.</a:t>
            </a:r>
            <a:r>
              <a:rPr lang="es-419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updateMany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(filter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updateDoc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{})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1"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${result.</a:t>
            </a: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matchedCount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documento(s) coincidió con el filtro, actualizado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${result.</a:t>
            </a: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modifiedCount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documento(s)`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res.</a:t>
            </a: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"ok"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(e) {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1"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(e)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res.</a:t>
            </a: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es-419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e})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lang="es-419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391b56176_0_2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391b5617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s-419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collection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-419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collection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"users"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s-419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req.</a:t>
            </a:r>
            <a:r>
              <a:rPr lang="es-419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s-419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newName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req.</a:t>
            </a:r>
            <a:r>
              <a:rPr lang="es-419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endParaRPr sz="10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s-419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filter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r>
              <a:rPr lang="es-419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_id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ObjectId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)};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s-419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updateDoc 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$set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newName</a:t>
            </a:r>
            <a:endParaRPr sz="1000">
              <a:solidFill>
                <a:srgbClr val="248F8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s-419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await </a:t>
            </a:r>
            <a:r>
              <a:rPr lang="es-419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collection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updateOne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updateDoc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,{});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s-419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matchedCount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documento(s) coincidió con el filtro, actualizado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s-419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modifiedCount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documento(s)`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391b56176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391b5617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5391b56176_0_2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5391b5617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5391b56176_0_2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5391b56176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s-419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collection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-419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collection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"users"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s-419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req.</a:t>
            </a:r>
            <a:r>
              <a:rPr lang="es-419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endParaRPr sz="10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s-419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000">
              <a:solidFill>
                <a:srgbClr val="248F8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s-419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deleteResult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s-419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await </a:t>
            </a:r>
            <a:r>
              <a:rPr lang="es-419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collection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deleteMany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`Borrados 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s-419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deleteResult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deletedCount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documento(s)`</a:t>
            </a: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5391b56176_0_2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5391b56176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5391b56176_0_2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5391b5617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5391b56176_0_2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5391b56176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5391b56176_0_2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5391b5617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f3b5e95e3_0_1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f3b5e95e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1bb106489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1bb1064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391b56176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391b5617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391b56176_0_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391b5617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391b56176_0_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391b5617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391b56176_0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391b5617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391b56176_0_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5391b5617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391b56176_0_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391b5617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mongodb.com/docs/drivers/node/current/quick-reference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mongodb.com/docs/manual/reference/operator/query/and/" TargetMode="External"/><Relationship Id="rId4" Type="http://schemas.openxmlformats.org/officeDocument/2006/relationships/hyperlink" Target="https://www.mongodb.com/docs/manual/reference/operator/query/or/" TargetMode="External"/><Relationship Id="rId5" Type="http://schemas.openxmlformats.org/officeDocument/2006/relationships/hyperlink" Target="https://www.mongodb.com/docs/manual/reference/operator/query/not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mongodb.com/docs/drivers/node/current/fundamentals/crud/read-operations/sort/" TargetMode="External"/><Relationship Id="rId4" Type="http://schemas.openxmlformats.org/officeDocument/2006/relationships/image" Target="../media/image25.png"/><Relationship Id="rId5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mongodb.com/try/download/communit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mongodb.com/developer-tools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NoSQL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1TEL05 - Servicios y Aplicaciones para IoT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765725" y="6159675"/>
            <a:ext cx="3151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Prof. Stuardo Lucho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10450" y="6159675"/>
            <a:ext cx="3151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Clase 08.2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Agregar un documento - usando el IDE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536624"/>
            <a:ext cx="8520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Si observa el texto → _id: ObjectID(‘.....’), esto solo le indica que cree un nuevo ID, si no lo coloca, MongoDB lo creará de todas formas.</a:t>
            </a:r>
            <a:endParaRPr/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188" y="1591338"/>
            <a:ext cx="461962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Agregar un documento - usando código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este ejemplo usaremos NodeJS.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Existen </a:t>
            </a:r>
            <a:r>
              <a:rPr lang="es-419"/>
              <a:t>diferentes</a:t>
            </a:r>
            <a:r>
              <a:rPr lang="es-419"/>
              <a:t> </a:t>
            </a:r>
            <a:r>
              <a:rPr lang="es-419"/>
              <a:t>librerías</a:t>
            </a:r>
            <a:r>
              <a:rPr lang="es-419"/>
              <a:t> para MongoDB, aquí se usará ‘mongodb’.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https://www.mongodb.com/docs/drivers/node/current/quick-reference/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Creando el proyecto e instalando dependencias.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lang="es-419">
                <a:solidFill>
                  <a:schemeClr val="lt2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npm init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solidFill>
                  <a:schemeClr val="lt2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npm i express nodemon mongodb body-parser</a:t>
            </a:r>
            <a:endParaRPr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Agregar un documento - usando código NodeJS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536632"/>
            <a:ext cx="8520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Definimos una ruta para abrir un formulario. Así mismo, creamos el HTML del form.</a:t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6846" y="2130875"/>
            <a:ext cx="2877575" cy="4403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398150" y="2296550"/>
            <a:ext cx="5408700" cy="19857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{MongoClient} = </a:t>
            </a:r>
            <a:r>
              <a:rPr b="1" i="1" lang="es-419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"mongodb"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express = </a:t>
            </a:r>
            <a:r>
              <a:rPr b="1" i="1" lang="es-419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"express"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b="1" i="1" lang="es-419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bodyParser 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1" lang="es-419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"body-parser"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path = </a:t>
            </a:r>
            <a:r>
              <a:rPr b="1" i="1" lang="es-419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"path"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 = express()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app.</a:t>
            </a:r>
            <a:r>
              <a:rPr lang="es-419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(req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res) =&gt; {</a:t>
            </a:r>
            <a:endParaRPr sz="13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res.</a:t>
            </a:r>
            <a:r>
              <a:rPr lang="es-419" sz="13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sendFile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(path.</a:t>
            </a:r>
            <a:r>
              <a:rPr lang="es-419" sz="13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s-419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__dirname 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s-419" sz="13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"/form.html"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Agregar un documento - usando código NodeJS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53663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Creamos la conexión a mongoDB, capturamos la data y la guardamos en una variable en formato json. Este será nuestro documento.</a:t>
            </a:r>
            <a:endParaRPr/>
          </a:p>
        </p:txBody>
      </p:sp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193200" y="2717925"/>
            <a:ext cx="8757600" cy="2586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mongoClient = 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MongoClient(</a:t>
            </a:r>
            <a:r>
              <a:rPr lang="es-419" sz="13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"mongodb://localhost:27017/?maxPoolSize=20"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database = mongoClient.</a:t>
            </a:r>
            <a:r>
              <a:rPr lang="es-419" sz="13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"clase8"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app.</a:t>
            </a:r>
            <a:r>
              <a:rPr lang="es-419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'/guardar'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es-419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bodyParser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419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urlencoded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es-419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extended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async 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(req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res) =&gt; {</a:t>
            </a:r>
            <a:endParaRPr sz="13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dataToBeSaved = {</a:t>
            </a:r>
            <a:endParaRPr sz="13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req.</a:t>
            </a:r>
            <a:r>
              <a:rPr lang="es-419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req.</a:t>
            </a:r>
            <a:r>
              <a:rPr lang="es-419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apellido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req.</a:t>
            </a:r>
            <a:r>
              <a:rPr lang="es-419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dni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req.</a:t>
            </a:r>
            <a:r>
              <a:rPr lang="es-419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s-419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 sz="13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(req.</a:t>
            </a:r>
            <a:r>
              <a:rPr lang="es-419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Agregar un documento - usando código NodeJS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536632"/>
            <a:ext cx="85206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Para guardar un documento, se utiliza </a:t>
            </a:r>
            <a:r>
              <a:rPr lang="es-419">
                <a:solidFill>
                  <a:schemeClr val="lt2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insertOne()</a:t>
            </a:r>
            <a:r>
              <a:rPr lang="es-419"/>
              <a:t>, pasando como parámetro, el documento. La función devuelve el ID recién creado. </a:t>
            </a:r>
            <a:endParaRPr/>
          </a:p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336150" y="2669775"/>
            <a:ext cx="8471700" cy="31863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result = 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await 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database.</a:t>
            </a:r>
            <a:r>
              <a:rPr lang="es-419" sz="13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collection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"users"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s-419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insertOne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(dataToBeSaved)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1" lang="es-419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3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`Nuevo documento insertado con _id: 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${result.</a:t>
            </a:r>
            <a:r>
              <a:rPr lang="es-419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insertedId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 sz="13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res.</a:t>
            </a:r>
            <a:r>
              <a:rPr lang="es-419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es-419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idInsertado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result.</a:t>
            </a:r>
            <a:r>
              <a:rPr lang="es-419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insertedId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3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(e) {</a:t>
            </a:r>
            <a:endParaRPr sz="13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1" lang="es-419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3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(e)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res.</a:t>
            </a:r>
            <a:r>
              <a:rPr lang="es-419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es-419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e})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app.</a:t>
            </a:r>
            <a:r>
              <a:rPr lang="es-419" sz="13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=&gt; {</a:t>
            </a:r>
            <a:endParaRPr sz="13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s-419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3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"Servidor desplegado correctamente"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Desde Android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Cree un formulario</a:t>
            </a:r>
            <a:endParaRPr/>
          </a:p>
        </p:txBody>
      </p:sp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1350" y="2100838"/>
            <a:ext cx="258127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Desde Android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500550" y="1240008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Clases necesarias para Retrofit</a:t>
            </a:r>
            <a:endParaRPr/>
          </a:p>
        </p:txBody>
      </p:sp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79" name="Google Shape;179;p28"/>
          <p:cNvSpPr txBox="1"/>
          <p:nvPr/>
        </p:nvSpPr>
        <p:spPr>
          <a:xfrm>
            <a:off x="3496050" y="4894500"/>
            <a:ext cx="5268000" cy="17238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RetrofitClient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UsuarioRepository </a:t>
            </a:r>
            <a:r>
              <a:rPr lang="es-419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getInstance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(String baseUrl){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new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Retrofit.Builder()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.baseUrl(baseUrl)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.addConverterFactory(GsonConverterFactory.</a:t>
            </a:r>
            <a:r>
              <a:rPr i="1"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.build()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.create(UsuarioRepository.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1224400" y="2995725"/>
            <a:ext cx="5584200" cy="17238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UsuarioRepository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@FormUrlEncoded</a:t>
            </a:r>
            <a:endParaRPr sz="10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@POST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"guardar"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Call&lt;UsuarioResponse&gt; </a:t>
            </a:r>
            <a:r>
              <a:rPr lang="es-419" sz="10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guardarUser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@Field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"nombre"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String nombre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</a:t>
            </a:r>
            <a:r>
              <a:rPr lang="es-419" sz="10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@Field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"apellido"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String apellido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</a:t>
            </a:r>
            <a:r>
              <a:rPr lang="es-419" sz="10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@Field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"dni"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String dni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</a:t>
            </a:r>
            <a:r>
              <a:rPr lang="es-419" sz="10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@Field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String email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</a:t>
            </a:r>
            <a:r>
              <a:rPr lang="es-419" sz="10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@Field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"edad"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 String edad)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383150" y="2174250"/>
            <a:ext cx="3000000" cy="646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UsuarioResponse 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idInsertado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Desde Android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Reciba la data en el Activity y envíe la información con Retrofit.</a:t>
            </a:r>
            <a:endParaRPr/>
          </a:p>
        </p:txBody>
      </p:sp>
      <p:sp>
        <p:nvSpPr>
          <p:cNvPr id="188" name="Google Shape;188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89" name="Google Shape;189;p29"/>
          <p:cNvSpPr txBox="1"/>
          <p:nvPr/>
        </p:nvSpPr>
        <p:spPr>
          <a:xfrm>
            <a:off x="105375" y="2222150"/>
            <a:ext cx="9038700" cy="4048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s-419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guardarUsuario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(View view)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UsuarioRepository repo = RetrofitClient.</a:t>
            </a:r>
            <a:r>
              <a:rPr i="1"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getInstance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1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"http://10.0.2.2:3000/"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repo.guardarUser(</a:t>
            </a:r>
            <a:r>
              <a:rPr lang="es-419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binding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editTextNombre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.getText().toString()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s-419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binding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editTextApellido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.getText().toString()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s-419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binding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editTextDni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.getText().toString()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s-419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binding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editTextCorreo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.getText().toString()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s-419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binding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1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editTextEdad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.getText().toString())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.enqueue(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Callback&lt;UsuarioResponse&gt;()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-419" sz="11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1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s-419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onResponse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(Call&lt;UsuarioResponse&gt; call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Response&lt;UsuarioResponse&gt; response)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UsuarioResponse uResponse = response.body()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String toastText = </a:t>
            </a:r>
            <a:r>
              <a:rPr lang="es-419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"id: "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+ uResponse.getIdInsertado()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Toast.</a:t>
            </a:r>
            <a:r>
              <a:rPr i="1"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makeText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(MainActivity5.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this,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toastText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Toast.</a:t>
            </a:r>
            <a:r>
              <a:rPr i="1"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LENGTH_SHORT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).show()</a:t>
            </a: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-419" sz="11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100">
              <a:solidFill>
                <a:srgbClr val="BBB52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BBB52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s-419" sz="11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onFailure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(Call&lt;UsuarioResponse&gt; call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Throwable t) {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t.printStackTrace()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})</a:t>
            </a:r>
            <a:r>
              <a:rPr lang="es-419" sz="11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Leer Data</a:t>
            </a:r>
            <a:endParaRPr/>
          </a:p>
        </p:txBody>
      </p:sp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Operaciones de lectura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MongoDb posee diversas formas de acceder a la data almacenada, por medio de los </a:t>
            </a:r>
            <a:r>
              <a:rPr lang="es-419"/>
              <a:t>métodos</a:t>
            </a:r>
            <a:r>
              <a:rPr lang="es-419"/>
              <a:t> </a:t>
            </a:r>
            <a:r>
              <a:rPr lang="es-419">
                <a:solidFill>
                  <a:schemeClr val="lt2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find()</a:t>
            </a:r>
            <a:r>
              <a:rPr lang="es-419"/>
              <a:t> o </a:t>
            </a:r>
            <a:r>
              <a:rPr lang="es-419">
                <a:solidFill>
                  <a:schemeClr val="lt2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findOne()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Así </a:t>
            </a:r>
            <a:r>
              <a:rPr lang="es-419"/>
              <a:t>mismo, permite: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Ordenar los resultados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Limitar la cantidad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Saltar resultados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Etc.</a:t>
            </a:r>
            <a:endParaRPr/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 NoSQL?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NoSQL son bases de datos no relacionales, es decir, no existe una relación directa entre las estructuras de datos.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100" y="2570300"/>
            <a:ext cx="658177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Búsqueda literal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536632"/>
            <a:ext cx="8520600" cy="9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Indicando en el json, la llave a buscar con su respectivo valor. Cuidado: al recorrer un cursor, este ya no es accesible cuando llega al final de la data.</a:t>
            </a:r>
            <a:endParaRPr/>
          </a:p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00" y="2780863"/>
            <a:ext cx="3067050" cy="38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2"/>
          <p:cNvSpPr txBox="1"/>
          <p:nvPr/>
        </p:nvSpPr>
        <p:spPr>
          <a:xfrm>
            <a:off x="1003725" y="2380675"/>
            <a:ext cx="15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Proxima Nova"/>
                <a:ea typeface="Proxima Nova"/>
                <a:cs typeface="Proxima Nova"/>
                <a:sym typeface="Proxima Nova"/>
              </a:rPr>
              <a:t>Compass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5647388" y="2380675"/>
            <a:ext cx="15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Proxima Nova"/>
                <a:ea typeface="Proxima Nova"/>
                <a:cs typeface="Proxima Nova"/>
                <a:sym typeface="Proxima Nova"/>
              </a:rPr>
              <a:t>NodeJS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p32"/>
          <p:cNvSpPr txBox="1"/>
          <p:nvPr/>
        </p:nvSpPr>
        <p:spPr>
          <a:xfrm>
            <a:off x="3511125" y="2780875"/>
            <a:ext cx="5632800" cy="32016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app.</a:t>
            </a:r>
            <a:r>
              <a:rPr lang="es-419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"/listar"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async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(req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res) =&gt; {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query = {</a:t>
            </a:r>
            <a:r>
              <a:rPr lang="es-419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-419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"aaa"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let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cursor = 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await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collection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"users"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(query)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let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allValues = 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await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cursor.</a:t>
            </a:r>
            <a:r>
              <a:rPr lang="es-419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toArray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res.</a:t>
            </a:r>
            <a:r>
              <a:rPr lang="es-419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(allValues)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(e) {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1" lang="es-419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(e)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res.</a:t>
            </a:r>
            <a:r>
              <a:rPr lang="es-419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es-419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e})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lang="es-419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Buscar por ID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Utilizando ObjectId.</a:t>
            </a:r>
            <a:endParaRPr/>
          </a:p>
        </p:txBody>
      </p:sp>
      <p:sp>
        <p:nvSpPr>
          <p:cNvPr id="220" name="Google Shape;220;p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063" y="2334278"/>
            <a:ext cx="4127875" cy="25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Operadores - $eq</a:t>
            </a:r>
            <a:endParaRPr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 mongoDb existen diversos operadores, uno de ellos es </a:t>
            </a:r>
            <a:r>
              <a:rPr lang="es-419">
                <a:solidFill>
                  <a:schemeClr val="lt2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$eq</a:t>
            </a:r>
            <a:r>
              <a:rPr lang="es-419"/>
              <a:t>, el cual permite comparar igualdad.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Los siguientes códigos son equivalentes:</a:t>
            </a:r>
            <a:endParaRPr/>
          </a:p>
        </p:txBody>
      </p:sp>
      <p:sp>
        <p:nvSpPr>
          <p:cNvPr id="228" name="Google Shape;228;p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29" name="Google Shape;2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525" y="3049625"/>
            <a:ext cx="30289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Operadores - $lt, $gt, $ne</a:t>
            </a:r>
            <a:endParaRPr/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311700" y="1536630"/>
            <a:ext cx="8520600" cy="20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Otros operadores: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solidFill>
                  <a:schemeClr val="lt2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$gt</a:t>
            </a:r>
            <a:r>
              <a:rPr lang="es-419"/>
              <a:t> "greater than"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solidFill>
                  <a:schemeClr val="lt2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$lt</a:t>
            </a:r>
            <a:r>
              <a:rPr lang="es-419"/>
              <a:t> "less than"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solidFill>
                  <a:schemeClr val="lt2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$ne</a:t>
            </a:r>
            <a:r>
              <a:rPr lang="es-419"/>
              <a:t> "not equal to"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Por ejemplo: Edad mayor a 60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→ Edades no mayores de 60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3829200"/>
            <a:ext cx="191452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5"/>
          <p:cNvSpPr txBox="1"/>
          <p:nvPr/>
        </p:nvSpPr>
        <p:spPr>
          <a:xfrm>
            <a:off x="512063" y="3429000"/>
            <a:ext cx="15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Proxima Nova"/>
                <a:ea typeface="Proxima Nova"/>
                <a:cs typeface="Proxima Nova"/>
                <a:sym typeface="Proxima Nova"/>
              </a:rPr>
              <a:t>Compass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9" name="Google Shape;239;p35"/>
          <p:cNvSpPr txBox="1"/>
          <p:nvPr/>
        </p:nvSpPr>
        <p:spPr>
          <a:xfrm>
            <a:off x="5634438" y="3429000"/>
            <a:ext cx="15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Proxima Nova"/>
                <a:ea typeface="Proxima Nova"/>
                <a:cs typeface="Proxima Nova"/>
                <a:sym typeface="Proxima Nova"/>
              </a:rPr>
              <a:t>NodeJS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0" name="Google Shape;2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4813" y="3810150"/>
            <a:ext cx="53530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5549100"/>
            <a:ext cx="3062468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5"/>
          <p:cNvPicPr preferRelativeResize="0"/>
          <p:nvPr/>
        </p:nvPicPr>
        <p:blipFill rotWithShape="1">
          <a:blip r:embed="rId6">
            <a:alphaModFix/>
          </a:blip>
          <a:srcRect b="22221" l="0" r="0" t="0"/>
          <a:stretch/>
        </p:blipFill>
        <p:spPr>
          <a:xfrm>
            <a:off x="3838650" y="5383772"/>
            <a:ext cx="5105400" cy="147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Operadores - $and, $or</a:t>
            </a:r>
            <a:endParaRPr/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operador </a:t>
            </a:r>
            <a:r>
              <a:rPr lang="es-419">
                <a:solidFill>
                  <a:schemeClr val="lt2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$and</a:t>
            </a:r>
            <a:r>
              <a:rPr lang="es-419"/>
              <a:t> se aplica automáticamente al colocar más filtros en la búsqueda.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El operador </a:t>
            </a:r>
            <a:r>
              <a:rPr lang="es-419">
                <a:solidFill>
                  <a:schemeClr val="lt2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$or</a:t>
            </a:r>
            <a:r>
              <a:rPr lang="es-419"/>
              <a:t> debe ser indicado explícitamente.</a:t>
            </a:r>
            <a:endParaRPr/>
          </a:p>
        </p:txBody>
      </p:sp>
      <p:sp>
        <p:nvSpPr>
          <p:cNvPr id="249" name="Google Shape;249;p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50" name="Google Shape;2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00" y="2317975"/>
            <a:ext cx="3497046" cy="9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6"/>
          <p:cNvPicPr preferRelativeResize="0"/>
          <p:nvPr/>
        </p:nvPicPr>
        <p:blipFill rotWithShape="1">
          <a:blip r:embed="rId4">
            <a:alphaModFix/>
          </a:blip>
          <a:srcRect b="0" l="0" r="4214" t="0"/>
          <a:stretch/>
        </p:blipFill>
        <p:spPr>
          <a:xfrm>
            <a:off x="3879825" y="2068525"/>
            <a:ext cx="5264174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201" y="4208926"/>
            <a:ext cx="3497050" cy="871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7163" y="4147875"/>
            <a:ext cx="5076825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53750" y="6041773"/>
            <a:ext cx="6836501" cy="6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Operadores - $and, $or, $not</a:t>
            </a:r>
            <a:endParaRPr/>
          </a:p>
        </p:txBody>
      </p:sp>
      <p:sp>
        <p:nvSpPr>
          <p:cNvPr id="260" name="Google Shape;260;p3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Otros casos: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$and</a:t>
            </a:r>
            <a:r>
              <a:rPr lang="es-419"/>
              <a:t>: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https://www.mongodb.com/docs/manual/reference/operator/query/and/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$or</a:t>
            </a:r>
            <a:r>
              <a:rPr lang="es-419"/>
              <a:t>: </a:t>
            </a:r>
            <a:r>
              <a:rPr lang="es-419" u="sng">
                <a:solidFill>
                  <a:schemeClr val="hlink"/>
                </a:solidFill>
                <a:hlinkClick r:id="rId4"/>
              </a:rPr>
              <a:t>https://www.mongodb.com/docs/manual/reference/operator/query/or/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$not</a:t>
            </a:r>
            <a:r>
              <a:rPr lang="es-419"/>
              <a:t>: </a:t>
            </a:r>
            <a:r>
              <a:rPr lang="es-419" u="sng">
                <a:solidFill>
                  <a:schemeClr val="hlink"/>
                </a:solidFill>
                <a:hlinkClick r:id="rId5"/>
              </a:rPr>
              <a:t>https://www.mongodb.com/docs/manual/reference/operator/query/not/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Ordenar la data - Sort</a:t>
            </a:r>
            <a:endParaRPr/>
          </a:p>
        </p:txBody>
      </p:sp>
      <p:sp>
        <p:nvSpPr>
          <p:cNvPr id="267" name="Google Shape;267;p38"/>
          <p:cNvSpPr txBox="1"/>
          <p:nvPr>
            <p:ph idx="1" type="body"/>
          </p:nvPr>
        </p:nvSpPr>
        <p:spPr>
          <a:xfrm>
            <a:off x="311700" y="1536625"/>
            <a:ext cx="8603700" cy="51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 Sort, es posible ordenar la data obtenida: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Ascendente</a:t>
            </a:r>
            <a:r>
              <a:rPr lang="es-419"/>
              <a:t>: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Descendente: -1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Por ejemplo: Buscar por nombre aaa y ordenar los resultados por el apellido de forma descendente.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Mas info en: </a:t>
            </a:r>
            <a:r>
              <a:rPr lang="es-419" sz="1600" u="sng">
                <a:solidFill>
                  <a:schemeClr val="hlink"/>
                </a:solidFill>
                <a:hlinkClick r:id="rId3"/>
              </a:rPr>
              <a:t>https://www.mongodb.com/docs/drivers/node/current/fundamentals/crud/read-operations/sort/</a:t>
            </a:r>
            <a:endParaRPr/>
          </a:p>
        </p:txBody>
      </p:sp>
      <p:sp>
        <p:nvSpPr>
          <p:cNvPr id="268" name="Google Shape;268;p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69" name="Google Shape;26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750" y="4347525"/>
            <a:ext cx="254317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3838" y="4428475"/>
            <a:ext cx="4343400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8"/>
          <p:cNvSpPr txBox="1"/>
          <p:nvPr/>
        </p:nvSpPr>
        <p:spPr>
          <a:xfrm>
            <a:off x="952013" y="3894825"/>
            <a:ext cx="15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Proxima Nova"/>
                <a:ea typeface="Proxima Nova"/>
                <a:cs typeface="Proxima Nova"/>
                <a:sym typeface="Proxima Nova"/>
              </a:rPr>
              <a:t>Compass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2" name="Google Shape;272;p38"/>
          <p:cNvSpPr txBox="1"/>
          <p:nvPr/>
        </p:nvSpPr>
        <p:spPr>
          <a:xfrm>
            <a:off x="6074388" y="3894825"/>
            <a:ext cx="15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Proxima Nova"/>
                <a:ea typeface="Proxima Nova"/>
                <a:cs typeface="Proxima Nova"/>
                <a:sym typeface="Proxima Nova"/>
              </a:rPr>
              <a:t>NodeJS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Actualizar </a:t>
            </a:r>
            <a:r>
              <a:rPr lang="es-419"/>
              <a:t>Data</a:t>
            </a:r>
            <a:endParaRPr/>
          </a:p>
        </p:txBody>
      </p:sp>
      <p:sp>
        <p:nvSpPr>
          <p:cNvPr id="278" name="Google Shape;278;p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Actualizar</a:t>
            </a:r>
            <a:endParaRPr/>
          </a:p>
        </p:txBody>
      </p:sp>
      <p:sp>
        <p:nvSpPr>
          <p:cNvPr id="284" name="Google Shape;284;p40"/>
          <p:cNvSpPr txBox="1"/>
          <p:nvPr>
            <p:ph idx="1" type="body"/>
          </p:nvPr>
        </p:nvSpPr>
        <p:spPr>
          <a:xfrm>
            <a:off x="311700" y="1536632"/>
            <a:ext cx="85206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 el método </a:t>
            </a:r>
            <a:r>
              <a:rPr lang="es-419">
                <a:solidFill>
                  <a:schemeClr val="lt2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updateMany()</a:t>
            </a:r>
            <a:r>
              <a:rPr lang="es-419"/>
              <a:t>. Si desea actualizar la primera </a:t>
            </a:r>
            <a:r>
              <a:rPr lang="es-419"/>
              <a:t>coincidencia</a:t>
            </a:r>
            <a:r>
              <a:rPr lang="es-419"/>
              <a:t>, utilice </a:t>
            </a:r>
            <a:r>
              <a:rPr lang="es-419">
                <a:solidFill>
                  <a:schemeClr val="lt2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updateOne()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86" name="Google Shape;286;p40"/>
          <p:cNvSpPr txBox="1"/>
          <p:nvPr/>
        </p:nvSpPr>
        <p:spPr>
          <a:xfrm>
            <a:off x="648150" y="2455550"/>
            <a:ext cx="7847700" cy="27861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collection = database.</a:t>
            </a:r>
            <a:r>
              <a:rPr lang="es-419" sz="13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collection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3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"users"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newName = req.</a:t>
            </a:r>
            <a:r>
              <a:rPr lang="es-419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endParaRPr sz="13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filter = {</a:t>
            </a:r>
            <a:r>
              <a:rPr lang="es-419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edad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3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updateDoc  = {</a:t>
            </a:r>
            <a:endParaRPr sz="13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$set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3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nombre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newName</a:t>
            </a:r>
            <a:endParaRPr sz="13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3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result = 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await 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collection.</a:t>
            </a:r>
            <a:r>
              <a:rPr lang="es-419" sz="13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updateMany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(filter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updateDoc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{})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3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3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3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${result.</a:t>
            </a:r>
            <a:r>
              <a:rPr lang="es-419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matchedCount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 sz="13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documento(s) coincidió con el filtro, actualizado 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${result.</a:t>
            </a:r>
            <a:r>
              <a:rPr lang="es-419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modifiedCount</a:t>
            </a: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-419" sz="13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documento(s)`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419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Actualizar por ID</a:t>
            </a:r>
            <a:endParaRPr/>
          </a:p>
        </p:txBody>
      </p:sp>
      <p:sp>
        <p:nvSpPr>
          <p:cNvPr id="292" name="Google Shape;292;p4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Use </a:t>
            </a:r>
            <a:r>
              <a:rPr lang="es-419">
                <a:solidFill>
                  <a:schemeClr val="lt2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updateOne()</a:t>
            </a:r>
            <a:endParaRPr/>
          </a:p>
        </p:txBody>
      </p:sp>
      <p:sp>
        <p:nvSpPr>
          <p:cNvPr id="293" name="Google Shape;293;p4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94" name="Google Shape;29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778" y="2421678"/>
            <a:ext cx="7040450" cy="278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MongoDB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536617"/>
            <a:ext cx="8520600" cy="22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MongoDB es una base de datos no relacional que empieza a tomar fuerza desde el año 2007 y es usada por compañías como eBay, </a:t>
            </a:r>
            <a:r>
              <a:rPr lang="es-419"/>
              <a:t>Craigslist</a:t>
            </a:r>
            <a:r>
              <a:rPr lang="es-419"/>
              <a:t> o Orange.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Es una base de datos multiplataforma orientada a documentos que proporciona alto rendimiento, alta disponibilidad y fácil escalabilidad, además que trabaja sobre el concepto de </a:t>
            </a:r>
            <a:r>
              <a:rPr b="1" lang="es-419"/>
              <a:t>colección </a:t>
            </a:r>
            <a:r>
              <a:rPr lang="es-419"/>
              <a:t>y </a:t>
            </a:r>
            <a:r>
              <a:rPr b="1" lang="es-419"/>
              <a:t>documento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875" y="3354900"/>
            <a:ext cx="3518250" cy="338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Borrar </a:t>
            </a:r>
            <a:r>
              <a:rPr lang="es-419"/>
              <a:t>Data</a:t>
            </a:r>
            <a:endParaRPr/>
          </a:p>
        </p:txBody>
      </p:sp>
      <p:sp>
        <p:nvSpPr>
          <p:cNvPr id="300" name="Google Shape;300;p4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Borrar</a:t>
            </a:r>
            <a:endParaRPr/>
          </a:p>
        </p:txBody>
      </p:sp>
      <p:sp>
        <p:nvSpPr>
          <p:cNvPr id="306" name="Google Shape;306;p4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Con el método </a:t>
            </a:r>
            <a:r>
              <a:rPr lang="es-419">
                <a:solidFill>
                  <a:schemeClr val="lt2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deleteMany()</a:t>
            </a:r>
            <a:r>
              <a:rPr lang="es-419"/>
              <a:t>. Si desea borrar la primera coincidencia, utilice </a:t>
            </a:r>
            <a:r>
              <a:rPr lang="es-419">
                <a:solidFill>
                  <a:schemeClr val="lt2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deleteOne()</a:t>
            </a:r>
            <a:endParaRPr/>
          </a:p>
        </p:txBody>
      </p:sp>
      <p:sp>
        <p:nvSpPr>
          <p:cNvPr id="307" name="Google Shape;307;p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08" name="Google Shape;30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688" y="2674325"/>
            <a:ext cx="5836625" cy="261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 de datos</a:t>
            </a:r>
            <a:endParaRPr/>
          </a:p>
        </p:txBody>
      </p:sp>
      <p:sp>
        <p:nvSpPr>
          <p:cNvPr id="314" name="Google Shape;314;p4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 de datos</a:t>
            </a:r>
            <a:endParaRPr/>
          </a:p>
        </p:txBody>
      </p:sp>
      <p:sp>
        <p:nvSpPr>
          <p:cNvPr id="320" name="Google Shape;320;p4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 en RDBMS tiene: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657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En MongoDB →</a:t>
            </a:r>
            <a:endParaRPr/>
          </a:p>
        </p:txBody>
      </p:sp>
      <p:sp>
        <p:nvSpPr>
          <p:cNvPr id="321" name="Google Shape;321;p4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322" name="Google Shape;32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13" y="2043338"/>
            <a:ext cx="5000625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8900" y="1657500"/>
            <a:ext cx="2762250" cy="50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Embedded Data Model</a:t>
            </a:r>
            <a:endParaRPr/>
          </a:p>
        </p:txBody>
      </p:sp>
      <p:sp>
        <p:nvSpPr>
          <p:cNvPr id="329" name="Google Shape;329;p4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Cuando se tiene un gran documento que contiene toda la información:</a:t>
            </a:r>
            <a:endParaRPr/>
          </a:p>
        </p:txBody>
      </p:sp>
      <p:sp>
        <p:nvSpPr>
          <p:cNvPr id="330" name="Google Shape;330;p4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31" name="Google Shape;33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800" y="2241038"/>
            <a:ext cx="4724400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Normalized Data Model</a:t>
            </a:r>
            <a:endParaRPr/>
          </a:p>
        </p:txBody>
      </p:sp>
      <p:sp>
        <p:nvSpPr>
          <p:cNvPr id="337" name="Google Shape;337;p4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Cuando los subdocumentos hacen referencia a un documento original</a:t>
            </a:r>
            <a:endParaRPr/>
          </a:p>
        </p:txBody>
      </p:sp>
      <p:sp>
        <p:nvSpPr>
          <p:cNvPr id="338" name="Google Shape;338;p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39" name="Google Shape;33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600" y="2216988"/>
            <a:ext cx="257175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600" y="4350588"/>
            <a:ext cx="3143250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8463" y="2162413"/>
            <a:ext cx="3952875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8463" y="4312488"/>
            <a:ext cx="300037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8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¿Preguntas?</a:t>
            </a:r>
            <a:endParaRPr/>
          </a:p>
        </p:txBody>
      </p:sp>
      <p:sp>
        <p:nvSpPr>
          <p:cNvPr id="348" name="Google Shape;348;p4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Muchas gracias</a:t>
            </a:r>
            <a:endParaRPr/>
          </a:p>
        </p:txBody>
      </p:sp>
      <p:sp>
        <p:nvSpPr>
          <p:cNvPr id="354" name="Google Shape;354;p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Datos en MongoDB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536625"/>
            <a:ext cx="46704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Una colección representa una entidad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Como categorías, productos o usuarios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Una colección </a:t>
            </a:r>
            <a:r>
              <a:rPr lang="es-419"/>
              <a:t>contiene </a:t>
            </a:r>
            <a:r>
              <a:rPr lang="es-419"/>
              <a:t>documentos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Un documento  es una instancia de una entidad contenida en una colección.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s-419"/>
              <a:t>Un documento tiene la estructura key-value.</a:t>
            </a:r>
            <a:endParaRPr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700" y="2001175"/>
            <a:ext cx="4048300" cy="4216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Analogías entre RDBMS y NoSQL</a:t>
            </a:r>
            <a:endParaRPr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graphicFrame>
        <p:nvGraphicFramePr>
          <p:cNvPr id="93" name="Google Shape;93;p17"/>
          <p:cNvGraphicFramePr/>
          <p:nvPr/>
        </p:nvGraphicFramePr>
        <p:xfrm>
          <a:off x="1902000" y="241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{6C6052E6-F09B-489C-8F11-D77B6A505AD1}</a:tableStyleId>
              </a:tblPr>
              <a:tblGrid>
                <a:gridCol w="2640800"/>
                <a:gridCol w="2699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RDBMS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NoSQL (MongoDB)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Database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Database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Table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Collection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Tuple/Row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Document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column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Field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Table Join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Embedded Documents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Primary Key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_id provided by MongoDB itself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Instalar MongoDB - server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descargarse el servidor lo puede realizar en: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https://www.mongodb.com/try/download/community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Si desea también lo puede instalar en un contenedor: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→ </a:t>
            </a:r>
            <a:r>
              <a:rPr lang="es-419"/>
              <a:t>docker run -d -p 27017:27017 --name mongdbContainer mongo:latest</a:t>
            </a:r>
            <a:endParaRPr/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Instalar Mongo client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Mongo tiene diferentes clientes, puede seleccionar uno en: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https://www.mongodb.com/developer-tools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→ Uno de ellos es MongoDB Compass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1835" y="2929225"/>
            <a:ext cx="6080324" cy="367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Conectarse a MongoDB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Para conectarse a MongoDB lo puede realizar mediante el puerto </a:t>
            </a:r>
            <a:r>
              <a:rPr b="1" lang="es-419"/>
              <a:t>27017</a:t>
            </a:r>
            <a:endParaRPr b="1"/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Crear una DB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536625"/>
            <a:ext cx="2477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Por defecto se tiene 3 DB de configuración.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Cree una DB con una colección de nombre “users”.</a:t>
            </a:r>
            <a:endParaRPr/>
          </a:p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925" y="1660074"/>
            <a:ext cx="6185076" cy="519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