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  <p:embeddedFont>
      <p:font typeface="Source Code Pr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CodePro-boldItalic.fntdata"/><Relationship Id="rId61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.fntdata"/><Relationship Id="rId15" Type="http://schemas.openxmlformats.org/officeDocument/2006/relationships/slide" Target="slides/slide10.xml"/><Relationship Id="rId59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c8e6d6ed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c8e6d6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c8e6d6ed_0_1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c8e6d6e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c8e6d6ed_0_1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c8e6d6e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c8e6d6ed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c8e6d6e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c8e6d6ed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c8e6d6e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'com.google.gms.google-services'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'4.3.15'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apply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'com.google.gms.google-services'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f7fb4bc8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8f7fb4b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0c8e6d6ed_0_2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0c8e6d6e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platform(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'com.google.firebase:firebase-bom:31.4.0'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8f7fb4bc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8f7fb4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'com.google.firebase:firebase-firestore'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c8e6d6ed_0_1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0c8e6d6e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c96ddc0c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c96ddc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a18818b9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a18818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0c8e6d6ed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0c8e6d6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b4ef7c8f5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b4ef7c8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b4ef7c8f5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b4ef7c8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b4ef7c8f5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b4ef7c8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b4ef7c8f5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b4ef7c8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0c8e6d6ed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0c8e6d6e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0c8e6d6ed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0c8e6d6e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c8e6d6ed_0_2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c8e6d6e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0c8e6d6ed_0_2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0c8e6d6e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0c8e6d6ed_0_2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0c8e6d6e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c8e6d6ed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c8e6d6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0c8e6d6ed_0_2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0c8e6d6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0c8e6d6ed_0_2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0c8e6d6e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839e00b67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1839e00b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c8e6d6ed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c8e6d6e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0c8e6d6ed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0c8e6d6e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0c8e6d6ed_0_4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0c8e6d6e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0c8e6d6ed_0_4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0c8e6d6e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0c8e6d6ed_0_3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0c8e6d6e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0c8e6d6ed_0_3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0c8e6d6e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0d56be0d3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30d56be0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c8e6d6ed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0c8e6d6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0c8e6d6ed_0_3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0c8e6d6e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1839e00b67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1839e00b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30d56be0d3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30d56be0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0d56be0d3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30d56be0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30d56be0d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30d56be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0c8e6d6ed_0_4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0c8e6d6e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0c8e6d6ed_0_4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0c8e6d6e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0c8e6d6ed_0_4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0c8e6d6e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c8e6d6ed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c8e6d6e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c8e6d6ed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c8e6d6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c8e6d6ed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c8e6d6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c8e6d6ed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c8e6d6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c8e6d6ed_0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c8e6d6e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irebase.google.com/docs/android/setup?hl=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hyperlink" Target="https://mvnrepository.com/artifact/com.google.firebase/firebase-b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irebase.google.com/docs/android/setup?hl=es#available-libraries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irebase.google.com/docs/firestore/data-model?authuser=0" TargetMode="External"/><Relationship Id="rId4" Type="http://schemas.openxmlformats.org/officeDocument/2006/relationships/hyperlink" Target="https://firebase.google.com/docs/firestore/data-model?authuser=0" TargetMode="External"/><Relationship Id="rId5" Type="http://schemas.openxmlformats.org/officeDocument/2006/relationships/hyperlink" Target="https://firebase.google.com/docs/firestore/manage-data/structure-data" TargetMode="External"/><Relationship Id="rId6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irebase.google.com/docs/firestore/manage-data/data-types" TargetMode="External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irebase.google.com/docs/firestore?hl=es-419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irebase.google.com/docs/auth" TargetMode="External"/><Relationship Id="rId4" Type="http://schemas.openxmlformats.org/officeDocument/2006/relationships/hyperlink" Target="https://firebase.google.com/docs/firestore/security/get-started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sole.firebase.google.com/" TargetMode="External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firebase.google.com/docs/firestore/query-data/queries?hl=es-419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- </a:t>
            </a:r>
            <a:r>
              <a:rPr lang="es-419"/>
              <a:t>Cloud Firestore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9.2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Requisitos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API Level &gt;= 19 (Android 4.4 KitKat)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compileSdkVersion 28 o una versión posterior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→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https://firebase.google.com/docs/android/setup?hl=es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2264738"/>
            <a:ext cx="72771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Registrar la app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Haga clic en el ícono de Android de su consola de firebase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026475" y="5692575"/>
            <a:ext cx="548700" cy="763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Registrar el ID de la APP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536625"/>
            <a:ext cx="3709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Ingrese el ID completo de su aplicación. En este caso se ha creado un proyecto: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</a:t>
            </a:r>
            <a:r>
              <a:rPr i="1" lang="es-419"/>
              <a:t>com.example.clase9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/>
              <a:t>* </a:t>
            </a:r>
            <a:r>
              <a:rPr b="1" lang="es-419"/>
              <a:t>Este valor no se puede cambiar </a:t>
            </a:r>
            <a:r>
              <a:rPr b="1" lang="es-419"/>
              <a:t>después</a:t>
            </a:r>
            <a:endParaRPr b="1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254" y="41200"/>
            <a:ext cx="25618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788" y="1920225"/>
            <a:ext cx="50863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 rot="-5400000">
            <a:off x="6550200" y="2350825"/>
            <a:ext cx="357900" cy="1097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579125" y="4950825"/>
            <a:ext cx="2883300" cy="4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Estos campos son opcionales</a:t>
            </a:r>
            <a:endParaRPr b="1"/>
          </a:p>
        </p:txBody>
      </p:sp>
      <p:cxnSp>
        <p:nvCxnSpPr>
          <p:cNvPr id="151" name="Google Shape;151;p24"/>
          <p:cNvCxnSpPr>
            <a:stCxn id="150" idx="3"/>
          </p:cNvCxnSpPr>
          <p:nvPr/>
        </p:nvCxnSpPr>
        <p:spPr>
          <a:xfrm flipH="1" rot="10800000">
            <a:off x="3462425" y="4952925"/>
            <a:ext cx="1018200" cy="21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>
            <a:stCxn id="150" idx="3"/>
          </p:cNvCxnSpPr>
          <p:nvPr/>
        </p:nvCxnSpPr>
        <p:spPr>
          <a:xfrm flipH="1" rot="10800000">
            <a:off x="3462425" y="3947025"/>
            <a:ext cx="1002900" cy="12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/>
          <p:nvPr/>
        </p:nvCxnSpPr>
        <p:spPr>
          <a:xfrm flipH="1">
            <a:off x="5919750" y="1239525"/>
            <a:ext cx="984600" cy="155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Descarga el archivo de configuración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Descargue el archivo de configuración y coloquelo donde indica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50" y="2221225"/>
            <a:ext cx="64198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5623550" y="2849850"/>
            <a:ext cx="3291900" cy="115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6446525" y="3870925"/>
            <a:ext cx="3291900" cy="115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5266075" y="4800550"/>
            <a:ext cx="3291900" cy="115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200" y="2773700"/>
            <a:ext cx="2971800" cy="267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5"/>
          <p:cNvCxnSpPr/>
          <p:nvPr/>
        </p:nvCxnSpPr>
        <p:spPr>
          <a:xfrm flipH="1" rot="10800000">
            <a:off x="5013950" y="4785425"/>
            <a:ext cx="1707000" cy="59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5"/>
          <p:cNvCxnSpPr/>
          <p:nvPr/>
        </p:nvCxnSpPr>
        <p:spPr>
          <a:xfrm flipH="1">
            <a:off x="7284350" y="2694225"/>
            <a:ext cx="798300" cy="15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576238"/>
            <a:ext cx="30956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el SDK de Google Services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536631"/>
            <a:ext cx="85206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Realice las configuraciones de gradle indicadas: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→ build.gradle (</a:t>
            </a:r>
            <a:r>
              <a:rPr b="1" lang="es-419"/>
              <a:t>Project: &lt;proyecto&gt;</a:t>
            </a:r>
            <a:r>
              <a:rPr lang="es-419"/>
              <a:t>)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50" y="1945969"/>
            <a:ext cx="1242391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 rot="10800000">
            <a:off x="7132325" y="1907875"/>
            <a:ext cx="5487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3368700" y="4860400"/>
            <a:ext cx="5775300" cy="141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'com.android.application'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'com.google.gms.google-services'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 </a:t>
            </a: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namespace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'com.example.clase9'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compileSdk </a:t>
            </a:r>
            <a:r>
              <a:rPr lang="es-419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860400"/>
            <a:ext cx="29908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311700" y="5246069"/>
            <a:ext cx="2202900" cy="19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6"/>
          <p:cNvCxnSpPr>
            <a:stCxn id="180" idx="3"/>
          </p:cNvCxnSpPr>
          <p:nvPr/>
        </p:nvCxnSpPr>
        <p:spPr>
          <a:xfrm>
            <a:off x="2514600" y="5341319"/>
            <a:ext cx="1079400" cy="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58850" y="437508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→ build.gradle (</a:t>
            </a:r>
            <a:r>
              <a:rPr b="1" lang="es-419"/>
              <a:t>Module: app</a:t>
            </a:r>
            <a:r>
              <a:rPr lang="es-419"/>
              <a:t>)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358850" y="2736325"/>
            <a:ext cx="2155800" cy="19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3816300" y="2576250"/>
            <a:ext cx="5327700" cy="954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plugins </a:t>
            </a: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'com.android.application'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'7.4.2'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apply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'com.android.library'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'7.4.2'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apply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'com.google.gms.google-services'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version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'4.3.15'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apply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5" name="Google Shape;185;p26"/>
          <p:cNvCxnSpPr>
            <a:stCxn id="183" idx="3"/>
          </p:cNvCxnSpPr>
          <p:nvPr/>
        </p:nvCxnSpPr>
        <p:spPr>
          <a:xfrm>
            <a:off x="2514650" y="2831575"/>
            <a:ext cx="1475700" cy="37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Agregando el firebase SDK </a:t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el SDK base de Firebase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50965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→ build.gradle (</a:t>
            </a:r>
            <a:r>
              <a:rPr b="1" lang="es-419"/>
              <a:t>Module: app</a:t>
            </a:r>
            <a:r>
              <a:rPr lang="es-419"/>
              <a:t>)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750" y="1574719"/>
            <a:ext cx="1242391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 rot="10800000">
            <a:off x="7132325" y="1536625"/>
            <a:ext cx="5487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3368775" y="2425925"/>
            <a:ext cx="5775300" cy="1877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'androidx.appcompat:appcompat:1.6.1'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'com.google.android.material:material:1.8.0'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'androidx.constraintlayout:constraintlayout:2.1.4'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'junit:junit:4.13.2'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androidTestImplementation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'androidx.test.ext:junit:1.1.5'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androidTestImplementation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'androidx.test.espresso:espresso-core:3.5.1'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platform(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'com.google.firebase:firebase-bom:31.4.0'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" y="2425925"/>
            <a:ext cx="29908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>
            <a:off x="311625" y="2801300"/>
            <a:ext cx="1826700" cy="19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8"/>
          <p:cNvCxnSpPr>
            <a:stCxn id="203" idx="3"/>
          </p:cNvCxnSpPr>
          <p:nvPr/>
        </p:nvCxnSpPr>
        <p:spPr>
          <a:xfrm>
            <a:off x="2138325" y="2896550"/>
            <a:ext cx="1512300" cy="104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8"/>
          <p:cNvSpPr txBox="1"/>
          <p:nvPr/>
        </p:nvSpPr>
        <p:spPr>
          <a:xfrm>
            <a:off x="368775" y="5128600"/>
            <a:ext cx="748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Verifique aquí la última versión: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https://mvnrepository.com/artifact/com.google.firebase/firebase-bom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el</a:t>
            </a:r>
            <a:r>
              <a:rPr lang="es-419"/>
              <a:t> SDK de Cloud Firestore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509625"/>
            <a:ext cx="8520600" cy="49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→ build.gradle (</a:t>
            </a:r>
            <a:r>
              <a:rPr b="1" lang="es-419"/>
              <a:t>Module: app</a:t>
            </a:r>
            <a:r>
              <a:rPr lang="es-419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Como usamos firebase-bom, ya no es necesario indicar la versión.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Si desea otra librería de Firebase, la puede ubicar 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→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https://firebase.google.com/docs/android/setup?hl=es#available-libraries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50" y="1574719"/>
            <a:ext cx="1242391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/>
          <p:nvPr/>
        </p:nvSpPr>
        <p:spPr>
          <a:xfrm rot="10800000">
            <a:off x="7132325" y="1536625"/>
            <a:ext cx="5487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06763"/>
            <a:ext cx="29908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>
            <a:off x="311700" y="2985300"/>
            <a:ext cx="1987800" cy="24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3299700" y="2606775"/>
            <a:ext cx="5844300" cy="2031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'androidx.appcompat:appcompat:1.6.1'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'com.google.android.material:material:1.8.0'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'androidx.constraintlayout:constraintlayout:2.1.4'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'junit:junit:4.13.2'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androidTestImplementation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'androidx.test.ext:junit:1.1.5'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androidTestImplementation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'androidx.test.espresso:espresso-core:3.5.1'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platform(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'com.google.firebase:firebase-bom:31.4.0'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implementation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'com.google.firebase:firebase-firestore'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>
            <a:off x="2299500" y="3107700"/>
            <a:ext cx="1228800" cy="122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Listo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536631"/>
            <a:ext cx="8520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SDK de </a:t>
            </a:r>
            <a:r>
              <a:rPr lang="es-419"/>
              <a:t>Firebase</a:t>
            </a:r>
            <a:r>
              <a:rPr lang="es-419"/>
              <a:t> usará el archivo de configuración para autenticarse.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Corra el proyecto (aún si está vacío) para probar y ver que no exista error.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910425"/>
            <a:ext cx="8077200" cy="2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 rot="10800000">
            <a:off x="113800" y="3845925"/>
            <a:ext cx="1059300" cy="444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Creando la base de datos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Cloud Firestore</a:t>
            </a:r>
            <a:endParaRPr/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 de datos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ofrece dos soluciones de bases de datos no relacionales (</a:t>
            </a:r>
            <a:r>
              <a:rPr b="1" lang="es-419"/>
              <a:t>NoSQL</a:t>
            </a:r>
            <a:r>
              <a:rPr lang="es-419"/>
              <a:t>) en la nube y accesibles para los clientes que admiten sincronización en tiempo real: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Cloud Firestore </a:t>
            </a:r>
            <a:r>
              <a:rPr lang="es-419"/>
              <a:t>es la base de datos más reciente de Firebase para el desarrollo de apps para dispositivos móviles. Con Cloud Firestore también se pueden realizar consultas más ricas y rápidas, y el escalamiento se ajusta a un nivel más alto que Realtime Database.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→ Tiene librerías para </a:t>
            </a:r>
            <a:r>
              <a:rPr b="1" lang="es-419"/>
              <a:t>iOS</a:t>
            </a:r>
            <a:r>
              <a:rPr lang="es-419"/>
              <a:t>, </a:t>
            </a:r>
            <a:r>
              <a:rPr b="1" lang="es-419"/>
              <a:t>Android,</a:t>
            </a:r>
            <a:r>
              <a:rPr lang="es-419"/>
              <a:t> </a:t>
            </a:r>
            <a:r>
              <a:rPr b="1" lang="es-419"/>
              <a:t>Web, Flutter, Java, Python, NodeJs</a:t>
            </a:r>
            <a:r>
              <a:rPr b="1" lang="es-419"/>
              <a:t>...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Realtime Database</a:t>
            </a:r>
            <a:r>
              <a:rPr lang="es-419"/>
              <a:t> es la base de datos original de Firebase. Es una solución eficiente y de baja latencia destinada a las apps para dispositivos móviles que necesitan </a:t>
            </a:r>
            <a:r>
              <a:rPr lang="es-419"/>
              <a:t>estar</a:t>
            </a:r>
            <a:r>
              <a:rPr lang="es-419"/>
              <a:t> sincronizados entre los clientes en tiempo real.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/>
              <a:t>→</a:t>
            </a:r>
            <a:r>
              <a:rPr lang="es-419"/>
              <a:t> Tiene librerías para </a:t>
            </a:r>
            <a:r>
              <a:rPr b="1" lang="es-419"/>
              <a:t>iOS</a:t>
            </a:r>
            <a:r>
              <a:rPr lang="es-419"/>
              <a:t>, </a:t>
            </a:r>
            <a:r>
              <a:rPr b="1" lang="es-419"/>
              <a:t>Android,</a:t>
            </a:r>
            <a:r>
              <a:rPr lang="es-419"/>
              <a:t> </a:t>
            </a:r>
            <a:r>
              <a:rPr b="1" lang="es-419"/>
              <a:t>Web, C++</a:t>
            </a:r>
            <a:r>
              <a:rPr lang="es-419"/>
              <a:t> y </a:t>
            </a:r>
            <a:r>
              <a:rPr b="1" lang="es-419"/>
              <a:t>Unity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una base de datos Cloud Firestore</a:t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88" y="2233604"/>
            <a:ext cx="240982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/>
          <p:nvPr/>
        </p:nvSpPr>
        <p:spPr>
          <a:xfrm>
            <a:off x="2987150" y="3346700"/>
            <a:ext cx="5487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una base de datos </a:t>
            </a:r>
            <a:r>
              <a:rPr lang="es-419"/>
              <a:t>Cloud Firestore</a:t>
            </a:r>
            <a:endParaRPr/>
          </a:p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1817"/>
            <a:ext cx="8839199" cy="298352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/>
          <p:nvPr/>
        </p:nvSpPr>
        <p:spPr>
          <a:xfrm>
            <a:off x="0" y="4006075"/>
            <a:ext cx="435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una base de datos </a:t>
            </a:r>
            <a:r>
              <a:rPr lang="es-419"/>
              <a:t>Cloud Firestore</a:t>
            </a:r>
            <a:endParaRPr/>
          </a:p>
        </p:txBody>
      </p:sp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63" y="1395617"/>
            <a:ext cx="7168274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una base de datos </a:t>
            </a:r>
            <a:r>
              <a:rPr lang="es-419"/>
              <a:t>Cloud Firestore</a:t>
            </a:r>
            <a:endParaRPr/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547167"/>
            <a:ext cx="76771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 de datos </a:t>
            </a:r>
            <a:r>
              <a:rPr lang="es-419"/>
              <a:t>Cloud Firestore</a:t>
            </a:r>
            <a:endParaRPr/>
          </a:p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603992"/>
            <a:ext cx="65913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datos en Cloud Firestore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11700" y="1536624"/>
            <a:ext cx="8520600" cy="5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Cloud Firestore </a:t>
            </a:r>
            <a:r>
              <a:rPr lang="es-419"/>
              <a:t>almacena los datos en </a:t>
            </a:r>
            <a:r>
              <a:rPr b="1" lang="es-419"/>
              <a:t>documentos </a:t>
            </a:r>
            <a:r>
              <a:rPr lang="es-419"/>
              <a:t>que contienen campos a los cuales se les asignan valores. Estos documentos se almacenan en </a:t>
            </a:r>
            <a:r>
              <a:rPr b="1" lang="es-419"/>
              <a:t>colecciones</a:t>
            </a:r>
            <a:r>
              <a:rPr lang="es-419"/>
              <a:t>, que son contenedores para documentos y sobre los cuales se pueden crear consultas.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Los documentos admiten muchos tipos de datos diferentes, desde simples cadenas y números hasta objetos complejos anidados. También puede crear subcolecciones dentro de documentos y crear estructuras de datos jerárquicas que se escalan a medida que crece su base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Más</a:t>
            </a:r>
            <a:r>
              <a:rPr lang="es-419"/>
              <a:t> información 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https://firebase.google.com/docs/firestore/data-mode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Así mismo, existen diferentes formas de ordenar su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https://firebase.google.com/docs/firestore/manage-data/structure-data</a:t>
            </a:r>
            <a:endParaRPr/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7450" y="4115249"/>
            <a:ext cx="2513700" cy="19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396250" y="2743200"/>
            <a:ext cx="87477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información 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Realtime Database</a:t>
            </a:r>
            <a:endParaRPr/>
          </a:p>
        </p:txBody>
      </p:sp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en firebase</a:t>
            </a:r>
            <a:endParaRPr/>
          </a:p>
        </p:txBody>
      </p:sp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tipos de </a:t>
            </a:r>
            <a:r>
              <a:rPr lang="es-419"/>
              <a:t>datos</a:t>
            </a:r>
            <a:r>
              <a:rPr lang="es-419"/>
              <a:t> soportados en firebase 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https://firebase.google.com/docs/firestore/manage-data/data-types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25" y="2418075"/>
            <a:ext cx="45720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Instancia de la BD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311700" y="1536632"/>
            <a:ext cx="85206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acceder a Realtime Database debemos obtener la instancia de conexión.</a:t>
            </a:r>
            <a:endParaRPr/>
          </a:p>
        </p:txBody>
      </p:sp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5091200" y="5271825"/>
            <a:ext cx="3645900" cy="70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Obtiene una instancia de su base de datos usando su archivo de credenciales</a:t>
            </a:r>
            <a:endParaRPr b="1"/>
          </a:p>
        </p:txBody>
      </p:sp>
      <p:sp>
        <p:nvSpPr>
          <p:cNvPr id="301" name="Google Shape;301;p40"/>
          <p:cNvSpPr txBox="1"/>
          <p:nvPr/>
        </p:nvSpPr>
        <p:spPr>
          <a:xfrm>
            <a:off x="964800" y="2408425"/>
            <a:ext cx="6172500" cy="221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FirebaseFirestore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ActivityMainBinding.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(getLayoutInflater())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setContentView(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.getRoot())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FirebaseFirestore.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2" name="Google Shape;302;p40"/>
          <p:cNvCxnSpPr/>
          <p:nvPr/>
        </p:nvCxnSpPr>
        <p:spPr>
          <a:xfrm rot="10800000">
            <a:off x="3602300" y="4459725"/>
            <a:ext cx="1488900" cy="116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Objeto a guardar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dos formas para organizar la data que sea guardar: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 HashMap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 una clase con la estructura de la data</a:t>
            </a:r>
            <a:endParaRPr/>
          </a:p>
        </p:txBody>
      </p:sp>
      <p:sp>
        <p:nvSpPr>
          <p:cNvPr id="309" name="Google Shape;309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0" name="Google Shape;310;p41"/>
          <p:cNvSpPr txBox="1"/>
          <p:nvPr/>
        </p:nvSpPr>
        <p:spPr>
          <a:xfrm>
            <a:off x="5567300" y="3062975"/>
            <a:ext cx="2687400" cy="110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UsuarioDto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correo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Cloud Firestore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36624"/>
            <a:ext cx="85206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base de datos NoSQL que permite almacenar y sincronizar datos entre los dispositivos conectados en tiempo real.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Tiene librerías para: 					               además de REST y RPC APIs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Esquema Serverless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los datos mediante: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Firebase auth.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Acceso abierto (para pruebas)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Server to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Documentación: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https://firebase.google.com/docs/firestore?hl=es-419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875" y="4821075"/>
            <a:ext cx="3515425" cy="18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800" y="2263524"/>
            <a:ext cx="2685975" cy="8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información -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set()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311700" y="1536622"/>
            <a:ext cx="85206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usa el método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set()</a:t>
            </a:r>
            <a:r>
              <a:rPr lang="es-419"/>
              <a:t> para guardar la información. Sin embargo, no puede guardar un usuario directamente, pues este es un “documento” y estos existen dentro de colecciones. Primero se define la colección, luego el identificador (id) y dentro el documento.</a:t>
            </a:r>
            <a:endParaRPr/>
          </a:p>
        </p:txBody>
      </p:sp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8" name="Google Shape;318;p42"/>
          <p:cNvSpPr txBox="1"/>
          <p:nvPr/>
        </p:nvSpPr>
        <p:spPr>
          <a:xfrm>
            <a:off x="423800" y="3050850"/>
            <a:ext cx="8720100" cy="3201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FirebaseFirestore.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UsuarioDto usuario =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UsuarioDto()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usuario.setNombre(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"Juan"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usuario.setCorreo(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"juan.perez@pucp.edu.pe"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usuario.setDni(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"12345678"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.collection(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"usuarios"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.document(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"12345678"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.set(usuario)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.addOnSuccessListener(unused -&gt;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Log.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"Data guardada 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exitosamente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.addOnFailureListener(e -&gt; e.printStackTrace())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b="0" l="0" r="0" t="5222"/>
          <a:stretch/>
        </p:blipFill>
        <p:spPr>
          <a:xfrm>
            <a:off x="6759350" y="3050850"/>
            <a:ext cx="2384550" cy="17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Probar la aplicación - errores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311700" y="1536624"/>
            <a:ext cx="85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no puede guardar, verifique que tiene internet en el dispositivo y que tenga los permisos necesarios.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reiniciar el dispositivo, </a:t>
            </a:r>
            <a:r>
              <a:rPr lang="es-419"/>
              <a:t>apáguelo</a:t>
            </a:r>
            <a:r>
              <a:rPr lang="es-419"/>
              <a:t> y cold boot.</a:t>
            </a:r>
            <a:endParaRPr/>
          </a:p>
        </p:txBody>
      </p:sp>
      <p:sp>
        <p:nvSpPr>
          <p:cNvPr id="326" name="Google Shape;326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88" y="2453300"/>
            <a:ext cx="25622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</a:t>
            </a:r>
            <a:endParaRPr/>
          </a:p>
        </p:txBody>
      </p:sp>
      <p:sp>
        <p:nvSpPr>
          <p:cNvPr id="333" name="Google Shape;333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Collection → Document → Data</a:t>
            </a:r>
            <a:endParaRPr/>
          </a:p>
        </p:txBody>
      </p:sp>
      <p:sp>
        <p:nvSpPr>
          <p:cNvPr id="334" name="Google Shape;334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3052"/>
            <a:ext cx="9144001" cy="250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en Firebase</a:t>
            </a:r>
            <a:endParaRPr/>
          </a:p>
        </p:txBody>
      </p:sp>
      <p:sp>
        <p:nvSpPr>
          <p:cNvPr id="341" name="Google Shape;341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defecto Firebase bloquea todas las conexiones a una base de datos de aquellos clientes que no estén autenticados.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Esto se ve reflejado en las reglas por defecto que están por fechas:</a:t>
            </a:r>
            <a:endParaRPr/>
          </a:p>
        </p:txBody>
      </p:sp>
      <p:sp>
        <p:nvSpPr>
          <p:cNvPr id="342" name="Google Shape;342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3086263"/>
            <a:ext cx="84582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en Firebase</a:t>
            </a:r>
            <a:endParaRPr/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dos formas de permitir la lectura y escritura de información: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Autenticarnos con Firebase auth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https://firebase.google.com/docs/auth</a:t>
            </a:r>
            <a:r>
              <a:rPr lang="es-419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Permitir escritura y lectura por colección.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Usaremos el segundo enfoque. La siguiente clase se probará con Firebase auth.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También puede encontrar información 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https://firebase.google.com/docs/firestore/security/get-started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Autogenerar ID.</a:t>
            </a:r>
            <a:endParaRPr/>
          </a:p>
        </p:txBody>
      </p:sp>
      <p:sp>
        <p:nvSpPr>
          <p:cNvPr id="356" name="Google Shape;356;p47"/>
          <p:cNvSpPr txBox="1"/>
          <p:nvPr>
            <p:ph idx="1" type="body"/>
          </p:nvPr>
        </p:nvSpPr>
        <p:spPr>
          <a:xfrm>
            <a:off x="311700" y="1536629"/>
            <a:ext cx="85206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También es posible dejar a </a:t>
            </a:r>
            <a:r>
              <a:rPr lang="es-419"/>
              <a:t>Firebase</a:t>
            </a:r>
            <a:r>
              <a:rPr lang="es-419"/>
              <a:t> que cree un ID por nosotros, de esta forma si se desea guardar una lista grande de datos, </a:t>
            </a:r>
            <a:r>
              <a:rPr lang="es-419"/>
              <a:t>Firebase</a:t>
            </a:r>
            <a:r>
              <a:rPr lang="es-419"/>
              <a:t> asignará a cada uno, un ID diferente.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 esto, debe usar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add()</a:t>
            </a:r>
            <a:r>
              <a:rPr lang="es-419"/>
              <a:t> sobre la colección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Por ejemplo, agregar usuarios con ID autogenerados.</a:t>
            </a:r>
            <a:endParaRPr/>
          </a:p>
        </p:txBody>
      </p:sp>
      <p:sp>
        <p:nvSpPr>
          <p:cNvPr id="357" name="Google Shape;357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58" name="Google Shape;3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900" y="3749129"/>
            <a:ext cx="5404209" cy="280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Autogenerar ID.</a:t>
            </a:r>
            <a:endParaRPr/>
          </a:p>
        </p:txBody>
      </p:sp>
      <p:sp>
        <p:nvSpPr>
          <p:cNvPr id="364" name="Google Shape;364;p48"/>
          <p:cNvSpPr txBox="1"/>
          <p:nvPr>
            <p:ph idx="1" type="body"/>
          </p:nvPr>
        </p:nvSpPr>
        <p:spPr>
          <a:xfrm>
            <a:off x="311700" y="1536626"/>
            <a:ext cx="8520600" cy="3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Cada vez que se cree un usuario, este se creará dentro de &lt;usuarios&gt; con un ID autogenerado.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Esto es útil si nos importan los contenidos (de la lista) </a:t>
            </a:r>
            <a:r>
              <a:rPr lang="es-419"/>
              <a:t>más</a:t>
            </a:r>
            <a:r>
              <a:rPr lang="es-419"/>
              <a:t> que los ID de cada uno.</a:t>
            </a:r>
            <a:endParaRPr/>
          </a:p>
        </p:txBody>
      </p:sp>
      <p:sp>
        <p:nvSpPr>
          <p:cNvPr id="365" name="Google Shape;365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66" name="Google Shape;366;p48"/>
          <p:cNvSpPr txBox="1"/>
          <p:nvPr/>
        </p:nvSpPr>
        <p:spPr>
          <a:xfrm>
            <a:off x="1663200" y="2424475"/>
            <a:ext cx="5817600" cy="2216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UsuarioDto usuario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UsuarioDto()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usuario.setNombre(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"Juan"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usuario.setCorreo(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"juan.perez@pucp.edu.pe"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usuario.setDni(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"12345678"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.collection(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"usuarios"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.add(usuario)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.addOnSuccessListener(unused -&gt;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"Data guardada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exitosamente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.addOnFailureListener(e -&gt; e.printStackTrace())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311700" y="3650550"/>
            <a:ext cx="2090100" cy="15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Leer datos</a:t>
            </a:r>
            <a:endParaRPr/>
          </a:p>
        </p:txBody>
      </p:sp>
      <p:sp>
        <p:nvSpPr>
          <p:cNvPr id="373" name="Google Shape;373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Leer datos</a:t>
            </a:r>
            <a:endParaRPr/>
          </a:p>
        </p:txBody>
      </p:sp>
      <p:sp>
        <p:nvSpPr>
          <p:cNvPr id="379" name="Google Shape;379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Debido a que Cloud Firestore está orientado a obtener los datos en tiempo real, existen dos formas: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Usar Retrofit hacia el EndPoint</a:t>
            </a:r>
            <a:r>
              <a:rPr lang="es-419"/>
              <a:t> → no es recomendado porque se tendría que estar haciendo consultas cada cierto tiempo para ver si hay cambios en los datos. No sería tan “real-time”.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Usar un Listener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/>
              <a:t>Por única vez</a:t>
            </a:r>
            <a:r>
              <a:rPr lang="es-419" sz="1800"/>
              <a:t>: Permite obtener la información una única vez, por ejemplo, cuando el usuario se conecta y no se esperan cambios en esa data.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/>
              <a:t>Siempre escuchando</a:t>
            </a:r>
            <a:r>
              <a:rPr lang="es-419" sz="1800"/>
              <a:t>: Crea un socket de conexión entre el dispositivo y firebase que le notifica cuando existe algún cambio.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→ Para sacarle todo el provecho a Firebase, la idea es ir por un listener.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un documento</a:t>
            </a:r>
            <a:endParaRPr/>
          </a:p>
        </p:txBody>
      </p:sp>
      <p:sp>
        <p:nvSpPr>
          <p:cNvPr id="386" name="Google Shape;386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en Google Console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36625"/>
            <a:ext cx="88323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Antes de empezar a enviar y recibir información, es necesario crear un proyecto en google.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Entre a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https://console.firebase.google.com/</a:t>
            </a:r>
            <a:r>
              <a:rPr lang="es-419"/>
              <a:t>, use su correo @pucp.edu.pe o @pucp.pe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Seleccione “Agregar proyecto”.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113" y="3597525"/>
            <a:ext cx="7063774" cy="30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Obtener un documento una vez</a:t>
            </a:r>
            <a:endParaRPr/>
          </a:p>
        </p:txBody>
      </p:sp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311700" y="1536627"/>
            <a:ext cx="8520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empezar a escuchar por cambios se utiliza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get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 este ejemplo se obtiene el valor del documento con id: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</a:rPr>
              <a:t>4eBr0Rr1SuUFavkn1Udn</a:t>
            </a:r>
            <a:endParaRPr/>
          </a:p>
        </p:txBody>
      </p:sp>
      <p:sp>
        <p:nvSpPr>
          <p:cNvPr id="393" name="Google Shape;393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94" name="Google Shape;394;p52"/>
          <p:cNvSpPr txBox="1"/>
          <p:nvPr/>
        </p:nvSpPr>
        <p:spPr>
          <a:xfrm>
            <a:off x="387900" y="2711825"/>
            <a:ext cx="8368200" cy="2955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.collection(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"usuarios"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.document(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"4eBr0Rr1SuUFavkn1Udn"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.get()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.addOnCompleteListener(task -&gt;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(task.isSuccessful())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DocumentSnapshot document = task.getResult()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(document.exists())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"DocumentSnapshot data: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document.getData())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 such document"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"get failed with 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task.getException())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5" name="Google Shape;3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6217625"/>
            <a:ext cx="65913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2"/>
          <p:cNvSpPr txBox="1"/>
          <p:nvPr/>
        </p:nvSpPr>
        <p:spPr>
          <a:xfrm>
            <a:off x="311700" y="5805750"/>
            <a:ext cx="23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Logcat: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Parsear la respuesta</a:t>
            </a:r>
            <a:endParaRPr/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311700" y="1536631"/>
            <a:ext cx="85206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La información que obtiene de Cloud Firestore, está en texto plano, puede utilizar una librería como Gson para parsear los resultados; o utilizar el parsear nativo de firebase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toObject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s-419"/>
              <a:t>.</a:t>
            </a:r>
            <a:endParaRPr/>
          </a:p>
        </p:txBody>
      </p:sp>
      <p:sp>
        <p:nvSpPr>
          <p:cNvPr id="403" name="Google Shape;403;p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04" name="Google Shape;404;p53"/>
          <p:cNvSpPr txBox="1"/>
          <p:nvPr/>
        </p:nvSpPr>
        <p:spPr>
          <a:xfrm>
            <a:off x="944100" y="2607325"/>
            <a:ext cx="7255800" cy="406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.collection(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"usuarios"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.document(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"4eBr0Rr1SuUFavkn1Udn"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.get()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.addOnCompleteListener(task -&gt;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(task.isSuccessful())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DocumentSnapshot document = task.getResult()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(document.exists())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UsuarioDto usuario = document.toObject(UsuarioDto.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if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(usuario !=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"Nombre: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usuario.getNombre())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"Correo: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usuario.getCorreo())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 such document"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"get failed with 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task.getException())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una colección</a:t>
            </a:r>
            <a:endParaRPr/>
          </a:p>
        </p:txBody>
      </p:sp>
      <p:sp>
        <p:nvSpPr>
          <p:cNvPr id="410" name="Google Shape;410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Obtener una colección una vez</a:t>
            </a:r>
            <a:endParaRPr/>
          </a:p>
        </p:txBody>
      </p:sp>
      <p:sp>
        <p:nvSpPr>
          <p:cNvPr id="416" name="Google Shape;416;p55"/>
          <p:cNvSpPr txBox="1"/>
          <p:nvPr>
            <p:ph idx="1" type="body"/>
          </p:nvPr>
        </p:nvSpPr>
        <p:spPr>
          <a:xfrm>
            <a:off x="311700" y="1536625"/>
            <a:ext cx="852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empezar a escuchar por cambios se utiliza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get()</a:t>
            </a:r>
            <a:r>
              <a:rPr lang="es-419"/>
              <a:t> sobre la colección y luego se itera sobre la misma con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QueryDocumentSnapshot</a:t>
            </a:r>
            <a:endParaRPr/>
          </a:p>
        </p:txBody>
      </p:sp>
      <p:sp>
        <p:nvSpPr>
          <p:cNvPr id="417" name="Google Shape;417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18" name="Google Shape;418;p55"/>
          <p:cNvSpPr txBox="1"/>
          <p:nvPr/>
        </p:nvSpPr>
        <p:spPr>
          <a:xfrm>
            <a:off x="356400" y="2565975"/>
            <a:ext cx="8431200" cy="258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.collection(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"usuarios"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.get()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.addOnCompleteListener(task -&gt;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(task.isSuccessful())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(QueryDocumentSnapshot document : task.getResult())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UsuarioDto usuario = document.toObject(UsuarioDto.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"Nombre: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usuario.getNombre())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"Correo: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usuario.getCorreo())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"Error getting documents: 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task.getException())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Obtener una colección y su cambios en tiempo real</a:t>
            </a:r>
            <a:endParaRPr/>
          </a:p>
        </p:txBody>
      </p:sp>
      <p:sp>
        <p:nvSpPr>
          <p:cNvPr id="424" name="Google Shape;424;p56"/>
          <p:cNvSpPr txBox="1"/>
          <p:nvPr>
            <p:ph idx="1" type="body"/>
          </p:nvPr>
        </p:nvSpPr>
        <p:spPr>
          <a:xfrm>
            <a:off x="311700" y="1536625"/>
            <a:ext cx="87096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empezar a escuchar por cambios se utiliza el método </a:t>
            </a:r>
            <a:r>
              <a:rPr b="1" lang="es-419" sz="1400">
                <a:latin typeface="Source Code Pro"/>
                <a:ea typeface="Source Code Pro"/>
                <a:cs typeface="Source Code Pro"/>
                <a:sym typeface="Source Code Pro"/>
              </a:rPr>
              <a:t>addSnapshotListener</a:t>
            </a:r>
            <a:r>
              <a:rPr b="1" lang="es-419" sz="1400"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s-419"/>
              <a:t> pero en este caso, sobre la colección.</a:t>
            </a:r>
            <a:endParaRPr/>
          </a:p>
        </p:txBody>
      </p:sp>
      <p:sp>
        <p:nvSpPr>
          <p:cNvPr id="425" name="Google Shape;425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26" name="Google Shape;426;p56"/>
          <p:cNvSpPr txBox="1"/>
          <p:nvPr/>
        </p:nvSpPr>
        <p:spPr>
          <a:xfrm>
            <a:off x="1368300" y="2766175"/>
            <a:ext cx="6407400" cy="2770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.collection(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"usuarios"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.addSnapshotListener((snapshot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error) -&gt;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(error !=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"Listen failed."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return;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(QueryDocumentSnapshot doc: snapshot){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UsuarioDto usuario = doc.toObject(UsuarioDto.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"Nombre: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usuario.getNombre())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"Correo: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usuario.getCorreo())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Listeners</a:t>
            </a:r>
            <a:r>
              <a:rPr lang="es-419"/>
              <a:t> y consumo de batería</a:t>
            </a:r>
            <a:endParaRPr/>
          </a:p>
        </p:txBody>
      </p:sp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Tenga en cuenta que aún si su aplicación se va a background, el listener sigue corriendo, por eso es una buena práctica </a:t>
            </a:r>
            <a:r>
              <a:rPr lang="es-419"/>
              <a:t>desregistrar</a:t>
            </a:r>
            <a:r>
              <a:rPr lang="es-419"/>
              <a:t> el listener cuando se va a onPause o onStop y volver a </a:t>
            </a:r>
            <a:r>
              <a:rPr lang="es-419"/>
              <a:t>retomarlo</a:t>
            </a:r>
            <a:r>
              <a:rPr lang="es-419"/>
              <a:t> en onResume.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Sin embargo, si desea escuchar en tiempo real las actualizaciones sobre su base de datos, entonces sirve dejar el listener activo.</a:t>
            </a:r>
            <a:endParaRPr/>
          </a:p>
        </p:txBody>
      </p:sp>
      <p:sp>
        <p:nvSpPr>
          <p:cNvPr id="433" name="Google Shape;433;p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Obtener el Key</a:t>
            </a:r>
            <a:endParaRPr/>
          </a:p>
        </p:txBody>
      </p:sp>
      <p:sp>
        <p:nvSpPr>
          <p:cNvPr id="439" name="Google Shape;439;p58"/>
          <p:cNvSpPr txBox="1"/>
          <p:nvPr>
            <p:ph idx="1" type="body"/>
          </p:nvPr>
        </p:nvSpPr>
        <p:spPr>
          <a:xfrm>
            <a:off x="311700" y="1536632"/>
            <a:ext cx="8520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 se desea obtener el id o Key de cada registro, puede utilizar el método del documento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getId()</a:t>
            </a:r>
            <a:r>
              <a:rPr lang="es-419"/>
              <a:t>:</a:t>
            </a:r>
            <a:endParaRPr/>
          </a:p>
        </p:txBody>
      </p:sp>
      <p:sp>
        <p:nvSpPr>
          <p:cNvPr id="440" name="Google Shape;440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41" name="Google Shape;441;p58"/>
          <p:cNvSpPr txBox="1"/>
          <p:nvPr/>
        </p:nvSpPr>
        <p:spPr>
          <a:xfrm>
            <a:off x="1960500" y="2580575"/>
            <a:ext cx="5223000" cy="738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(QueryDocumentSnapshot doc: snapshot){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Log.</a:t>
            </a:r>
            <a:r>
              <a:rPr i="1"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"ID: "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doc.getId())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UsuarioDto usuario = doc.toObject(UsuarioDto.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Ordenamiento y filtrado</a:t>
            </a:r>
            <a:endParaRPr/>
          </a:p>
        </p:txBody>
      </p:sp>
      <p:sp>
        <p:nvSpPr>
          <p:cNvPr id="447" name="Google Shape;447;p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También puede </a:t>
            </a:r>
            <a:r>
              <a:rPr lang="es-419"/>
              <a:t>ordenar</a:t>
            </a:r>
            <a:r>
              <a:rPr lang="es-419"/>
              <a:t> y filtrar información, lo cual puede verificar 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https://firebase.google.com/docs/firestore/query-data/queries?hl=es-419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Así mismo, también es posible guardar la información si el usuario está offline.</a:t>
            </a:r>
            <a:endParaRPr/>
          </a:p>
        </p:txBody>
      </p:sp>
      <p:sp>
        <p:nvSpPr>
          <p:cNvPr id="448" name="Google Shape;448;p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0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454" name="Google Shape;454;p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460" name="Google Shape;460;p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163" y="1563704"/>
            <a:ext cx="5891675" cy="50266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proyecto - firebase console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044075" y="5682350"/>
            <a:ext cx="2457000" cy="63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Asegúrese de seleccionar </a:t>
            </a:r>
            <a:r>
              <a:rPr b="1" lang="es-419"/>
              <a:t>pucp.pe</a:t>
            </a:r>
            <a:r>
              <a:rPr lang="es-419"/>
              <a:t> o </a:t>
            </a:r>
            <a:r>
              <a:rPr b="1" lang="es-419"/>
              <a:t>pucp.edu.pe</a:t>
            </a:r>
            <a:endParaRPr b="1"/>
          </a:p>
        </p:txBody>
      </p:sp>
      <p:cxnSp>
        <p:nvCxnSpPr>
          <p:cNvPr id="95" name="Google Shape;95;p17"/>
          <p:cNvCxnSpPr>
            <a:stCxn id="94" idx="1"/>
          </p:cNvCxnSpPr>
          <p:nvPr/>
        </p:nvCxnSpPr>
        <p:spPr>
          <a:xfrm rot="10800000">
            <a:off x="4122875" y="4749050"/>
            <a:ext cx="1921200" cy="124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proyecto - firebase console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913" y="1414017"/>
            <a:ext cx="6086174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proyecto - firebase console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25" y="2298492"/>
            <a:ext cx="26003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175" y="3252117"/>
            <a:ext cx="32480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3" y="2271242"/>
            <a:ext cx="70389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Configurando firebase en Android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