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embeddedFontLst>
    <p:embeddedFont>
      <p:font typeface="Proxima Nova"/>
      <p:regular r:id="rId46"/>
      <p:bold r:id="rId47"/>
      <p:italic r:id="rId48"/>
      <p:boldItalic r:id="rId49"/>
    </p:embeddedFont>
    <p:embeddedFont>
      <p:font typeface="Source Code Pr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roximaNova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CodePro-bold.fntdata"/><Relationship Id="rId50" Type="http://schemas.openxmlformats.org/officeDocument/2006/relationships/font" Target="fonts/SourceCodePro-regular.fntdata"/><Relationship Id="rId53" Type="http://schemas.openxmlformats.org/officeDocument/2006/relationships/font" Target="fonts/SourceCodePro-boldItalic.fntdata"/><Relationship Id="rId52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f56a2be8_0_3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f56a2be8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f56a2be8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8f56a2b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8f56a2be8_0_3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8f56a2be8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8f56a2be8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8f56a2b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8f56a2be8_0_3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8f56a2be8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8f56a2be8_0_4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8f56a2be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'com.firebaseui:firebase-ui-auth:8.0.2'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'com.google.android.gms:play-services-auth:20.2.0'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8f56a2be8_0_4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8f56a2be8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c9b9dcf63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c9b9dcf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b633599df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4b633599d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b633599df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b633599d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0d522148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0d52214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8f56a2be8_0_4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8f56a2be8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8f56a2be8_0_4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8f56a2be8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8f56a2be8_0_4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8f56a2be8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b633599df_0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4b633599d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8f56a2be8_0_4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8f56a2be8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8f56a2be8_0_4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8f56a2be8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"msg"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"uid: "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.getCurrentUser().getUid());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"msg"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"name: "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.getCurrentUser().getDisplayName());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"msg"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"email: "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.getCurrentUser().getEmail());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8f56a2be8_0_4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8f56a2be8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8f56a2be8_0_4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8f56a2be8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8f56a2be8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8f56a2be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8f56a2be8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8f56a2be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8f56a2be8_0_2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8f56a2be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'com.google.firebase:firebase-auth'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61e98d277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61e98d2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9021895e1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9021895e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9021895e1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9021895e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9021895e1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9021895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9021895e1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9021895e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9021895e1_0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9021895e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1eb2d4906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1eb2d490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9021895e1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9021895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9021895e1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9021895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f3b5e95e3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f3b5e95e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8f56a2be8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8f56a2be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1bb10648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1bb106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f56a2be8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f56a2b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b633599df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b633599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021895e1_0_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021895e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f56a2be8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f56a2be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f56a2be8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f56a2be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hyperlink" Target="https://github.com/firebase/FirebaseUI-Android/blob/master/auth/README.md" TargetMode="External"/><Relationship Id="rId5" Type="http://schemas.openxmlformats.org/officeDocument/2006/relationships/hyperlink" Target="https://github.com/firebase/FirebaseUI-Android/blob/master/auth/README.m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loud.google.com/identity-platform/docs/admin/email-enumeration-protection?hl=es-419#rest_1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Relationship Id="rId5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tools.ietf.org/html/bcp47#page-1-81" TargetMode="External"/><Relationship Id="rId4" Type="http://schemas.openxmlformats.org/officeDocument/2006/relationships/hyperlink" Target="https://support.google.com/firebase/answer/7000714" TargetMode="External"/><Relationship Id="rId5" Type="http://schemas.openxmlformats.org/officeDocument/2006/relationships/image" Target="../media/image35.png"/><Relationship Id="rId6" Type="http://schemas.openxmlformats.org/officeDocument/2006/relationships/image" Target="../media/image31.png"/><Relationship Id="rId7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Relationship Id="rId4" Type="http://schemas.openxmlformats.org/officeDocument/2006/relationships/image" Target="../media/image45.png"/><Relationship Id="rId5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firebase/FirebaseUI-Android/blob/master/auth/src/main/res/values/strings.xml" TargetMode="External"/><Relationship Id="rId4" Type="http://schemas.openxmlformats.org/officeDocument/2006/relationships/image" Target="../media/image41.png"/><Relationship Id="rId5" Type="http://schemas.openxmlformats.org/officeDocument/2006/relationships/image" Target="../media/image37.png"/><Relationship Id="rId6" Type="http://schemas.openxmlformats.org/officeDocument/2006/relationships/image" Target="../media/image39.png"/><Relationship Id="rId7" Type="http://schemas.openxmlformats.org/officeDocument/2006/relationships/image" Target="../media/image4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Firebase Authentication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1TEL05 - Servicios y Aplicaciones para IoT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5725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Prof. Stuardo Lucho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0450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Clase 10</a:t>
            </a:r>
            <a:endParaRPr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del proyecto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536625"/>
            <a:ext cx="8520600" cy="17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configuración del proyecto (</a:t>
            </a:r>
            <a:r>
              <a:rPr b="1" lang="es-419"/>
              <a:t>Settings</a:t>
            </a:r>
            <a:r>
              <a:rPr lang="es-419"/>
              <a:t>),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En la parte inferior, en la “Apps para Android”, seleccione “</a:t>
            </a:r>
            <a:r>
              <a:rPr b="1" lang="es-419"/>
              <a:t>Agregar huella digital</a:t>
            </a:r>
            <a:r>
              <a:rPr lang="es-419"/>
              <a:t>”.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3309913"/>
            <a:ext cx="874395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" y="5345800"/>
            <a:ext cx="88582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3110425" y="5943675"/>
            <a:ext cx="1566000" cy="401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413" y="1499350"/>
            <a:ext cx="41814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del proyecto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536628"/>
            <a:ext cx="85206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su aplicación Android, vaya a </a:t>
            </a:r>
            <a:r>
              <a:rPr b="1" lang="es-419"/>
              <a:t>Gradle</a:t>
            </a:r>
            <a:r>
              <a:rPr lang="es-419"/>
              <a:t> </a:t>
            </a:r>
            <a:r>
              <a:rPr lang="es-419"/>
              <a:t>y seleccione: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la ventana que se abre, escriba </a:t>
            </a: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igningreport</a:t>
            </a:r>
            <a:r>
              <a:rPr lang="es-419"/>
              <a:t> y presione enter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Obtendrá la firma de la aplicación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8" name="Google Shape;148;p23"/>
          <p:cNvSpPr/>
          <p:nvPr/>
        </p:nvSpPr>
        <p:spPr>
          <a:xfrm rot="10800000">
            <a:off x="812125" y="2206150"/>
            <a:ext cx="267600" cy="295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47968" l="1580" r="89632" t="30407"/>
          <a:stretch/>
        </p:blipFill>
        <p:spPr>
          <a:xfrm>
            <a:off x="5821826" y="1620776"/>
            <a:ext cx="298830" cy="2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725" y="1968500"/>
            <a:ext cx="21526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9725" y="3469375"/>
            <a:ext cx="2953825" cy="6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819875"/>
            <a:ext cx="8778686" cy="13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del proyecto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536632"/>
            <a:ext cx="85206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Copie el SHA1 o el SHA256 a su configuración de firebase console</a:t>
            </a:r>
            <a:endParaRPr/>
          </a:p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500" y="4114453"/>
            <a:ext cx="64008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375" y="2141432"/>
            <a:ext cx="526732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/>
          <p:nvPr/>
        </p:nvSpPr>
        <p:spPr>
          <a:xfrm rot="10800000">
            <a:off x="396700" y="2708075"/>
            <a:ext cx="267600" cy="295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Firebase Auth -&gt; proveedores seleccionados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Finalmente</a:t>
            </a:r>
            <a:endParaRPr/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2239200"/>
            <a:ext cx="65532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Firebase authentication UI</a:t>
            </a:r>
            <a:endParaRPr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/>
        </p:nvSpPr>
        <p:spPr>
          <a:xfrm>
            <a:off x="3851200" y="4791450"/>
            <a:ext cx="5274000" cy="923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'com.google.firebase:firebase-firestore'</a:t>
            </a:r>
            <a:endParaRPr sz="12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'com.google.firebase:firebase-auth'</a:t>
            </a:r>
            <a:endParaRPr sz="12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'com.firebaseui:firebase-ui-auth:8.0.2'</a:t>
            </a:r>
            <a:endParaRPr sz="12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75" y="4472100"/>
            <a:ext cx="28479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/>
          <p:nvPr/>
        </p:nvSpPr>
        <p:spPr>
          <a:xfrm>
            <a:off x="659600" y="4791450"/>
            <a:ext cx="1813500" cy="30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Firebase authentication UI</a:t>
            </a:r>
            <a:endParaRPr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536625"/>
            <a:ext cx="8709600" cy="25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Existen dos formas de utilizar Firebase Authentication: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Firebase SDK</a:t>
            </a:r>
            <a:r>
              <a:rPr lang="es-419"/>
              <a:t>: brinda al usuario los conectores necesarios para autenticar usando </a:t>
            </a:r>
            <a:r>
              <a:rPr lang="es-419"/>
              <a:t>Firebase</a:t>
            </a:r>
            <a:r>
              <a:rPr lang="es-419"/>
              <a:t>. El usuario debe diseñar y configurar las pantallas que soporten todo el flujo de autenticación.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Firebase UI</a:t>
            </a:r>
            <a:r>
              <a:rPr lang="es-419"/>
              <a:t>: se despliega encima de </a:t>
            </a:r>
            <a:r>
              <a:rPr lang="es-419"/>
              <a:t>Firebase</a:t>
            </a:r>
            <a:r>
              <a:rPr lang="es-419"/>
              <a:t> SDK y permite una integración directa con </a:t>
            </a:r>
            <a:r>
              <a:rPr lang="es-419"/>
              <a:t>Firebase Auth</a:t>
            </a:r>
            <a:r>
              <a:rPr lang="es-419"/>
              <a:t>. Ya incluye las pantallas con el flujo de autenticación.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https://github.com/firebase/FirebaseUI-Android/blob/master/auth/README.m</a:t>
            </a:r>
            <a:r>
              <a:rPr lang="es-419" u="sng">
                <a:solidFill>
                  <a:schemeClr val="hlink"/>
                </a:solidFill>
                <a:hlinkClick r:id="rId5"/>
              </a:rPr>
              <a:t>d</a:t>
            </a:r>
            <a:endParaRPr/>
          </a:p>
        </p:txBody>
      </p:sp>
      <p:cxnSp>
        <p:nvCxnSpPr>
          <p:cNvPr id="187" name="Google Shape;187;p27"/>
          <p:cNvCxnSpPr>
            <a:stCxn id="183" idx="3"/>
          </p:cNvCxnSpPr>
          <p:nvPr/>
        </p:nvCxnSpPr>
        <p:spPr>
          <a:xfrm>
            <a:off x="2473100" y="4945500"/>
            <a:ext cx="1429500" cy="59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Autenticarse usando Firebase UI</a:t>
            </a:r>
            <a:endParaRPr/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tiene problemas con Auth de Correo y password</a:t>
            </a:r>
            <a:endParaRPr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Inhabilitar </a:t>
            </a:r>
            <a:r>
              <a:rPr lang="es-419"/>
              <a:t>la protección de enumeración de correo electrónico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https://cloud.google.com/identity-platform/docs/admin/email-enumeration-protection?hl=es-419#rest_1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Firebase Layout</a:t>
            </a:r>
            <a:endParaRPr/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11700" y="1536623"/>
            <a:ext cx="85206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Se crea un </a:t>
            </a: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ActivityResultLauncher</a:t>
            </a:r>
            <a:r>
              <a:rPr lang="es-419"/>
              <a:t>, para capturar el callback de la interfaz de FirebaseUI. En el callback, se </a:t>
            </a:r>
            <a:r>
              <a:rPr lang="es-419"/>
              <a:t>puede</a:t>
            </a:r>
            <a:r>
              <a:rPr lang="es-419"/>
              <a:t> validar si el usuario ingresó correctamente o si canceló el login. Con </a:t>
            </a: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getUid()</a:t>
            </a:r>
            <a:r>
              <a:rPr lang="es-419"/>
              <a:t> se puede obtener el ID del usuario logueado.</a:t>
            </a:r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190500" y="3233375"/>
            <a:ext cx="8763000" cy="2555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ActivityResultLauncher&lt;Intent&gt; </a:t>
            </a:r>
            <a:r>
              <a:rPr lang="es-419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signInLauncher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registerForActivityResult(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FirebaseAuthUIActivityResultContract()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 -&gt;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(result.getResultCode() == </a:t>
            </a:r>
            <a:r>
              <a:rPr i="1" lang="es-419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RESULT_OK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FirebaseUser user = FirebaseAuth.</a:t>
            </a:r>
            <a:r>
              <a:rPr i="1"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().getCurrentUser()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Log.</a:t>
            </a:r>
            <a:r>
              <a:rPr i="1"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"Firebase uid: "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user.getUid())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Log.</a:t>
            </a:r>
            <a:r>
              <a:rPr i="1"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"msg-test"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"Canceló el Log-in"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Firebase Layout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11700" y="1536622"/>
            <a:ext cx="8520600" cy="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Se lanza la interfaz de Firebase mediante un Intent for result. Aquí, se </a:t>
            </a:r>
            <a:r>
              <a:rPr lang="es-419"/>
              <a:t>indica</a:t>
            </a:r>
            <a:r>
              <a:rPr lang="es-419"/>
              <a:t> la lista de proveedores que se configuraron previamente en Google console.</a:t>
            </a:r>
            <a:endParaRPr/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530250" y="2665725"/>
            <a:ext cx="8083500" cy="3417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lang="es-419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(Bundle savedInstanceState)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ActivityMainBinding.</a:t>
            </a:r>
            <a:r>
              <a:rPr i="1"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inflate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(getLayoutInflater())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setContentView(</a:t>
            </a:r>
            <a:r>
              <a:rPr lang="es-419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.getRoot())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Intent intent = AuthUI.</a:t>
            </a:r>
            <a:r>
              <a:rPr i="1"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.createSignInIntentBuilder()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.setAvailableProviders(Arrays.</a:t>
            </a:r>
            <a:r>
              <a:rPr i="1"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AuthUI.IdpConfig.EmailBuilder().build()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new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AuthUI.IdpConfig.GoogleBuilder().build()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.build()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signInLauncher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.launch(intent)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Firebase Authentication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Firebase Authentication proporciona servicios de backend, SDK fáciles de usar y bibliotecas de UI listas para usar, para autenticar a los usuarios en su aplicación.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Admite la autenticación mediante contraseñas, números de teléfono, proveedores de identidad federados populares como Google, Facebook y Twitter, y más.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Firebase Authentication se integra estrechamente con otros servicios de Firebase y aprovecha estándares de la industria como OAuth 2.0 y OpenID Connect, por lo que puede integrarse fácilmente con su backend personalizado.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800" y="1771650"/>
            <a:ext cx="253365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Probando...</a:t>
            </a:r>
            <a:endParaRPr/>
          </a:p>
        </p:txBody>
      </p:sp>
      <p:sp>
        <p:nvSpPr>
          <p:cNvPr id="223" name="Google Shape;223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100" y="2474838"/>
            <a:ext cx="24574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5388" y="4660375"/>
            <a:ext cx="2428875" cy="133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32"/>
          <p:cNvCxnSpPr>
            <a:endCxn id="224" idx="1"/>
          </p:cNvCxnSpPr>
          <p:nvPr/>
        </p:nvCxnSpPr>
        <p:spPr>
          <a:xfrm flipH="1" rot="10800000">
            <a:off x="3282800" y="3165400"/>
            <a:ext cx="2238300" cy="2277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32"/>
          <p:cNvSpPr/>
          <p:nvPr/>
        </p:nvSpPr>
        <p:spPr>
          <a:xfrm rot="-5400000">
            <a:off x="6616025" y="4226050"/>
            <a:ext cx="267600" cy="295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Probando...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Si el usuario es nuevo, aparecerá la opción para colocar el nombre y el password.</a:t>
            </a:r>
            <a:endParaRPr/>
          </a:p>
        </p:txBody>
      </p:sp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900" y="2399613"/>
            <a:ext cx="36861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Firebase console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La información del usuario recién registrado aparecerá en la consola de Firebase.</a:t>
            </a:r>
            <a:endParaRPr/>
          </a:p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39402"/>
            <a:ext cx="9144000" cy="364149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4"/>
          <p:cNvSpPr/>
          <p:nvPr/>
        </p:nvSpPr>
        <p:spPr>
          <a:xfrm rot="10800000">
            <a:off x="292525" y="4443000"/>
            <a:ext cx="468900" cy="295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Observación</a:t>
            </a:r>
            <a:endParaRPr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obtiene un error pero su aplicación no detiene su flujo, es un problema del smartlock. Lo puede deshabilitar con: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.setIsSmartLockEnabled(false)</a:t>
            </a:r>
            <a:endParaRPr>
              <a:solidFill>
                <a:schemeClr val="lt2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38" y="3428988"/>
            <a:ext cx="496252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/>
          <p:nvPr/>
        </p:nvSpPr>
        <p:spPr>
          <a:xfrm rot="10800000">
            <a:off x="1898175" y="4769550"/>
            <a:ext cx="891300" cy="295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Firebase Auth</a:t>
            </a:r>
            <a:endParaRPr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311700" y="1536630"/>
            <a:ext cx="8520600" cy="20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Luego que el usuario ha iniciado sesión en la aplicación, Android guardará </a:t>
            </a:r>
            <a:r>
              <a:rPr lang="es-419"/>
              <a:t>esta</a:t>
            </a:r>
            <a:r>
              <a:rPr lang="es-419"/>
              <a:t> información y mientras no se cierre sesión o se borre la aplicación, se le considerará al usuario como logueado.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Inclusive si cierra y vuelve a abrir la aplicación.</a:t>
            </a:r>
            <a:endParaRPr/>
          </a:p>
        </p:txBody>
      </p:sp>
      <p:sp>
        <p:nvSpPr>
          <p:cNvPr id="260" name="Google Shape;260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34950"/>
            <a:ext cx="6589975" cy="42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Usuario logueado</a:t>
            </a:r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00" y="1536632"/>
            <a:ext cx="85206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Validar si el usuario ya está logueado:</a:t>
            </a:r>
            <a:endParaRPr/>
          </a:p>
        </p:txBody>
      </p:sp>
      <p:sp>
        <p:nvSpPr>
          <p:cNvPr id="268" name="Google Shape;268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69" name="Google Shape;269;p37"/>
          <p:cNvSpPr/>
          <p:nvPr/>
        </p:nvSpPr>
        <p:spPr>
          <a:xfrm>
            <a:off x="6729150" y="1905450"/>
            <a:ext cx="2292000" cy="68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 que identifica unívocamente al usuario en firebase console.</a:t>
            </a:r>
            <a:endParaRPr/>
          </a:p>
        </p:txBody>
      </p:sp>
      <p:cxnSp>
        <p:nvCxnSpPr>
          <p:cNvPr id="270" name="Google Shape;270;p37"/>
          <p:cNvCxnSpPr>
            <a:stCxn id="269" idx="1"/>
          </p:cNvCxnSpPr>
          <p:nvPr/>
        </p:nvCxnSpPr>
        <p:spPr>
          <a:xfrm flipH="1">
            <a:off x="5592450" y="2249850"/>
            <a:ext cx="11367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Confirmación de correo</a:t>
            </a:r>
            <a:endParaRPr/>
          </a:p>
        </p:txBody>
      </p:sp>
      <p:sp>
        <p:nvSpPr>
          <p:cNvPr id="276" name="Google Shape;276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Verificación de email</a:t>
            </a:r>
            <a:endParaRPr/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311700" y="1536629"/>
            <a:ext cx="8520600" cy="25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el usuario se loguea  con un proveedor como Google, Facebook, Twitter, etc, automáticamente se le considerará un usuario “verificado”. Sin embargo, si el usuario se registró con usuario/contraseña, hasta que no confirme su cuenta, se le considerará un usuario “no verificado”.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Puede verificarlo con el método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isEmailVerified()</a:t>
            </a:r>
            <a:r>
              <a:rPr lang="es-419"/>
              <a:t>. Para enviar un email de verificación de cuenta puede usar el método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sendEmailVerification()</a:t>
            </a:r>
            <a:r>
              <a:rPr lang="es-419"/>
              <a:t> y un listener para escuchar si el mail se </a:t>
            </a:r>
            <a:r>
              <a:rPr lang="es-419"/>
              <a:t>envió</a:t>
            </a:r>
            <a:r>
              <a:rPr lang="es-419"/>
              <a:t> correctamente.</a:t>
            </a:r>
            <a:endParaRPr/>
          </a:p>
        </p:txBody>
      </p:sp>
      <p:sp>
        <p:nvSpPr>
          <p:cNvPr id="283" name="Google Shape;283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84" name="Google Shape;2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38" y="4122324"/>
            <a:ext cx="8427918" cy="2585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5" name="Google Shape;285;p39"/>
          <p:cNvSpPr/>
          <p:nvPr/>
        </p:nvSpPr>
        <p:spPr>
          <a:xfrm rot="10800000">
            <a:off x="0" y="4757375"/>
            <a:ext cx="468900" cy="295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75127"/>
            <a:ext cx="8520601" cy="22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Verificación de email - correo de ejemplo</a:t>
            </a:r>
            <a:endParaRPr/>
          </a:p>
        </p:txBody>
      </p:sp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525" y="4371651"/>
            <a:ext cx="4098541" cy="22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/>
          <p:nvPr/>
        </p:nvSpPr>
        <p:spPr>
          <a:xfrm rot="-7393966">
            <a:off x="4953005" y="4059644"/>
            <a:ext cx="938250" cy="25461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Plantillas de correo</a:t>
            </a:r>
            <a:endParaRPr/>
          </a:p>
        </p:txBody>
      </p:sp>
      <p:sp>
        <p:nvSpPr>
          <p:cNvPr id="300" name="Google Shape;300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Puede cambiar la plantilla del correo enviado en la opción “</a:t>
            </a:r>
            <a:r>
              <a:rPr b="1" lang="es-419"/>
              <a:t>Templates</a:t>
            </a:r>
            <a:r>
              <a:rPr lang="es-419"/>
              <a:t>”.</a:t>
            </a:r>
            <a:endParaRPr/>
          </a:p>
        </p:txBody>
      </p:sp>
      <p:sp>
        <p:nvSpPr>
          <p:cNvPr id="301" name="Google Shape;301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02" name="Google Shape;302;p41"/>
          <p:cNvPicPr preferRelativeResize="0"/>
          <p:nvPr/>
        </p:nvPicPr>
        <p:blipFill rotWithShape="1">
          <a:blip r:embed="rId3">
            <a:alphaModFix/>
          </a:blip>
          <a:srcRect b="0" l="0" r="67127" t="60880"/>
          <a:stretch/>
        </p:blipFill>
        <p:spPr>
          <a:xfrm>
            <a:off x="1302600" y="6047600"/>
            <a:ext cx="2800875" cy="6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1"/>
          <p:cNvSpPr/>
          <p:nvPr/>
        </p:nvSpPr>
        <p:spPr>
          <a:xfrm rot="10800000">
            <a:off x="1256050" y="6271575"/>
            <a:ext cx="309000" cy="295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638" y="5986088"/>
            <a:ext cx="2604650" cy="70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1"/>
          <p:cNvSpPr/>
          <p:nvPr/>
        </p:nvSpPr>
        <p:spPr>
          <a:xfrm rot="10800000">
            <a:off x="4728975" y="6271575"/>
            <a:ext cx="309000" cy="295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497" y="2162975"/>
            <a:ext cx="6614324" cy="358244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/>
          <p:nvPr/>
        </p:nvSpPr>
        <p:spPr>
          <a:xfrm rot="-5400000">
            <a:off x="2842350" y="2278425"/>
            <a:ext cx="309000" cy="295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Agregando SDK de Firebase Authentication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509657"/>
            <a:ext cx="85206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→ build.gradle (</a:t>
            </a:r>
            <a:r>
              <a:rPr b="1" lang="es-419"/>
              <a:t>Module: app</a:t>
            </a:r>
            <a:r>
              <a:rPr lang="es-419"/>
              <a:t>)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8750" y="1574719"/>
            <a:ext cx="1242391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 rot="10800000">
            <a:off x="7132325" y="1536625"/>
            <a:ext cx="548700" cy="4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916425" y="3108875"/>
            <a:ext cx="6227700" cy="923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platform(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'com.google.firebase:firebase-bom:31.4.0'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'com.google.firebase:firebase-firestore'</a:t>
            </a:r>
            <a:endParaRPr sz="12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'com.google.firebase:firebase-auth'</a:t>
            </a:r>
            <a:endParaRPr sz="12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27250"/>
            <a:ext cx="28479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350675" y="3274950"/>
            <a:ext cx="1813500" cy="30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5"/>
          <p:cNvCxnSpPr>
            <a:stCxn id="81" idx="3"/>
          </p:cNvCxnSpPr>
          <p:nvPr/>
        </p:nvCxnSpPr>
        <p:spPr>
          <a:xfrm>
            <a:off x="2164175" y="3429000"/>
            <a:ext cx="796500" cy="424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Verificación de email - actualizar en android</a:t>
            </a:r>
            <a:endParaRPr/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311700" y="1536631"/>
            <a:ext cx="85206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A no ser que el cliente vuelva a ingresar sus credenciales, siempre tendrá su email como no verificado, para sincronizar las </a:t>
            </a:r>
            <a:r>
              <a:rPr lang="es-419"/>
              <a:t>credenciales</a:t>
            </a:r>
            <a:r>
              <a:rPr lang="es-419"/>
              <a:t> con firebase Auth, es necesario hacer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reload()</a:t>
            </a:r>
            <a:r>
              <a:rPr lang="es-419"/>
              <a:t>. Tenga en cuenta que es un Task por ende, es </a:t>
            </a:r>
            <a:r>
              <a:rPr b="1" lang="es-419"/>
              <a:t>asíncrono</a:t>
            </a:r>
            <a:r>
              <a:rPr lang="es-419"/>
              <a:t>.</a:t>
            </a:r>
            <a:endParaRPr/>
          </a:p>
        </p:txBody>
      </p:sp>
      <p:sp>
        <p:nvSpPr>
          <p:cNvPr id="314" name="Google Shape;314;p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63" y="3078649"/>
            <a:ext cx="8236874" cy="29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Lenguaje de las plantillas y App</a:t>
            </a:r>
            <a:endParaRPr/>
          </a:p>
        </p:txBody>
      </p:sp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desea setear el lenguaje del correo debe usar el método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setLangugeCode()</a:t>
            </a:r>
            <a:r>
              <a:rPr lang="es-419"/>
              <a:t>, enviando como parámetro “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es-419</a:t>
            </a:r>
            <a:r>
              <a:rPr lang="es-419"/>
              <a:t>”</a:t>
            </a:r>
            <a:r>
              <a:rPr lang="es-419"/>
              <a:t>, que indica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Español de américa latina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Información de los campos: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https://support.google.com/firebase/answer/7000714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23" name="Google Shape;32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4975" y="2395200"/>
            <a:ext cx="55340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438" y="4122113"/>
            <a:ext cx="24669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3938" y="4122125"/>
            <a:ext cx="53054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Layout personalizado</a:t>
            </a:r>
            <a:endParaRPr/>
          </a:p>
        </p:txBody>
      </p:sp>
      <p:sp>
        <p:nvSpPr>
          <p:cNvPr id="331" name="Google Shape;331;p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Parámetros</a:t>
            </a:r>
            <a:r>
              <a:rPr lang="es-419"/>
              <a:t> configurables</a:t>
            </a:r>
            <a:endParaRPr/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311700" y="1536625"/>
            <a:ext cx="55383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Es posible enviarle una imagen y cambiar el tema de la pantalla que muestra firebase, usando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setLogo() </a:t>
            </a:r>
            <a:r>
              <a:rPr lang="es-419"/>
              <a:t>y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setTheme()</a:t>
            </a:r>
            <a:r>
              <a:rPr lang="es-419"/>
              <a:t>.</a:t>
            </a:r>
            <a:endParaRPr/>
          </a:p>
        </p:txBody>
      </p:sp>
      <p:sp>
        <p:nvSpPr>
          <p:cNvPr id="338" name="Google Shape;338;p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39" name="Google Shape;3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74" y="3032274"/>
            <a:ext cx="2233859" cy="11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 rotWithShape="1">
          <a:blip r:embed="rId4">
            <a:alphaModFix/>
          </a:blip>
          <a:srcRect b="0" l="0" r="23803" t="0"/>
          <a:stretch/>
        </p:blipFill>
        <p:spPr>
          <a:xfrm>
            <a:off x="493475" y="4527925"/>
            <a:ext cx="5433075" cy="20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3650" y="1510775"/>
            <a:ext cx="2857500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5"/>
          <p:cNvSpPr/>
          <p:nvPr/>
        </p:nvSpPr>
        <p:spPr>
          <a:xfrm>
            <a:off x="1311150" y="3564200"/>
            <a:ext cx="446100" cy="446100"/>
          </a:xfrm>
          <a:prstGeom prst="diamond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>
            <a:off x="2281225" y="5318175"/>
            <a:ext cx="446100" cy="446100"/>
          </a:xfrm>
          <a:prstGeom prst="diamond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5"/>
          <p:cNvSpPr/>
          <p:nvPr/>
        </p:nvSpPr>
        <p:spPr>
          <a:xfrm>
            <a:off x="4572000" y="5318175"/>
            <a:ext cx="446100" cy="446100"/>
          </a:xfrm>
          <a:prstGeom prst="diamond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45"/>
          <p:cNvCxnSpPr>
            <a:stCxn id="342" idx="1"/>
            <a:endCxn id="343" idx="1"/>
          </p:cNvCxnSpPr>
          <p:nvPr/>
        </p:nvCxnSpPr>
        <p:spPr>
          <a:xfrm>
            <a:off x="1311150" y="3787250"/>
            <a:ext cx="970200" cy="1754100"/>
          </a:xfrm>
          <a:prstGeom prst="bentConnector3">
            <a:avLst>
              <a:gd fmla="val -10448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5"/>
          <p:cNvCxnSpPr>
            <a:stCxn id="344" idx="3"/>
          </p:cNvCxnSpPr>
          <p:nvPr/>
        </p:nvCxnSpPr>
        <p:spPr>
          <a:xfrm flipH="1" rot="10800000">
            <a:off x="5018100" y="3040725"/>
            <a:ext cx="1938900" cy="250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Layout personalizado</a:t>
            </a:r>
            <a:endParaRPr/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311700" y="1536631"/>
            <a:ext cx="8520600" cy="13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También es posible configurar al 100% la primera interfaz de login, donde aparecen las formas de loguearse.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Debe crear un layout e identificar a cada botón con su ID.</a:t>
            </a:r>
            <a:endParaRPr/>
          </a:p>
        </p:txBody>
      </p:sp>
      <p:sp>
        <p:nvSpPr>
          <p:cNvPr id="353" name="Google Shape;353;p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54" name="Google Shape;3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06" y="3432471"/>
            <a:ext cx="1968270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052" y="3880900"/>
            <a:ext cx="3046500" cy="23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6"/>
          <p:cNvPicPr preferRelativeResize="0"/>
          <p:nvPr/>
        </p:nvPicPr>
        <p:blipFill rotWithShape="1">
          <a:blip r:embed="rId5">
            <a:alphaModFix/>
          </a:blip>
          <a:srcRect b="75560" l="39320" r="41501" t="15373"/>
          <a:stretch/>
        </p:blipFill>
        <p:spPr>
          <a:xfrm>
            <a:off x="7282200" y="4286250"/>
            <a:ext cx="1477000" cy="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6"/>
          <p:cNvPicPr preferRelativeResize="0"/>
          <p:nvPr/>
        </p:nvPicPr>
        <p:blipFill rotWithShape="1">
          <a:blip r:embed="rId5">
            <a:alphaModFix/>
          </a:blip>
          <a:srcRect b="67189" l="40697" r="38590" t="22928"/>
          <a:stretch/>
        </p:blipFill>
        <p:spPr>
          <a:xfrm>
            <a:off x="7282200" y="4917250"/>
            <a:ext cx="1527000" cy="38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46"/>
          <p:cNvCxnSpPr/>
          <p:nvPr/>
        </p:nvCxnSpPr>
        <p:spPr>
          <a:xfrm>
            <a:off x="2706075" y="4067075"/>
            <a:ext cx="1041000" cy="41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46"/>
          <p:cNvCxnSpPr>
            <a:stCxn id="356" idx="1"/>
          </p:cNvCxnSpPr>
          <p:nvPr/>
        </p:nvCxnSpPr>
        <p:spPr>
          <a:xfrm flipH="1">
            <a:off x="5755200" y="4469188"/>
            <a:ext cx="1527000" cy="60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46"/>
          <p:cNvCxnSpPr/>
          <p:nvPr/>
        </p:nvCxnSpPr>
        <p:spPr>
          <a:xfrm flipH="1">
            <a:off x="5755200" y="5131738"/>
            <a:ext cx="1527000" cy="60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Layout personalizado</a:t>
            </a:r>
            <a:endParaRPr/>
          </a:p>
        </p:txBody>
      </p:sp>
      <p:sp>
        <p:nvSpPr>
          <p:cNvPr id="366" name="Google Shape;366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Se debe instanciar la clase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AuthMethodPickerLayout</a:t>
            </a:r>
            <a:r>
              <a:rPr lang="es-419"/>
              <a:t>, indicando los botones que vinculan a cada proveedor de autenticación. Luego se coloca en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setAuthMethodPickerLayout()</a:t>
            </a:r>
            <a:r>
              <a:rPr lang="es-419"/>
              <a:t>.</a:t>
            </a:r>
            <a:endParaRPr/>
          </a:p>
        </p:txBody>
      </p:sp>
      <p:sp>
        <p:nvSpPr>
          <p:cNvPr id="367" name="Google Shape;367;p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68" name="Google Shape;36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25" y="3156250"/>
            <a:ext cx="654367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7"/>
          <p:cNvSpPr/>
          <p:nvPr/>
        </p:nvSpPr>
        <p:spPr>
          <a:xfrm rot="-856">
            <a:off x="5639641" y="5522066"/>
            <a:ext cx="1204200" cy="295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47"/>
          <p:cNvPicPr preferRelativeResize="0"/>
          <p:nvPr/>
        </p:nvPicPr>
        <p:blipFill rotWithShape="1">
          <a:blip r:embed="rId4">
            <a:alphaModFix/>
          </a:blip>
          <a:srcRect b="0" l="0" r="28057" t="0"/>
          <a:stretch/>
        </p:blipFill>
        <p:spPr>
          <a:xfrm>
            <a:off x="6956676" y="2382025"/>
            <a:ext cx="2191725" cy="233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47"/>
          <p:cNvCxnSpPr/>
          <p:nvPr/>
        </p:nvCxnSpPr>
        <p:spPr>
          <a:xfrm flipH="1">
            <a:off x="4213750" y="3634025"/>
            <a:ext cx="3577500" cy="19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7"/>
          <p:cNvCxnSpPr/>
          <p:nvPr/>
        </p:nvCxnSpPr>
        <p:spPr>
          <a:xfrm rot="10800000">
            <a:off x="4366150" y="4111550"/>
            <a:ext cx="3425100" cy="13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Probando...</a:t>
            </a:r>
            <a:endParaRPr/>
          </a:p>
        </p:txBody>
      </p:sp>
      <p:sp>
        <p:nvSpPr>
          <p:cNvPr id="378" name="Google Shape;378;p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79" name="Google Shape;37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2456913"/>
            <a:ext cx="30289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Cambios de los textos</a:t>
            </a:r>
            <a:endParaRPr/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311700" y="1536620"/>
            <a:ext cx="8520600" cy="14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También puede cambiar los textos que aparecen en la aplicación, los cuales </a:t>
            </a:r>
            <a:r>
              <a:rPr lang="es-419"/>
              <a:t>están</a:t>
            </a:r>
            <a:r>
              <a:rPr lang="es-419"/>
              <a:t> presentes en: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https://github.com/firebase/FirebaseUI-Android/blob/master/auth/src/main/res/values/strings.xml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87" name="Google Shape;38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040" y="4689465"/>
            <a:ext cx="2809175" cy="15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2" y="3036788"/>
            <a:ext cx="1545525" cy="95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6950" y="3029125"/>
            <a:ext cx="618172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4759163"/>
            <a:ext cx="3394749" cy="14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9"/>
          <p:cNvSpPr/>
          <p:nvPr/>
        </p:nvSpPr>
        <p:spPr>
          <a:xfrm rot="10800000">
            <a:off x="2032588" y="3367000"/>
            <a:ext cx="309000" cy="295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9"/>
          <p:cNvSpPr/>
          <p:nvPr/>
        </p:nvSpPr>
        <p:spPr>
          <a:xfrm rot="-5400000">
            <a:off x="6430125" y="4268825"/>
            <a:ext cx="309000" cy="295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Cerrar sesión</a:t>
            </a:r>
            <a:endParaRPr/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Para cerrar sesión y borrar por ende la información de Firestore del dispositivo, debe llamar al método </a:t>
            </a:r>
            <a:r>
              <a:rPr b="1" lang="es-419">
                <a:latin typeface="Source Code Pro"/>
                <a:ea typeface="Source Code Pro"/>
                <a:cs typeface="Source Code Pro"/>
                <a:sym typeface="Source Code Pro"/>
              </a:rPr>
              <a:t>signOut()</a:t>
            </a:r>
            <a:r>
              <a:rPr lang="es-419"/>
              <a:t> de AuthUI.</a:t>
            </a:r>
            <a:endParaRPr/>
          </a:p>
        </p:txBody>
      </p:sp>
      <p:sp>
        <p:nvSpPr>
          <p:cNvPr id="399" name="Google Shape;399;p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400" name="Google Shape;40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00" y="3184650"/>
            <a:ext cx="62007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  <p:sp>
        <p:nvSpPr>
          <p:cNvPr id="406" name="Google Shape;406;p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en Firebase console 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  <p:sp>
        <p:nvSpPr>
          <p:cNvPr id="412" name="Google Shape;412;p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Métodos de sign-in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536632"/>
            <a:ext cx="85206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Firebase Authentication permite configurar diferentes opciones de ingreso, configurando primero en su consola.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38" y="3231700"/>
            <a:ext cx="22383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100" y="2779263"/>
            <a:ext cx="46863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Métodos de sign-in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1758"/>
            <a:ext cx="9144000" cy="5236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Acceso por usuario/contraseña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536631"/>
            <a:ext cx="8520600" cy="1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El acceso tradicional de usuario y contraseña  permite que el usuario ingrese a la aplicación usando cualquier dirección de correo y un password.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2479781"/>
            <a:ext cx="8167657" cy="3839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Acceso con Google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536632"/>
            <a:ext cx="852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Otra de las opciones de ingreso es con Google: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79150"/>
            <a:ext cx="8839200" cy="247270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 rot="-5400000">
            <a:off x="6630200" y="2943125"/>
            <a:ext cx="267600" cy="295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Acceso con Google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 activarlo, se debe cambiar el nombre del proyecto y el correo de contacto.}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Luego, abra en una nueva ventana “</a:t>
            </a:r>
            <a:r>
              <a:rPr b="1" lang="es-419" u="sng">
                <a:solidFill>
                  <a:srgbClr val="4A86E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configuración a nivel de proyecto</a:t>
            </a:r>
            <a:r>
              <a:rPr lang="es-419"/>
              <a:t>”.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150" y="2214550"/>
            <a:ext cx="42576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