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Cavea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regular.fntdata"/><Relationship Id="rId25" Type="http://schemas.openxmlformats.org/officeDocument/2006/relationships/font" Target="fonts/ProximaNova-boldItalic.fntdata"/><Relationship Id="rId27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1d29e844e_0_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1d29e84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d29e844e_0_1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d29e844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06e770ee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06e770e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06e770ee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06e770e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56c6914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c56c69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c56c69146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c56c691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56c69146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56c691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420714a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142071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d29e844e_0_1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1d29e84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d29e844e_0_1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d29e844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d29e844e_0_1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d29e844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d29e844e_0_1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d29e844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d29e844e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d29e844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d29e844e_0_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d29e844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d29e844e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d29e844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d29e844e_0_2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d29e844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etflix/eureka/wiki/Eureka-REST-opera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04150" y="1577341"/>
            <a:ext cx="7136700" cy="21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los microservicios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Clase 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Nuevo proyecto para brindar y consumir servicio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crearán dos aplicaciones, una que brinde un servicio web REST y otra que consuma el servicio web REST para mostrarlo en una vista.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u="sng"/>
              <a:t>RestTemplate</a:t>
            </a:r>
            <a:endParaRPr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Clase utilizada para consumir servicios webs REST desde java.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 u="sng"/>
              <a:t>RestController</a:t>
            </a:r>
            <a:endParaRPr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Clase utilizada para brindar servicios webs REST desde java.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de un arquitectura de Microservicios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de una arquitectura de microservicios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536625"/>
            <a:ext cx="8520600" cy="5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</a:t>
            </a:r>
            <a:r>
              <a:rPr lang="es-419"/>
              <a:t>os microservicios suelen crecer en número y por lo tanto su gestión se complica.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Para facilitar esta tarea, existen algunos componentes en estas arquitecturas: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Registro</a:t>
            </a:r>
            <a:r>
              <a:rPr lang="es-419"/>
              <a:t>: Proporciona independencia de la ubicación lógica o física.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Eureka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Servidor perimetral</a:t>
            </a:r>
            <a:r>
              <a:rPr lang="es-419"/>
              <a:t>: Es el punto de acceso de cualquier llamada externa.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Zuul, Spring cloud gateway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Sistema de tolerancia a fallos</a:t>
            </a:r>
            <a:r>
              <a:rPr lang="es-419" sz="1800"/>
              <a:t>: Su objetivo es evitar fallos en cascada.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Hystrix, Resilience4j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Balanceador</a:t>
            </a:r>
            <a:r>
              <a:rPr lang="es-419"/>
              <a:t>: Reparte la carga entre los servicios.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Ribbon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Servidor de configuración</a:t>
            </a:r>
            <a:r>
              <a:rPr lang="es-419"/>
              <a:t>: Proporciona la configuración del sistema.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Spring cloud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Gestión de logs</a:t>
            </a:r>
            <a:r>
              <a:rPr lang="es-419"/>
              <a:t>: Un sistema con el que poder explotar las trazas de los servicios.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Turbine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Eureka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750" y="3928575"/>
            <a:ext cx="3915250" cy="26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Eureka Server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536628"/>
            <a:ext cx="85206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Eureka Server es </a:t>
            </a:r>
            <a:r>
              <a:rPr lang="es-419"/>
              <a:t>un</a:t>
            </a:r>
            <a:r>
              <a:rPr lang="es-419"/>
              <a:t> servidor que contiene la información sobre todas las aplicaciones de microservicios conectadas al Eureka Server. Cada Microservicio se registra en el servidor Eureka y este conoce todas las aplicaciones cliente que se ejecutan en cada puerto y dirección IP.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Eureka Server también se conoce como </a:t>
            </a:r>
            <a:r>
              <a:rPr b="1" lang="es-419"/>
              <a:t>Discovery Server (otros Apache Zookeeper, etcd, etc)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Además, nos facilita el balanceo de carga y tolerancia a fallos.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Creando un Eureka Server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38" y="1356867"/>
            <a:ext cx="6452319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Registro con una App no Java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posible registrarse con Eureka sin necesidad de ser un servicio Java: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→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https://github.com/Netflix/eureka/wiki/Eureka-REST-operations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son?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88425"/>
            <a:ext cx="4410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diversas definiciones de microservicios, según el lenguaje de programación, la arquitectura, la solución,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Sin embargo, la más típica 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Conjunto de componentes pequeños que son autónomos y colaboran entre sí para llevar a cabo una gran tarea, como una aplicación o sistema.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37500" r="0" t="0"/>
          <a:stretch/>
        </p:blipFill>
        <p:spPr>
          <a:xfrm>
            <a:off x="4721700" y="1991037"/>
            <a:ext cx="4410000" cy="379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Monolítica vs microservicios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050" y="1688431"/>
            <a:ext cx="6663899" cy="36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Función única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Independientes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Registro y auto-descubrimiento de servicios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Autoescalado y agilidad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Confiabilidad y tolerancia a fallos (Hystrix - Netflix)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Balanceo de cargas (Ribbon - Netflix)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</a:t>
            </a:r>
            <a:r>
              <a:rPr lang="es-419"/>
              <a:t>onfiguración centralizada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de REST </a:t>
            </a:r>
            <a:r>
              <a:rPr lang="es-419"/>
              <a:t>web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Teoría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 web (Web services)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688427"/>
            <a:ext cx="8520600" cy="1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servicios web son aplicaciones autónomas modulares que se pueden describir, publicar, localizar e invocar a través de una 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comunicación entre aplicaciones es independiente del lenguaje de programación utilizado </a:t>
            </a:r>
            <a:r>
              <a:rPr lang="es-419"/>
              <a:t>en ambos</a:t>
            </a:r>
            <a:r>
              <a:rPr lang="es-419"/>
              <a:t> servidores.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2064950" y="3300067"/>
            <a:ext cx="1469100" cy="110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18000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Cliente</a:t>
            </a:r>
            <a:endParaRPr b="1" i="1" sz="18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344850" y="3452008"/>
            <a:ext cx="909300" cy="524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jQuery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AJAX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086225" y="3040401"/>
            <a:ext cx="1469100" cy="134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18000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Servidor</a:t>
            </a:r>
            <a:endParaRPr b="1" i="1" sz="18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380575" y="3162258"/>
            <a:ext cx="842100" cy="3864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JAVA</a:t>
            </a:r>
            <a:endParaRPr b="1"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380575" y="3653442"/>
            <a:ext cx="842100" cy="386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PHP</a:t>
            </a:r>
            <a:endParaRPr b="1"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98" name="Google Shape;98;p18"/>
          <p:cNvCxnSpPr>
            <a:stCxn id="94" idx="0"/>
            <a:endCxn id="96" idx="1"/>
          </p:cNvCxnSpPr>
          <p:nvPr/>
        </p:nvCxnSpPr>
        <p:spPr>
          <a:xfrm flipH="1" rot="10800000">
            <a:off x="3254150" y="3355558"/>
            <a:ext cx="1126500" cy="3588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8"/>
          <p:cNvCxnSpPr>
            <a:stCxn id="94" idx="0"/>
            <a:endCxn id="97" idx="1"/>
          </p:cNvCxnSpPr>
          <p:nvPr/>
        </p:nvCxnSpPr>
        <p:spPr>
          <a:xfrm>
            <a:off x="3254150" y="3714358"/>
            <a:ext cx="1126500" cy="1323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0" name="Google Shape;100;p18"/>
          <p:cNvSpPr/>
          <p:nvPr/>
        </p:nvSpPr>
        <p:spPr>
          <a:xfrm>
            <a:off x="147775" y="5235567"/>
            <a:ext cx="1469100" cy="943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18000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Servidor</a:t>
            </a:r>
            <a:endParaRPr b="1" i="1" sz="18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61275" y="5319583"/>
            <a:ext cx="842100" cy="3864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JAVA</a:t>
            </a:r>
            <a:endParaRPr b="1"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02" name="Google Shape;102;p18"/>
          <p:cNvCxnSpPr>
            <a:stCxn id="101" idx="3"/>
            <a:endCxn id="103" idx="1"/>
          </p:cNvCxnSpPr>
          <p:nvPr/>
        </p:nvCxnSpPr>
        <p:spPr>
          <a:xfrm>
            <a:off x="1303375" y="5512783"/>
            <a:ext cx="1075200" cy="6270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" name="Google Shape;104;p18"/>
          <p:cNvCxnSpPr>
            <a:stCxn id="101" idx="3"/>
            <a:endCxn id="105" idx="1"/>
          </p:cNvCxnSpPr>
          <p:nvPr/>
        </p:nvCxnSpPr>
        <p:spPr>
          <a:xfrm flipH="1" rot="10800000">
            <a:off x="1303375" y="5126383"/>
            <a:ext cx="1075200" cy="3864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2064950" y="4830600"/>
            <a:ext cx="1469100" cy="840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18000" lIns="18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Servidor</a:t>
            </a:r>
            <a:endParaRPr b="1" i="1" sz="18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064950" y="5846333"/>
            <a:ext cx="1469100" cy="840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18000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Servidor</a:t>
            </a:r>
            <a:endParaRPr b="1" i="1" sz="18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378450" y="5946550"/>
            <a:ext cx="842100" cy="386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PHP</a:t>
            </a:r>
            <a:endParaRPr b="1"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78450" y="4933196"/>
            <a:ext cx="842100" cy="3864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Python</a:t>
            </a:r>
            <a:endParaRPr b="1"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898275" y="3040233"/>
            <a:ext cx="3002700" cy="1695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18000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Servidor</a:t>
            </a:r>
            <a:endParaRPr b="1" i="1" sz="18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6353075" y="3316792"/>
            <a:ext cx="842100" cy="3864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JAVA</a:t>
            </a:r>
            <a:endParaRPr b="1"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695875" y="3235808"/>
            <a:ext cx="842100" cy="3864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JAVA</a:t>
            </a:r>
            <a:endParaRPr b="1"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7195175" y="4202542"/>
            <a:ext cx="842100" cy="3864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JAVA</a:t>
            </a:r>
            <a:endParaRPr b="1"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12" name="Google Shape;112;p18"/>
          <p:cNvCxnSpPr>
            <a:stCxn id="109" idx="3"/>
            <a:endCxn id="110" idx="1"/>
          </p:cNvCxnSpPr>
          <p:nvPr/>
        </p:nvCxnSpPr>
        <p:spPr>
          <a:xfrm flipH="1" rot="10800000">
            <a:off x="7195175" y="3428992"/>
            <a:ext cx="500700" cy="8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" name="Google Shape;113;p18"/>
          <p:cNvCxnSpPr>
            <a:stCxn id="109" idx="2"/>
            <a:endCxn id="111" idx="0"/>
          </p:cNvCxnSpPr>
          <p:nvPr/>
        </p:nvCxnSpPr>
        <p:spPr>
          <a:xfrm flipH="1" rot="-5400000">
            <a:off x="6945425" y="3531892"/>
            <a:ext cx="499500" cy="842100"/>
          </a:xfrm>
          <a:prstGeom prst="curvedConnector3">
            <a:avLst>
              <a:gd fmla="val 50015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7049425" y="6220333"/>
            <a:ext cx="1894500" cy="46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openweathermap.org</a:t>
            </a:r>
            <a:endParaRPr b="1" i="1" sz="18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871100" y="4933017"/>
            <a:ext cx="1951344" cy="943164"/>
          </a:xfrm>
          <a:prstGeom prst="cloud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8"/>
          <p:cNvCxnSpPr>
            <a:stCxn id="111" idx="2"/>
            <a:endCxn id="114" idx="0"/>
          </p:cNvCxnSpPr>
          <p:nvPr/>
        </p:nvCxnSpPr>
        <p:spPr>
          <a:xfrm flipH="1" rot="-5400000">
            <a:off x="6990725" y="5214442"/>
            <a:ext cx="1631400" cy="3804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 web RESTful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688425"/>
            <a:ext cx="87093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Son aquellos que implementan la arquitectura REST (Representational State Transfer) sobre HTTP y cumplen con los siguientes 6 restricciones: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Client-Server </a:t>
            </a:r>
            <a:r>
              <a:rPr lang="es-419" sz="1400"/>
              <a:t>→ separación de responsabilidad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Stateless</a:t>
            </a:r>
            <a:r>
              <a:rPr lang="es-419" sz="1400"/>
              <a:t>  → no guarda información de sesión, cada solicitud independiente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Cacheable</a:t>
            </a:r>
            <a:r>
              <a:rPr lang="es-419" sz="1400"/>
              <a:t> → permite almacenar en caché respuestas previas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Uniform Interface</a:t>
            </a:r>
            <a:r>
              <a:rPr lang="es-419" sz="1400"/>
              <a:t> → todos los recursos del servidor tienen un nombre en forma de URL, viajan sobre HTTP y el cliente debe poder realizar solicitudes sin conocerlos de antemano (ver siguiente diapositiva).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Layered System </a:t>
            </a:r>
            <a:r>
              <a:rPr lang="es-419" sz="1400"/>
              <a:t>→ el cliente no sabe si la petición se realiza directamente a un servidor, un sistema de cachés o a un proxy que lo redirige hacia un servidor final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Code-on-demand</a:t>
            </a:r>
            <a:r>
              <a:rPr lang="es-419" sz="1400"/>
              <a:t> → Permite al servidor extender las funcionalidades del cliente. Es la única opcional.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Cuando un servicio web REST cumple con al menos las 5 primeras, se puede decir que realmente es un servicio RESTful. Caso contrario, se le considera como un servicio web REST, es decir, expone recursos sobre el protocolo HTTP.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Uniform Interface - Rutas RESTful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considerar un servicio web como RESTful, se solicita que se siga el protocolo definido en el RFC 2616, para realizar un CRUD: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GET</a:t>
            </a:r>
            <a:r>
              <a:rPr lang="es-419"/>
              <a:t>: para obtener un recurso del servidor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POST</a:t>
            </a:r>
            <a:r>
              <a:rPr lang="es-419"/>
              <a:t>: para crear un recurso en el servidor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PUT</a:t>
            </a:r>
            <a:r>
              <a:rPr lang="es-419"/>
              <a:t>: para cambiar el estado de un recurso, o para actualizarlo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DELETE</a:t>
            </a:r>
            <a:r>
              <a:rPr lang="es-419"/>
              <a:t>: para borrar un recurso en el servidor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Si seguimos esta convención (más lo definido en la diapositiva anterior), podemos decir que tenemos un servicio web </a:t>
            </a:r>
            <a:r>
              <a:rPr b="1" lang="es-419"/>
              <a:t>RESTful</a:t>
            </a:r>
            <a:r>
              <a:rPr lang="es-419"/>
              <a:t>, caso contrario, tendremos un servicio web </a:t>
            </a:r>
            <a:r>
              <a:rPr b="1" lang="es-419"/>
              <a:t>REST </a:t>
            </a:r>
            <a:r>
              <a:rPr lang="es-419"/>
              <a:t>(ambos son correctos según el uso que se les quiera dar).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de RestTemplate &amp; RestController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