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hVF5rzskKVIzTR8m1smb4neZQ5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chemeClr val="dk1">
                <a:alpha val="49803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>
            <p:ph type="ctrTitle"/>
          </p:nvPr>
        </p:nvSpPr>
        <p:spPr>
          <a:xfrm>
            <a:off x="1804988" y="1442172"/>
            <a:ext cx="8582025" cy="2177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lang="en-US" sz="6600"/>
              <a:t>Lab 0</a:t>
            </a:r>
            <a:endParaRPr sz="6600"/>
          </a:p>
        </p:txBody>
      </p:sp>
      <p:sp>
        <p:nvSpPr>
          <p:cNvPr id="87" name="Google Shape;87;p1"/>
          <p:cNvSpPr/>
          <p:nvPr/>
        </p:nvSpPr>
        <p:spPr>
          <a:xfrm>
            <a:off x="2487872" y="3912322"/>
            <a:ext cx="7225780" cy="6858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3. WebGL.js (Shaders)</a:t>
            </a:r>
            <a:endParaRPr/>
          </a:p>
        </p:txBody>
      </p:sp>
      <p:sp>
        <p:nvSpPr>
          <p:cNvPr id="178" name="Google Shape;178;p10"/>
          <p:cNvSpPr txBox="1"/>
          <p:nvPr>
            <p:ph idx="1" type="body"/>
          </p:nvPr>
        </p:nvSpPr>
        <p:spPr>
          <a:xfrm>
            <a:off x="838200" y="1405211"/>
            <a:ext cx="1068113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Open the files (index.html and WebGL.js) to edit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You should choose an editor you prefer (e.g. Visual Studio Code, Subline Text…)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“Read and understand” the code, and map this code to the rendering pipeline we just learned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Line1 ~ Line7 is the Vertex processing in the pipeline </a:t>
            </a:r>
            <a:r>
              <a:rPr b="1" lang="en-US" sz="1800">
                <a:solidFill>
                  <a:srgbClr val="C00000"/>
                </a:solidFill>
              </a:rPr>
              <a:t>(Vertex shader)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Line9  ~ Line14 is the pixel processing in the pipeline </a:t>
            </a:r>
            <a:r>
              <a:rPr b="1" lang="en-US" sz="1800">
                <a:solidFill>
                  <a:srgbClr val="C00000"/>
                </a:solidFill>
              </a:rPr>
              <a:t>(Fragment shader)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b="1" lang="en-US" sz="1800">
                <a:solidFill>
                  <a:srgbClr val="C00000"/>
                </a:solidFill>
              </a:rPr>
              <a:t>They are so-called GLSL (C-like language)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b="1" lang="en-US" sz="1800">
                <a:solidFill>
                  <a:srgbClr val="C00000"/>
                </a:solidFill>
              </a:rPr>
              <a:t>The main code segment to render images (run in graphics card to speed up the rendering)</a:t>
            </a:r>
            <a:endParaRPr/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79" name="Google Shape;179;p10"/>
          <p:cNvSpPr/>
          <p:nvPr/>
        </p:nvSpPr>
        <p:spPr>
          <a:xfrm>
            <a:off x="3793825" y="3749622"/>
            <a:ext cx="1216927" cy="749425"/>
          </a:xfrm>
          <a:prstGeom prst="rect">
            <a:avLst/>
          </a:prstGeom>
          <a:solidFill>
            <a:srgbClr val="F7CAAC"/>
          </a:solidFill>
          <a:ln cap="flat" cmpd="sng" w="317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Vertex processing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2254499" y="3749620"/>
            <a:ext cx="1216927" cy="749425"/>
          </a:xfrm>
          <a:prstGeom prst="rect">
            <a:avLst/>
          </a:prstGeom>
          <a:noFill/>
          <a:ln cap="flat" cmpd="sng" w="317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 interface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6872477" y="3749620"/>
            <a:ext cx="1216927" cy="749425"/>
          </a:xfrm>
          <a:prstGeom prst="rect">
            <a:avLst/>
          </a:prstGeom>
          <a:solidFill>
            <a:srgbClr val="F7CAAC"/>
          </a:solidFill>
          <a:ln cap="flat" cmpd="sng" w="317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Pixel processing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5333151" y="3749618"/>
            <a:ext cx="1216927" cy="749425"/>
          </a:xfrm>
          <a:prstGeom prst="rect">
            <a:avLst/>
          </a:prstGeom>
          <a:noFill/>
          <a:ln cap="flat" cmpd="sng" w="317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Triangle setup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/>
          <p:nvPr/>
        </p:nvSpPr>
        <p:spPr>
          <a:xfrm>
            <a:off x="8411803" y="3749617"/>
            <a:ext cx="1216927" cy="749425"/>
          </a:xfrm>
          <a:prstGeom prst="rect">
            <a:avLst/>
          </a:prstGeom>
          <a:noFill/>
          <a:ln cap="flat" cmpd="sng" w="317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Memory interface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184;p10"/>
          <p:cNvCxnSpPr>
            <a:stCxn id="180" idx="3"/>
            <a:endCxn id="179" idx="1"/>
          </p:cNvCxnSpPr>
          <p:nvPr/>
        </p:nvCxnSpPr>
        <p:spPr>
          <a:xfrm>
            <a:off x="3471426" y="4124332"/>
            <a:ext cx="3225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5" name="Google Shape;185;p10"/>
          <p:cNvCxnSpPr>
            <a:stCxn id="179" idx="3"/>
            <a:endCxn id="182" idx="1"/>
          </p:cNvCxnSpPr>
          <p:nvPr/>
        </p:nvCxnSpPr>
        <p:spPr>
          <a:xfrm>
            <a:off x="5010752" y="4124334"/>
            <a:ext cx="3225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6" name="Google Shape;186;p10"/>
          <p:cNvCxnSpPr>
            <a:stCxn id="182" idx="3"/>
            <a:endCxn id="181" idx="1"/>
          </p:cNvCxnSpPr>
          <p:nvPr/>
        </p:nvCxnSpPr>
        <p:spPr>
          <a:xfrm>
            <a:off x="6550078" y="4124330"/>
            <a:ext cx="3225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7" name="Google Shape;187;p10"/>
          <p:cNvCxnSpPr>
            <a:stCxn id="181" idx="3"/>
            <a:endCxn id="183" idx="1"/>
          </p:cNvCxnSpPr>
          <p:nvPr/>
        </p:nvCxnSpPr>
        <p:spPr>
          <a:xfrm>
            <a:off x="8089404" y="4124332"/>
            <a:ext cx="3225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88" name="Google Shape;1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8174" y="4613231"/>
            <a:ext cx="5766084" cy="2183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4. WebGL.js</a:t>
            </a:r>
            <a:endParaRPr/>
          </a:p>
        </p:txBody>
      </p:sp>
      <p:sp>
        <p:nvSpPr>
          <p:cNvPr id="194" name="Google Shape;194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Trace the main function in WebGL.js and read the comments in code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Step 1 and 2: get the canvas for WebGL to draw later</a:t>
            </a:r>
            <a:endParaRPr/>
          </a:p>
          <a:p>
            <a:pPr indent="-11049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Step 3: “Compile” the shader programs (vertex and fragment shaders)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You do not have to understand the details of the two functions, “createProgram” and “compileShader”, so far.</a:t>
            </a:r>
            <a:endParaRPr/>
          </a:p>
          <a:p>
            <a:pPr indent="-130175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Step 4: tell WebGL which shader program you want to use (you may have multiple shader programs later)</a:t>
            </a:r>
            <a:endParaRPr/>
          </a:p>
          <a:p>
            <a:pPr indent="-11049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Step 5: array of triangle vertices and number of vertices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Line93~Line107: pass the triangle vertices to shader programs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You do not need to know the details so far</a:t>
            </a:r>
            <a:endParaRPr/>
          </a:p>
          <a:p>
            <a:pPr indent="-140017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Step 6: assign the background color and clear screen by the color</a:t>
            </a:r>
            <a:endParaRPr/>
          </a:p>
          <a:p>
            <a:pPr indent="-11049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Step7: “draw” the triangle</a:t>
            </a:r>
            <a:endParaRPr/>
          </a:p>
          <a:p>
            <a:pPr indent="-376555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1114425" y="0"/>
            <a:ext cx="9963150" cy="6858000"/>
          </a:xfrm>
          <a:custGeom>
            <a:rect b="b" l="l" r="r" t="t"/>
            <a:pathLst>
              <a:path extrusionOk="0" h="6858000" w="996315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rgbClr val="EFEF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39700" sx="102000" rotWithShape="0" algn="ctr" sy="102000">
              <a:schemeClr val="dk1">
                <a:alpha val="37647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2"/>
          <p:cNvSpPr/>
          <p:nvPr/>
        </p:nvSpPr>
        <p:spPr>
          <a:xfrm>
            <a:off x="1121664" y="0"/>
            <a:ext cx="9948672" cy="6858000"/>
          </a:xfrm>
          <a:custGeom>
            <a:rect b="b" l="l" r="r" t="t"/>
            <a:pathLst>
              <a:path extrusionOk="0" h="6858000" w="996315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2"/>
          <p:cNvSpPr txBox="1"/>
          <p:nvPr>
            <p:ph type="title"/>
          </p:nvPr>
        </p:nvSpPr>
        <p:spPr>
          <a:xfrm>
            <a:off x="1524003" y="1999615"/>
            <a:ext cx="9144000" cy="2764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You Should Do</a:t>
            </a:r>
            <a:b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“Submission”</a:t>
            </a:r>
            <a:endParaRPr/>
          </a:p>
        </p:txBody>
      </p:sp>
      <p:sp>
        <p:nvSpPr>
          <p:cNvPr id="203" name="Google Shape;203;p12"/>
          <p:cNvSpPr/>
          <p:nvPr/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/>
          <p:nvPr>
            <p:ph idx="1" type="body"/>
          </p:nvPr>
        </p:nvSpPr>
        <p:spPr>
          <a:xfrm>
            <a:off x="838200" y="77530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Modify the code to draw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an “up-side down” “blue” triangle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on a “green” background</a:t>
            </a:r>
            <a:endParaRPr/>
          </a:p>
        </p:txBody>
      </p:sp>
      <p:pic>
        <p:nvPicPr>
          <p:cNvPr descr="一張含有 畫畫, 時鐘, 標誌 的圖片&#10;&#10;自動產生的描述" id="209" name="Google Shape;20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1558" y="2654643"/>
            <a:ext cx="3521848" cy="3521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Where to modify</a:t>
            </a:r>
            <a:endParaRPr/>
          </a:p>
        </p:txBody>
      </p:sp>
      <p:sp>
        <p:nvSpPr>
          <p:cNvPr id="215" name="Google Shape;215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WebGL.js</a:t>
            </a:r>
            <a:endParaRPr/>
          </a:p>
        </p:txBody>
      </p:sp>
      <p:pic>
        <p:nvPicPr>
          <p:cNvPr descr="一張含有 螢幕擷取畫面 的圖片&#10;&#10;自動產生的描述" id="216" name="Google Shape;21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1436" y="1825624"/>
            <a:ext cx="5754347" cy="473407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4"/>
          <p:cNvSpPr/>
          <p:nvPr/>
        </p:nvSpPr>
        <p:spPr>
          <a:xfrm>
            <a:off x="3551947" y="2330176"/>
            <a:ext cx="3321819" cy="518127"/>
          </a:xfrm>
          <a:prstGeom prst="rect">
            <a:avLst/>
          </a:prstGeom>
          <a:noFill/>
          <a:ln cap="flat" cmpd="sng" w="317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/>
          <p:nvPr/>
        </p:nvSpPr>
        <p:spPr>
          <a:xfrm>
            <a:off x="3551946" y="5658837"/>
            <a:ext cx="3321819" cy="195426"/>
          </a:xfrm>
          <a:prstGeom prst="rect">
            <a:avLst/>
          </a:prstGeom>
          <a:noFill/>
          <a:ln cap="flat" cmpd="sng" w="317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"/>
          <p:cNvSpPr txBox="1"/>
          <p:nvPr>
            <p:ph idx="1" type="body"/>
          </p:nvPr>
        </p:nvSpPr>
        <p:spPr>
          <a:xfrm>
            <a:off x="663927" y="94008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What if the browser does not load you new code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You can force the browser to refresh its cache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Here is an example for Chrome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Open the developer tool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Long press on the refresh button, then select “hard reload”</a:t>
            </a:r>
            <a:endParaRPr/>
          </a:p>
        </p:txBody>
      </p:sp>
      <p:pic>
        <p:nvPicPr>
          <p:cNvPr descr="一張含有 螢幕擷取畫面, 監視器, 螢幕, 顯示 的圖片&#10;&#10;自動產生的描述" id="224" name="Google Shape;2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503" y="3652286"/>
            <a:ext cx="4231498" cy="31000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一張含有 螢幕擷取畫面 的圖片&#10;&#10;自動產生的描述" id="225" name="Google Shape;22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5977" y="3588615"/>
            <a:ext cx="2440046" cy="32274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一張含有 螢幕擷取畫面 的圖片&#10;&#10;自動產生的描述" id="226" name="Google Shape;22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91040" y="3281197"/>
            <a:ext cx="3860457" cy="357680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5"/>
          <p:cNvSpPr/>
          <p:nvPr/>
        </p:nvSpPr>
        <p:spPr>
          <a:xfrm>
            <a:off x="340503" y="6400800"/>
            <a:ext cx="2234531" cy="273269"/>
          </a:xfrm>
          <a:prstGeom prst="rect">
            <a:avLst/>
          </a:prstGeom>
          <a:noFill/>
          <a:ln cap="flat" cmpd="sng" w="317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5"/>
          <p:cNvSpPr/>
          <p:nvPr/>
        </p:nvSpPr>
        <p:spPr>
          <a:xfrm>
            <a:off x="4907782" y="3880022"/>
            <a:ext cx="2408241" cy="2977978"/>
          </a:xfrm>
          <a:prstGeom prst="rect">
            <a:avLst/>
          </a:prstGeom>
          <a:noFill/>
          <a:ln cap="flat" cmpd="sng" w="317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5"/>
          <p:cNvSpPr/>
          <p:nvPr/>
        </p:nvSpPr>
        <p:spPr>
          <a:xfrm>
            <a:off x="8433577" y="3281197"/>
            <a:ext cx="277937" cy="147803"/>
          </a:xfrm>
          <a:prstGeom prst="rect">
            <a:avLst/>
          </a:prstGeom>
          <a:noFill/>
          <a:ln cap="flat" cmpd="sng" w="317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5"/>
          <p:cNvSpPr/>
          <p:nvPr/>
        </p:nvSpPr>
        <p:spPr>
          <a:xfrm>
            <a:off x="8493757" y="3730160"/>
            <a:ext cx="2454329" cy="147803"/>
          </a:xfrm>
          <a:prstGeom prst="rect">
            <a:avLst/>
          </a:prstGeom>
          <a:noFill/>
          <a:ln cap="flat" cmpd="sng" w="317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5"/>
          <p:cNvSpPr/>
          <p:nvPr/>
        </p:nvSpPr>
        <p:spPr>
          <a:xfrm>
            <a:off x="4301736" y="3652286"/>
            <a:ext cx="330444" cy="225677"/>
          </a:xfrm>
          <a:prstGeom prst="rect">
            <a:avLst/>
          </a:prstGeom>
          <a:noFill/>
          <a:ln cap="flat" cmpd="sng" w="317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5"/>
          <p:cNvSpPr/>
          <p:nvPr/>
        </p:nvSpPr>
        <p:spPr>
          <a:xfrm>
            <a:off x="2473556" y="5523660"/>
            <a:ext cx="2098446" cy="225677"/>
          </a:xfrm>
          <a:prstGeom prst="rect">
            <a:avLst/>
          </a:prstGeom>
          <a:noFill/>
          <a:ln cap="flat" cmpd="sng" w="317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Submission Instruction</a:t>
            </a:r>
            <a:endParaRPr/>
          </a:p>
        </p:txBody>
      </p:sp>
      <p:sp>
        <p:nvSpPr>
          <p:cNvPr id="238" name="Google Shape;238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Create a folder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Put the html and js files in the folder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Zip the folder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Rename the zip file to your student ID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For example, if your  student ID is “40312345s”, rename the zip file to “40312345s.zip”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Submit the renamed zip file to Moodle</a:t>
            </a:r>
            <a:endParaRPr/>
          </a:p>
          <a:p>
            <a:pPr indent="-990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lang="en-US">
                <a:solidFill>
                  <a:srgbClr val="C00000"/>
                </a:solidFill>
              </a:rPr>
              <a:t>Make sure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lang="en-US">
                <a:solidFill>
                  <a:srgbClr val="C00000"/>
                </a:solidFill>
              </a:rPr>
              <a:t>you put all files in the folder to zip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lang="en-US">
                <a:solidFill>
                  <a:srgbClr val="C00000"/>
                </a:solidFill>
              </a:rPr>
              <a:t>You submit the zip file with correct name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lang="en-US">
                <a:solidFill>
                  <a:srgbClr val="C00000"/>
                </a:solidFill>
              </a:rPr>
              <a:t>You won’t get any point if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lang="en-US">
                <a:solidFill>
                  <a:srgbClr val="C00000"/>
                </a:solidFill>
              </a:rPr>
              <a:t>the submitted file does not follow the naming rule,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lang="en-US">
                <a:solidFill>
                  <a:srgbClr val="C00000"/>
                </a:solidFill>
              </a:rPr>
              <a:t>TA cannot run your code,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lang="en-US">
                <a:solidFill>
                  <a:srgbClr val="C00000"/>
                </a:solidFill>
              </a:rPr>
              <a:t>or cannot unzip your zip file.</a:t>
            </a:r>
            <a:endParaRPr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1114425" y="0"/>
            <a:ext cx="9963150" cy="6858000"/>
          </a:xfrm>
          <a:custGeom>
            <a:rect b="b" l="l" r="r" t="t"/>
            <a:pathLst>
              <a:path extrusionOk="0" h="6858000" w="996315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rgbClr val="EFEF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39700" sx="102000" rotWithShape="0" algn="ctr" sy="102000">
              <a:schemeClr val="dk1">
                <a:alpha val="37647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1121664" y="0"/>
            <a:ext cx="9948672" cy="6858000"/>
          </a:xfrm>
          <a:custGeom>
            <a:rect b="b" l="l" r="r" t="t"/>
            <a:pathLst>
              <a:path extrusionOk="0" h="6858000" w="996315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>
            <p:ph type="title"/>
          </p:nvPr>
        </p:nvSpPr>
        <p:spPr>
          <a:xfrm>
            <a:off x="1524003" y="1999615"/>
            <a:ext cx="9144000" cy="2764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You will Learn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838200" y="556054"/>
            <a:ext cx="10515600" cy="5620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Familiar with a simple WebGL program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Run a WebGL program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Know the basic WebGL programming environment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Modify the code by instructions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Submit the code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1114425" y="0"/>
            <a:ext cx="9963150" cy="6858000"/>
          </a:xfrm>
          <a:custGeom>
            <a:rect b="b" l="l" r="r" t="t"/>
            <a:pathLst>
              <a:path extrusionOk="0" h="6858000" w="996315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rgbClr val="EFEF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39700" sx="102000" rotWithShape="0" algn="ctr" sy="102000">
              <a:schemeClr val="dk1">
                <a:alpha val="37647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1121664" y="0"/>
            <a:ext cx="9948672" cy="6858000"/>
          </a:xfrm>
          <a:custGeom>
            <a:rect b="b" l="l" r="r" t="t"/>
            <a:pathLst>
              <a:path extrusionOk="0" h="6858000" w="996315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4"/>
          <p:cNvSpPr txBox="1"/>
          <p:nvPr>
            <p:ph type="title"/>
          </p:nvPr>
        </p:nvSpPr>
        <p:spPr>
          <a:xfrm>
            <a:off x="1524003" y="1999615"/>
            <a:ext cx="9144000" cy="2764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You Should Do</a:t>
            </a:r>
            <a:b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 by Step</a:t>
            </a:r>
            <a:endParaRPr/>
          </a:p>
        </p:txBody>
      </p:sp>
      <p:sp>
        <p:nvSpPr>
          <p:cNvPr id="110" name="Google Shape;110;p4"/>
          <p:cNvSpPr/>
          <p:nvPr/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1. Download and Run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Download the zip file which contains “index.html” and “WebGL.js” from Moodle (unzip the zip file)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8031" y="3429000"/>
            <a:ext cx="3259953" cy="3300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一張含有 文字 的圖片&#10;&#10;自動產生的描述"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2387" y="2928777"/>
            <a:ext cx="5988472" cy="379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How to Run it?</a:t>
            </a:r>
            <a:endParaRPr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Open “VSCode”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Install “Live Server” extension</a:t>
            </a:r>
            <a:endParaRPr/>
          </a:p>
        </p:txBody>
      </p:sp>
      <p:sp>
        <p:nvSpPr>
          <p:cNvPr id="125" name="Google Shape;12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6"/>
          <p:cNvSpPr/>
          <p:nvPr/>
        </p:nvSpPr>
        <p:spPr>
          <a:xfrm>
            <a:off x="2602388" y="4575719"/>
            <a:ext cx="330761" cy="371760"/>
          </a:xfrm>
          <a:prstGeom prst="rect">
            <a:avLst/>
          </a:prstGeom>
          <a:noFill/>
          <a:ln cap="flat" cmpd="sng" w="317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2209851" y="4947479"/>
            <a:ext cx="766557" cy="3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67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1. Click </a:t>
            </a:r>
            <a:endParaRPr sz="1467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3035291" y="3356519"/>
            <a:ext cx="666483" cy="230403"/>
          </a:xfrm>
          <a:prstGeom prst="rect">
            <a:avLst/>
          </a:prstGeom>
          <a:noFill/>
          <a:ln cap="flat" cmpd="sng" w="317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3701774" y="3297314"/>
            <a:ext cx="1873013" cy="3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2. Search ”live server”</a:t>
            </a:r>
            <a:endParaRPr sz="1467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4334823" y="3899462"/>
            <a:ext cx="462464" cy="217548"/>
          </a:xfrm>
          <a:prstGeom prst="rect">
            <a:avLst/>
          </a:prstGeom>
          <a:noFill/>
          <a:ln cap="flat" cmpd="sng" w="317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3950774" y="4056870"/>
            <a:ext cx="1374479" cy="3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3. Click “install”</a:t>
            </a:r>
            <a:endParaRPr sz="1467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一張含有 文字 的圖片&#10;&#10;自動產生的描述" id="136" name="Google Shape;13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9444" y="4526517"/>
            <a:ext cx="3628627" cy="22439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一張含有 文字, 監視器, 螢幕擷取畫面, 黑色 的圖片&#10;&#10;自動產生的描述" id="137" name="Google Shape;13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1960" y="2111971"/>
            <a:ext cx="3567836" cy="23255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一張含有 文字 的圖片&#10;&#10;自動產生的描述" id="138" name="Google Shape;13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505" y="2240556"/>
            <a:ext cx="4905635" cy="451343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How to Run it?</a:t>
            </a:r>
            <a:endParaRPr/>
          </a:p>
        </p:txBody>
      </p:sp>
      <p:sp>
        <p:nvSpPr>
          <p:cNvPr id="140" name="Google Shape;140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You have to add the folder into “workspace” to run it by Live Server</a:t>
            </a:r>
            <a:endParaRPr sz="2400"/>
          </a:p>
        </p:txBody>
      </p:sp>
      <p:sp>
        <p:nvSpPr>
          <p:cNvPr id="141" name="Google Shape;14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7"/>
          <p:cNvSpPr/>
          <p:nvPr/>
        </p:nvSpPr>
        <p:spPr>
          <a:xfrm>
            <a:off x="1409480" y="2235291"/>
            <a:ext cx="282003" cy="179359"/>
          </a:xfrm>
          <a:prstGeom prst="rect">
            <a:avLst/>
          </a:prstGeom>
          <a:noFill/>
          <a:ln cap="flat" cmpd="sng" w="317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1398969" y="3211691"/>
            <a:ext cx="1334948" cy="179359"/>
          </a:xfrm>
          <a:prstGeom prst="rect">
            <a:avLst/>
          </a:prstGeom>
          <a:noFill/>
          <a:ln cap="flat" cmpd="sng" w="317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7845002" y="2676303"/>
            <a:ext cx="983967" cy="142109"/>
          </a:xfrm>
          <a:prstGeom prst="rect">
            <a:avLst/>
          </a:prstGeom>
          <a:noFill/>
          <a:ln cap="flat" cmpd="sng" w="317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7"/>
          <p:cNvSpPr/>
          <p:nvPr/>
        </p:nvSpPr>
        <p:spPr>
          <a:xfrm>
            <a:off x="9220143" y="4058657"/>
            <a:ext cx="406928" cy="176739"/>
          </a:xfrm>
          <a:prstGeom prst="rect">
            <a:avLst/>
          </a:prstGeom>
          <a:noFill/>
          <a:ln cap="flat" cmpd="sng" w="317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7"/>
          <p:cNvSpPr/>
          <p:nvPr/>
        </p:nvSpPr>
        <p:spPr>
          <a:xfrm>
            <a:off x="6475045" y="4981986"/>
            <a:ext cx="1018832" cy="1061461"/>
          </a:xfrm>
          <a:prstGeom prst="rect">
            <a:avLst/>
          </a:prstGeom>
          <a:noFill/>
          <a:ln cap="flat" cmpd="sng" w="317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1161815" y="2300184"/>
            <a:ext cx="413896" cy="3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1.  </a:t>
            </a:r>
            <a:endParaRPr sz="1467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1149136" y="3078301"/>
            <a:ext cx="413896" cy="3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endParaRPr sz="1467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 txBox="1"/>
          <p:nvPr/>
        </p:nvSpPr>
        <p:spPr>
          <a:xfrm>
            <a:off x="7668950" y="2351610"/>
            <a:ext cx="1668277" cy="3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3. Select the folder </a:t>
            </a:r>
            <a:endParaRPr sz="1467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9610737" y="4003984"/>
            <a:ext cx="327334" cy="3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endParaRPr sz="1467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6314636" y="6060613"/>
            <a:ext cx="1635056" cy="502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folder added to VSCode workspace</a:t>
            </a:r>
            <a:endParaRPr sz="1333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一張含有 文字 的圖片&#10;&#10;自動產生的描述" id="156" name="Google Shape;15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2948" y="2305777"/>
            <a:ext cx="4921633" cy="438393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How to Run it?</a:t>
            </a:r>
            <a:endParaRPr/>
          </a:p>
        </p:txBody>
      </p:sp>
      <p:sp>
        <p:nvSpPr>
          <p:cNvPr id="158" name="Google Shape;158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Run it by right-clicking on “index.html”</a:t>
            </a:r>
            <a:endParaRPr/>
          </a:p>
        </p:txBody>
      </p:sp>
      <p:sp>
        <p:nvSpPr>
          <p:cNvPr id="159" name="Google Shape;1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/>
          <p:nvPr/>
        </p:nvSpPr>
        <p:spPr>
          <a:xfrm>
            <a:off x="4034505" y="4294343"/>
            <a:ext cx="1954725" cy="2359472"/>
          </a:xfrm>
          <a:prstGeom prst="rect">
            <a:avLst/>
          </a:prstGeom>
          <a:noFill/>
          <a:ln cap="flat" cmpd="sng" w="317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8"/>
          <p:cNvSpPr txBox="1"/>
          <p:nvPr/>
        </p:nvSpPr>
        <p:spPr>
          <a:xfrm>
            <a:off x="4605688" y="4032824"/>
            <a:ext cx="2407197" cy="3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1. Right-click on “index.html”</a:t>
            </a:r>
            <a:endParaRPr sz="1467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8"/>
          <p:cNvSpPr txBox="1"/>
          <p:nvPr/>
        </p:nvSpPr>
        <p:spPr>
          <a:xfrm>
            <a:off x="1356853" y="5956909"/>
            <a:ext cx="2590709" cy="3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2. Click “open with liver server”</a:t>
            </a:r>
            <a:endParaRPr sz="1467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4119718" y="6039189"/>
            <a:ext cx="1755563" cy="204290"/>
          </a:xfrm>
          <a:prstGeom prst="rect">
            <a:avLst/>
          </a:prstGeom>
          <a:noFill/>
          <a:ln cap="flat" cmpd="sng" w="317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8064340" y="2115344"/>
            <a:ext cx="2844136" cy="769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3. “live server” can create a http server and run “index.html” on your browser</a:t>
            </a:r>
            <a:endParaRPr sz="1467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76785" y="3071739"/>
            <a:ext cx="3019245" cy="343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2. Index.html</a:t>
            </a:r>
            <a:endParaRPr/>
          </a:p>
        </p:txBody>
      </p:sp>
      <p:sp>
        <p:nvSpPr>
          <p:cNvPr id="171" name="Google Shape;17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In “index.html”, we have a canvas (for WebGL to draw and set its size (Line 9)</a:t>
            </a:r>
            <a:endParaRPr/>
          </a:p>
        </p:txBody>
      </p:sp>
      <p:pic>
        <p:nvPicPr>
          <p:cNvPr descr="一張含有 監視器, 螢幕, 桌, 膝上型電腦 的圖片&#10;&#10;自動產生的描述" id="172" name="Google Shape;17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8627" y="2739939"/>
            <a:ext cx="7010400" cy="38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2020-08-13T08:01:28Z</dcterms:created>
  <dc:creator>科植 王</dc:creator>
</cp:coreProperties>
</file>