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70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68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6"/>
  </p:normalViewPr>
  <p:slideViewPr>
    <p:cSldViewPr snapToGrid="0" snapToObjects="1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0019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595522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43008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89002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65167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398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15834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74241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3501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01527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9913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389DAF-CC68-D243-BD92-75FCA5241DA5}" type="datetimeFigureOut">
              <a:rPr kumimoji="1" lang="zh-TW" altLang="en-US" smtClean="0"/>
              <a:t>2025/3/20</a:t>
            </a:fld>
            <a:endParaRPr kumimoji="1"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14531-7FD5-0145-9E7F-F402509C2AB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3941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25168E7B-6D42-4B3A-B7A1-17D4C49EC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0"/>
            <a:ext cx="10910292" cy="6858000"/>
          </a:xfrm>
          <a:prstGeom prst="rect">
            <a:avLst/>
          </a:prstGeom>
          <a:gradFill>
            <a:gsLst>
              <a:gs pos="0">
                <a:schemeClr val="accent1">
                  <a:lumMod val="90000"/>
                </a:schemeClr>
              </a:gs>
              <a:gs pos="25000">
                <a:schemeClr val="accent1">
                  <a:lumMod val="90000"/>
                </a:schemeClr>
              </a:gs>
              <a:gs pos="94000">
                <a:schemeClr val="bg2">
                  <a:lumMod val="25000"/>
                </a:schemeClr>
              </a:gs>
              <a:gs pos="100000">
                <a:schemeClr val="bg2">
                  <a:lumMod val="2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98A030C2-9F23-4593-9F99-7B73C232A4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99EBFB3A-4286-C040-95F8-6DAD1251A1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6432" y="1741337"/>
            <a:ext cx="6739136" cy="2387918"/>
          </a:xfrm>
        </p:spPr>
        <p:txBody>
          <a:bodyPr anchor="b">
            <a:normAutofit/>
          </a:bodyPr>
          <a:lstStyle/>
          <a:p>
            <a:r>
              <a:rPr kumimoji="1" lang="en-US" altLang="zh-TW" sz="6600" dirty="0">
                <a:solidFill>
                  <a:srgbClr val="FFFFFF"/>
                </a:solidFill>
              </a:rPr>
              <a:t>Lab 4</a:t>
            </a:r>
            <a:endParaRPr kumimoji="1" lang="zh-TW" altLang="en-US" sz="6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467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0F11E9-8777-904F-BBD0-D9F1445A4F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You Should Do</a:t>
            </a:r>
            <a:b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kumimoji="1" lang="en-US" altLang="zh-TW" sz="7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for “Submission”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7592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8CDE05-A999-994E-9D94-5CCD3F6D5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Submission Instruction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383D1-AC38-0C40-9505-30F7ADA82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kumimoji="1" lang="en-US" altLang="zh-TW" dirty="0"/>
              <a:t>Create a folder</a:t>
            </a:r>
          </a:p>
          <a:p>
            <a:pPr lvl="1"/>
            <a:r>
              <a:rPr kumimoji="1" lang="en-US" altLang="zh-TW" dirty="0"/>
              <a:t>Put the html and </a:t>
            </a:r>
            <a:r>
              <a:rPr kumimoji="1" lang="en-US" altLang="zh-TW" dirty="0" err="1"/>
              <a:t>js</a:t>
            </a:r>
            <a:r>
              <a:rPr kumimoji="1" lang="en-US" altLang="zh-TW" dirty="0"/>
              <a:t> files in the folder</a:t>
            </a:r>
          </a:p>
          <a:p>
            <a:pPr lvl="1"/>
            <a:r>
              <a:rPr kumimoji="1" lang="en-US" altLang="zh-TW" dirty="0"/>
              <a:t>Zip the folder </a:t>
            </a:r>
          </a:p>
          <a:p>
            <a:pPr lvl="1"/>
            <a:r>
              <a:rPr kumimoji="1" lang="en-US" altLang="zh-TW" dirty="0"/>
              <a:t>Rename the zip file to your student ID</a:t>
            </a:r>
          </a:p>
          <a:p>
            <a:pPr lvl="2"/>
            <a:r>
              <a:rPr kumimoji="1" lang="en-US" altLang="zh-TW" dirty="0"/>
              <a:t>For example, if your  student ID is “40312345s”, rename the zip file to “40312345s.zip”</a:t>
            </a:r>
          </a:p>
          <a:p>
            <a:pPr lvl="1"/>
            <a:r>
              <a:rPr kumimoji="1" lang="en-US" altLang="zh-TW" dirty="0"/>
              <a:t>Submit the renamed zip file to Moodle</a:t>
            </a:r>
          </a:p>
          <a:p>
            <a:pPr lvl="1"/>
            <a:endParaRPr kumimoji="1" lang="en-US" altLang="zh-TW" dirty="0"/>
          </a:p>
          <a:p>
            <a:r>
              <a:rPr kumimoji="1" lang="en-US" altLang="zh-TW" dirty="0">
                <a:solidFill>
                  <a:srgbClr val="C00000"/>
                </a:solidFill>
              </a:rPr>
              <a:t>Make sure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put all files in the folder to zip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You submit the zip file with correct name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You won’t get any point if 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the submitted file does not follow the naming rule,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TA cannot run your code,</a:t>
            </a:r>
          </a:p>
          <a:p>
            <a:pPr lvl="1"/>
            <a:r>
              <a:rPr kumimoji="1" lang="en-US" altLang="zh-TW" dirty="0">
                <a:solidFill>
                  <a:srgbClr val="C00000"/>
                </a:solidFill>
              </a:rPr>
              <a:t>or cannot unzip your zip file.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71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圖形, 螢幕擷取畫面, 平面設計, 設計 的圖片&#10;&#10;自動產生的描述">
            <a:extLst>
              <a:ext uri="{FF2B5EF4-FFF2-40B4-BE49-F238E27FC236}">
                <a16:creationId xmlns:a16="http://schemas.microsoft.com/office/drawing/2014/main" id="{8DC10849-5BFD-6FE9-7881-0AE9E3675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2031" y="3037846"/>
            <a:ext cx="3786790" cy="3820154"/>
          </a:xfrm>
          <a:prstGeom prst="rect">
            <a:avLst/>
          </a:prstGeom>
        </p:spPr>
      </p:pic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903F3E-4589-924F-845B-F1AF8B6E7D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66119"/>
            <a:ext cx="7373830" cy="5410844"/>
          </a:xfrm>
        </p:spPr>
        <p:txBody>
          <a:bodyPr>
            <a:normAutofit/>
          </a:bodyPr>
          <a:lstStyle/>
          <a:p>
            <a:r>
              <a:rPr kumimoji="1" lang="en-US" altLang="zh-TW" sz="1800" dirty="0"/>
              <a:t>Check the video in the folder </a:t>
            </a:r>
            <a:endParaRPr kumimoji="1" lang="en-US" altLang="zh-TW" sz="1600" dirty="0"/>
          </a:p>
          <a:p>
            <a:r>
              <a:rPr kumimoji="1" lang="en-US" altLang="zh-TW" sz="2000" dirty="0"/>
              <a:t>The template already gives you 2 triangles. When you press ‘a’, ‘s’, ‘d’, ‘w’, you can move the 2 triangle to left, down, right, up. When you press ‘r’, one triangle can rotate</a:t>
            </a:r>
          </a:p>
          <a:p>
            <a:r>
              <a:rPr kumimoji="1" lang="en-US" altLang="zh-TW" sz="2000" dirty="0"/>
              <a:t>There are a circle and a rotating triangle (they are an object set)</a:t>
            </a:r>
          </a:p>
          <a:p>
            <a:r>
              <a:rPr kumimoji="1" lang="en-US" altLang="zh-TW" sz="2000" dirty="0"/>
              <a:t>Requirements of this practice</a:t>
            </a:r>
          </a:p>
          <a:p>
            <a:pPr lvl="1"/>
            <a:r>
              <a:rPr kumimoji="1" lang="en-US" altLang="zh-TW" sz="1600" dirty="0"/>
              <a:t>When the left corner of the triangle 2 touches the circle, the color of the circle change to ‘light green’</a:t>
            </a:r>
          </a:p>
          <a:p>
            <a:pPr lvl="1"/>
            <a:r>
              <a:rPr kumimoji="1" lang="en-US" altLang="zh-TW" sz="1600" dirty="0"/>
              <a:t>When any part of the circle touches the left corner and the user press ‘g’ , the color of the circle change to ‘dark green’ and the center of the circle attaches on the left corner. Now, the circle is in the ‘grabbed mode’.</a:t>
            </a:r>
          </a:p>
          <a:p>
            <a:pPr lvl="1"/>
            <a:r>
              <a:rPr kumimoji="1" lang="en-US" altLang="zh-TW" sz="1600" dirty="0"/>
              <a:t>In the grabbed mode, when users move the triangle1 or rotate triangle2, the circle and the rotating triangle should move along with them.</a:t>
            </a:r>
          </a:p>
          <a:p>
            <a:pPr lvl="1"/>
            <a:r>
              <a:rPr kumimoji="1" lang="en-US" altLang="zh-TW" sz="1600" dirty="0"/>
              <a:t>In the grabbed mode, when users press ‘g’ again, it leaves ‘grabbed mode’. The circle stays at its current location</a:t>
            </a:r>
          </a:p>
          <a:p>
            <a:pPr lvl="1"/>
            <a:endParaRPr kumimoji="1" lang="en-US" altLang="zh-TW" sz="1600" dirty="0"/>
          </a:p>
          <a:p>
            <a:pPr marL="0" indent="0">
              <a:buNone/>
            </a:pPr>
            <a:endParaRPr kumimoji="1" lang="en-US" altLang="zh-TW" sz="1800" dirty="0"/>
          </a:p>
        </p:txBody>
      </p:sp>
      <p:cxnSp>
        <p:nvCxnSpPr>
          <p:cNvPr id="8" name="直線箭頭接點 7">
            <a:extLst>
              <a:ext uri="{FF2B5EF4-FFF2-40B4-BE49-F238E27FC236}">
                <a16:creationId xmlns:a16="http://schemas.microsoft.com/office/drawing/2014/main" id="{01A75039-B15B-1143-853B-D332BA06FD51}"/>
              </a:ext>
            </a:extLst>
          </p:cNvPr>
          <p:cNvCxnSpPr>
            <a:cxnSpLocks/>
          </p:cNvCxnSpPr>
          <p:nvPr/>
        </p:nvCxnSpPr>
        <p:spPr>
          <a:xfrm>
            <a:off x="10945002" y="3492561"/>
            <a:ext cx="0" cy="659298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5A056F20-FDD3-5297-160E-F31C84250D6E}"/>
              </a:ext>
            </a:extLst>
          </p:cNvPr>
          <p:cNvSpPr txBox="1"/>
          <p:nvPr/>
        </p:nvSpPr>
        <p:spPr>
          <a:xfrm>
            <a:off x="9266735" y="5454869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triangle1</a:t>
            </a:r>
            <a:endParaRPr kumimoji="1" lang="zh-TW" altLang="en-US" sz="140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1DC916FA-5217-0C60-DE61-167E0C8F7899}"/>
              </a:ext>
            </a:extLst>
          </p:cNvPr>
          <p:cNvSpPr txBox="1"/>
          <p:nvPr/>
        </p:nvSpPr>
        <p:spPr>
          <a:xfrm>
            <a:off x="9686080" y="3938580"/>
            <a:ext cx="8386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triangle2</a:t>
            </a:r>
            <a:endParaRPr kumimoji="1" lang="zh-TW" altLang="en-US" sz="140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05D55D63-EE22-5B74-505A-72E1AEFD4C1E}"/>
              </a:ext>
            </a:extLst>
          </p:cNvPr>
          <p:cNvSpPr txBox="1"/>
          <p:nvPr/>
        </p:nvSpPr>
        <p:spPr>
          <a:xfrm>
            <a:off x="10418274" y="3232480"/>
            <a:ext cx="981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400" dirty="0"/>
              <a:t>Left corner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762370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B213F87-0E8C-2041-9099-AB418846B1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222" y="1690688"/>
            <a:ext cx="4491799" cy="4351338"/>
          </a:xfrm>
        </p:spPr>
        <p:txBody>
          <a:bodyPr/>
          <a:lstStyle/>
          <a:p>
            <a:r>
              <a:rPr kumimoji="1" lang="en-US" altLang="zh-TW">
                <a:solidFill>
                  <a:srgbClr val="C00000"/>
                </a:solidFill>
              </a:rPr>
              <a:t>This creates </a:t>
            </a:r>
            <a:r>
              <a:rPr kumimoji="1" lang="en-US" altLang="zh-TW" dirty="0">
                <a:solidFill>
                  <a:srgbClr val="C00000"/>
                </a:solidFill>
              </a:rPr>
              <a:t>a circle model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The circle consists of many small triangles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I also create three different color arrays for the normal mode, touch mode and grabbed mode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The circle radius is 0.1 in the world space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pic>
        <p:nvPicPr>
          <p:cNvPr id="6" name="圖片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ED8CDC6-FDAD-7030-F384-31147110B1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1653" y="573589"/>
            <a:ext cx="7282528" cy="299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251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F0E91E20-18FE-A344-84DA-B83A07E4F363}"/>
              </a:ext>
            </a:extLst>
          </p:cNvPr>
          <p:cNvSpPr txBox="1">
            <a:spLocks/>
          </p:cNvSpPr>
          <p:nvPr/>
        </p:nvSpPr>
        <p:spPr>
          <a:xfrm>
            <a:off x="93213" y="3983448"/>
            <a:ext cx="3707027" cy="20342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Setup the VBOs of triangles and circles with different colors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3" name="直線箭頭接點 2">
            <a:extLst>
              <a:ext uri="{FF2B5EF4-FFF2-40B4-BE49-F238E27FC236}">
                <a16:creationId xmlns:a16="http://schemas.microsoft.com/office/drawing/2014/main" id="{3B4840EE-E481-0E5C-5121-29E034F6059E}"/>
              </a:ext>
            </a:extLst>
          </p:cNvPr>
          <p:cNvCxnSpPr>
            <a:cxnSpLocks/>
          </p:cNvCxnSpPr>
          <p:nvPr/>
        </p:nvCxnSpPr>
        <p:spPr>
          <a:xfrm flipV="1">
            <a:off x="3064476" y="3781168"/>
            <a:ext cx="889686" cy="593124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內容版面配置區 5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2571D9E8-8976-D2E1-D77E-135BB26671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61274" y="2121704"/>
            <a:ext cx="7754952" cy="1956026"/>
          </a:xfrm>
        </p:spPr>
      </p:pic>
    </p:spTree>
    <p:extLst>
      <p:ext uri="{BB962C8B-B14F-4D97-AF65-F5344CB8AC3E}">
        <p14:creationId xmlns:p14="http://schemas.microsoft.com/office/powerpoint/2010/main" val="3882505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內容版面配置區 6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FA733B3C-D9BA-DDEB-7F49-9FC68CEEB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229" y="2171700"/>
            <a:ext cx="9918700" cy="2514600"/>
          </a:xfr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1F0D0319-D179-E7B0-7348-8C0A4B2F8187}"/>
              </a:ext>
            </a:extLst>
          </p:cNvPr>
          <p:cNvSpPr txBox="1">
            <a:spLocks/>
          </p:cNvSpPr>
          <p:nvPr/>
        </p:nvSpPr>
        <p:spPr>
          <a:xfrm>
            <a:off x="395416" y="5230113"/>
            <a:ext cx="7290487" cy="1507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This is how we make the animation. In short, the function, draw(), is called repeatedly. </a:t>
            </a:r>
          </a:p>
          <a:p>
            <a:r>
              <a:rPr kumimoji="1" lang="en-US" altLang="zh-TW" dirty="0">
                <a:solidFill>
                  <a:srgbClr val="C00000"/>
                </a:solidFill>
              </a:rPr>
              <a:t>We require a file, </a:t>
            </a:r>
            <a:r>
              <a:rPr kumimoji="1" lang="en-US" altLang="zh-TW" dirty="0" err="1">
                <a:solidFill>
                  <a:srgbClr val="C00000"/>
                </a:solidFill>
              </a:rPr>
              <a:t>webgl-util.js</a:t>
            </a:r>
            <a:r>
              <a:rPr kumimoji="1" lang="en-US" altLang="zh-TW" dirty="0">
                <a:solidFill>
                  <a:srgbClr val="C00000"/>
                </a:solidFill>
              </a:rPr>
              <a:t> in the working folder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862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B3D3A513-073F-0945-96EA-46B5416FBFCF}"/>
              </a:ext>
            </a:extLst>
          </p:cNvPr>
          <p:cNvSpPr txBox="1">
            <a:spLocks/>
          </p:cNvSpPr>
          <p:nvPr/>
        </p:nvSpPr>
        <p:spPr>
          <a:xfrm>
            <a:off x="7609490" y="368220"/>
            <a:ext cx="3519402" cy="2984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TW" dirty="0">
                <a:solidFill>
                  <a:srgbClr val="C00000"/>
                </a:solidFill>
              </a:rPr>
              <a:t>Draw the circle and the rotating triangle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pic>
        <p:nvPicPr>
          <p:cNvPr id="5" name="內容版面配置區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B55A6E1-E257-58EF-9644-CEC5EF4D93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95741"/>
            <a:ext cx="10515600" cy="3211105"/>
          </a:xfrm>
        </p:spPr>
      </p:pic>
    </p:spTree>
    <p:extLst>
      <p:ext uri="{BB962C8B-B14F-4D97-AF65-F5344CB8AC3E}">
        <p14:creationId xmlns:p14="http://schemas.microsoft.com/office/powerpoint/2010/main" val="1570602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29919-3E21-8CD4-A126-DCACC246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Check triangle2 left corner touches the circle?</a:t>
            </a:r>
            <a:endParaRPr kumimoji="1"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5750E46-9F3C-83D8-2046-76BFDD4A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75428" cy="4351338"/>
          </a:xfrm>
        </p:spPr>
        <p:txBody>
          <a:bodyPr/>
          <a:lstStyle/>
          <a:p>
            <a:r>
              <a:rPr kumimoji="1" lang="en-US" altLang="zh-TW" dirty="0"/>
              <a:t>Get the corner’s coordinate and circle’s coordinate in the “world space” to compare</a:t>
            </a:r>
          </a:p>
          <a:p>
            <a:endParaRPr kumimoji="1" lang="en-US" altLang="zh-TW" dirty="0"/>
          </a:p>
          <a:p>
            <a:r>
              <a:rPr kumimoji="1" lang="en-US" altLang="zh-TW" dirty="0" err="1"/>
              <a:t>worldSpaceCoordinate</a:t>
            </a:r>
            <a:r>
              <a:rPr kumimoji="1" lang="en-US" altLang="zh-TW" dirty="0"/>
              <a:t> = </a:t>
            </a:r>
            <a:r>
              <a:rPr kumimoji="1" lang="en-US" altLang="zh-TW" dirty="0" err="1"/>
              <a:t>transformationMatrix</a:t>
            </a:r>
            <a:r>
              <a:rPr kumimoji="1" lang="en-US" altLang="zh-TW" dirty="0"/>
              <a:t> * </a:t>
            </a:r>
            <a:r>
              <a:rPr kumimoji="1" lang="en-US" altLang="zh-TW" dirty="0" err="1"/>
              <a:t>objectSpaceCoordinate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478809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405F9-2426-95F2-87DB-D9920EDB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Hierarchical</a:t>
            </a:r>
            <a:r>
              <a:rPr kumimoji="1" lang="en-US" altLang="zh-TW" dirty="0"/>
              <a:t> structure of this practice (non-grabbed mode)</a:t>
            </a:r>
            <a:endParaRPr kumimoji="1" lang="zh-TW" altLang="en-US" dirty="0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6B6B6DBC-C354-66A2-6346-EF62A0A49B5E}"/>
              </a:ext>
            </a:extLst>
          </p:cNvPr>
          <p:cNvSpPr/>
          <p:nvPr/>
        </p:nvSpPr>
        <p:spPr>
          <a:xfrm>
            <a:off x="2211515" y="3210447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0BCB17-2042-97C6-85C8-80AF35050BE2}"/>
              </a:ext>
            </a:extLst>
          </p:cNvPr>
          <p:cNvSpPr txBox="1"/>
          <p:nvPr/>
        </p:nvSpPr>
        <p:spPr>
          <a:xfrm>
            <a:off x="73756" y="2113211"/>
            <a:ext cx="36478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Transformation that locates triangle1</a:t>
            </a:r>
          </a:p>
          <a:p>
            <a:r>
              <a:rPr kumimoji="1" lang="en-US" altLang="zh-TW" dirty="0"/>
              <a:t> in the world space 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EDA8E24-9A97-E6FB-D1C9-D0F8C3A23BF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411182" y="2759542"/>
            <a:ext cx="486503" cy="920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79F1D4-FF9E-5675-79BA-24E5B3E22588}"/>
              </a:ext>
            </a:extLst>
          </p:cNvPr>
          <p:cNvSpPr txBox="1"/>
          <p:nvPr/>
        </p:nvSpPr>
        <p:spPr>
          <a:xfrm>
            <a:off x="627922" y="3679996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triangle1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A2B77E-D037-FD5B-9E0F-E20B5470B952}"/>
              </a:ext>
            </a:extLst>
          </p:cNvPr>
          <p:cNvSpPr txBox="1"/>
          <p:nvPr/>
        </p:nvSpPr>
        <p:spPr>
          <a:xfrm>
            <a:off x="13777" y="4442939"/>
            <a:ext cx="26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Transformation information that includes attaching two tips of triangles and rotation angles of the triangle2</a:t>
            </a:r>
            <a:endParaRPr kumimoji="1" lang="zh-TW" altLang="en-US" sz="1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AF7BEA6-6BA7-B104-DEB6-313AA6AFBC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323141" y="4049328"/>
            <a:ext cx="88041" cy="393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1C7A2613-54D2-7D28-10DC-7428202B3D34}"/>
              </a:ext>
            </a:extLst>
          </p:cNvPr>
          <p:cNvSpPr/>
          <p:nvPr/>
        </p:nvSpPr>
        <p:spPr>
          <a:xfrm>
            <a:off x="2012394" y="5397286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15EB2-AFBB-E274-16E5-FCBDF89267B1}"/>
              </a:ext>
            </a:extLst>
          </p:cNvPr>
          <p:cNvSpPr txBox="1"/>
          <p:nvPr/>
        </p:nvSpPr>
        <p:spPr>
          <a:xfrm>
            <a:off x="401922" y="595627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triangle2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63A679E-062E-FC5B-F211-69D46A8CBA0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185182" y="5397046"/>
            <a:ext cx="137959" cy="559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301941-D6AE-B443-2C60-5A9DC44B6153}"/>
              </a:ext>
            </a:extLst>
          </p:cNvPr>
          <p:cNvSpPr txBox="1"/>
          <p:nvPr/>
        </p:nvSpPr>
        <p:spPr>
          <a:xfrm>
            <a:off x="5712087" y="2152387"/>
            <a:ext cx="313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Transformation that locates the circle in the world space </a:t>
            </a:r>
            <a:endParaRPr kumimoji="1" lang="zh-TW" altLang="en-US" dirty="0"/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4275D68-C7B8-5B90-8894-7141C5135FC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278271" y="2798718"/>
            <a:ext cx="119076" cy="88071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ADFB62F-EA8C-94CE-6E10-008CCB39120C}"/>
              </a:ext>
            </a:extLst>
          </p:cNvPr>
          <p:cNvSpPr txBox="1"/>
          <p:nvPr/>
        </p:nvSpPr>
        <p:spPr>
          <a:xfrm>
            <a:off x="6785705" y="3679433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circle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D7C3B6-7988-5C5D-D3CF-98E3227BAB53}"/>
              </a:ext>
            </a:extLst>
          </p:cNvPr>
          <p:cNvSpPr txBox="1"/>
          <p:nvPr/>
        </p:nvSpPr>
        <p:spPr>
          <a:xfrm>
            <a:off x="6399064" y="4837113"/>
            <a:ext cx="224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Transformation information that includes attaching the tip of the triangle at the circle center and rotation angles of the triangle</a:t>
            </a:r>
            <a:endParaRPr kumimoji="1" lang="zh-TW" altLang="en-US" sz="12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A08853B-1ADB-8B12-5E0C-A0855A811B9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397347" y="4048765"/>
            <a:ext cx="121960" cy="788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三角形 26">
            <a:extLst>
              <a:ext uri="{FF2B5EF4-FFF2-40B4-BE49-F238E27FC236}">
                <a16:creationId xmlns:a16="http://schemas.microsoft.com/office/drawing/2014/main" id="{1B896649-9810-893C-D138-C0BCE7E65A68}"/>
              </a:ext>
            </a:extLst>
          </p:cNvPr>
          <p:cNvSpPr/>
          <p:nvPr/>
        </p:nvSpPr>
        <p:spPr>
          <a:xfrm>
            <a:off x="8790288" y="5396722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D1AC9E-1988-D3BB-70E2-5BF03AD00800}"/>
              </a:ext>
            </a:extLst>
          </p:cNvPr>
          <p:cNvSpPr txBox="1"/>
          <p:nvPr/>
        </p:nvSpPr>
        <p:spPr>
          <a:xfrm>
            <a:off x="6559705" y="5955715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rotating triangle</a:t>
            </a:r>
            <a:endParaRPr kumimoji="1"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763BD67-E004-506E-2EEB-AC175B1886A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519307" y="5668110"/>
            <a:ext cx="160641" cy="287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73D4177-3DF9-49AB-36C8-D86B4C485E52}"/>
              </a:ext>
            </a:extLst>
          </p:cNvPr>
          <p:cNvSpPr/>
          <p:nvPr/>
        </p:nvSpPr>
        <p:spPr>
          <a:xfrm>
            <a:off x="8351676" y="33703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86418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405F9-2426-95F2-87DB-D9920EDBE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TW" dirty="0"/>
              <a:t>Hierarchical</a:t>
            </a:r>
            <a:r>
              <a:rPr kumimoji="1" lang="en-US" altLang="zh-TW" dirty="0"/>
              <a:t> structure of this practice (non-grabbed mode)</a:t>
            </a:r>
            <a:endParaRPr kumimoji="1" lang="zh-TW" altLang="en-US" dirty="0"/>
          </a:p>
        </p:txBody>
      </p:sp>
      <p:sp>
        <p:nvSpPr>
          <p:cNvPr id="4" name="三角形 3">
            <a:extLst>
              <a:ext uri="{FF2B5EF4-FFF2-40B4-BE49-F238E27FC236}">
                <a16:creationId xmlns:a16="http://schemas.microsoft.com/office/drawing/2014/main" id="{6B6B6DBC-C354-66A2-6346-EF62A0A49B5E}"/>
              </a:ext>
            </a:extLst>
          </p:cNvPr>
          <p:cNvSpPr/>
          <p:nvPr/>
        </p:nvSpPr>
        <p:spPr>
          <a:xfrm>
            <a:off x="2211515" y="3210447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60BCB17-2042-97C6-85C8-80AF35050BE2}"/>
              </a:ext>
            </a:extLst>
          </p:cNvPr>
          <p:cNvSpPr txBox="1"/>
          <p:nvPr/>
        </p:nvSpPr>
        <p:spPr>
          <a:xfrm>
            <a:off x="73756" y="2113211"/>
            <a:ext cx="36504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Transformation that locates triangle1</a:t>
            </a:r>
          </a:p>
          <a:p>
            <a:r>
              <a:rPr kumimoji="1" lang="en-US" altLang="zh-TW" dirty="0"/>
              <a:t> in the world space </a:t>
            </a:r>
            <a:endParaRPr kumimoji="1" lang="zh-TW" altLang="en-US" dirty="0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EDA8E24-9A97-E6FB-D1C9-D0F8C3A23BFF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flipH="1">
            <a:off x="1411182" y="2759542"/>
            <a:ext cx="487786" cy="92045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E979F1D4-FF9E-5675-79BA-24E5B3E22588}"/>
              </a:ext>
            </a:extLst>
          </p:cNvPr>
          <p:cNvSpPr txBox="1"/>
          <p:nvPr/>
        </p:nvSpPr>
        <p:spPr>
          <a:xfrm>
            <a:off x="627922" y="3679996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triangle1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8A2B77E-D037-FD5B-9E0F-E20B5470B952}"/>
              </a:ext>
            </a:extLst>
          </p:cNvPr>
          <p:cNvSpPr txBox="1"/>
          <p:nvPr/>
        </p:nvSpPr>
        <p:spPr>
          <a:xfrm>
            <a:off x="13777" y="4442939"/>
            <a:ext cx="26187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/>
              <a:t>Transformation information that includes attaching two tips of triangles and rotation angles of the triangle2</a:t>
            </a:r>
            <a:endParaRPr kumimoji="1" lang="zh-TW" altLang="en-US" sz="1400" dirty="0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AF7BEA6-6BA7-B104-DEB6-313AA6AFBCBE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1323141" y="4049328"/>
            <a:ext cx="88041" cy="393611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三角形 13">
            <a:extLst>
              <a:ext uri="{FF2B5EF4-FFF2-40B4-BE49-F238E27FC236}">
                <a16:creationId xmlns:a16="http://schemas.microsoft.com/office/drawing/2014/main" id="{1C7A2613-54D2-7D28-10DC-7428202B3D34}"/>
              </a:ext>
            </a:extLst>
          </p:cNvPr>
          <p:cNvSpPr/>
          <p:nvPr/>
        </p:nvSpPr>
        <p:spPr>
          <a:xfrm>
            <a:off x="2012394" y="5397286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0F15EB2-AFBB-E274-16E5-FCBDF89267B1}"/>
              </a:ext>
            </a:extLst>
          </p:cNvPr>
          <p:cNvSpPr txBox="1"/>
          <p:nvPr/>
        </p:nvSpPr>
        <p:spPr>
          <a:xfrm>
            <a:off x="401922" y="5956278"/>
            <a:ext cx="156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triangle2</a:t>
            </a:r>
            <a:endParaRPr kumimoji="1" lang="zh-TW" altLang="en-US" dirty="0"/>
          </a:p>
        </p:txBody>
      </p: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A63A679E-062E-FC5B-F211-69D46A8CBA01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flipH="1">
            <a:off x="1185182" y="5397046"/>
            <a:ext cx="137959" cy="559232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5301941-D6AE-B443-2C60-5A9DC44B6153}"/>
              </a:ext>
            </a:extLst>
          </p:cNvPr>
          <p:cNvSpPr txBox="1"/>
          <p:nvPr/>
        </p:nvSpPr>
        <p:spPr>
          <a:xfrm>
            <a:off x="5712087" y="2152387"/>
            <a:ext cx="313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solidFill>
                  <a:srgbClr val="C00000"/>
                </a:solidFill>
              </a:rPr>
              <a:t>Transformation information that can attach the circle center at the triangle2’s left corner</a:t>
            </a:r>
            <a:endParaRPr kumimoji="1" lang="zh-TW" altLang="en-US" dirty="0">
              <a:solidFill>
                <a:srgbClr val="C00000"/>
              </a:solidFill>
            </a:endParaRPr>
          </a:p>
        </p:txBody>
      </p: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B4275D68-C7B8-5B90-8894-7141C5135FCA}"/>
              </a:ext>
            </a:extLst>
          </p:cNvPr>
          <p:cNvCxnSpPr>
            <a:cxnSpLocks/>
            <a:stCxn id="22" idx="2"/>
            <a:endCxn id="24" idx="0"/>
          </p:cNvCxnSpPr>
          <p:nvPr/>
        </p:nvCxnSpPr>
        <p:spPr>
          <a:xfrm>
            <a:off x="7278271" y="3075717"/>
            <a:ext cx="119076" cy="603716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2ADFB62F-EA8C-94CE-6E10-008CCB39120C}"/>
              </a:ext>
            </a:extLst>
          </p:cNvPr>
          <p:cNvSpPr txBox="1"/>
          <p:nvPr/>
        </p:nvSpPr>
        <p:spPr>
          <a:xfrm>
            <a:off x="6785705" y="3679433"/>
            <a:ext cx="1223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circle</a:t>
            </a:r>
            <a:endParaRPr kumimoji="1" lang="zh-TW" altLang="en-US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8D7C3B6-7988-5C5D-D3CF-98E3227BAB53}"/>
              </a:ext>
            </a:extLst>
          </p:cNvPr>
          <p:cNvSpPr txBox="1"/>
          <p:nvPr/>
        </p:nvSpPr>
        <p:spPr>
          <a:xfrm>
            <a:off x="6399064" y="4837113"/>
            <a:ext cx="22404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200" dirty="0"/>
              <a:t>Transformation information that includes attaching the tip of the triangle at the circle center and rotation angles of </a:t>
            </a:r>
            <a:r>
              <a:rPr kumimoji="1" lang="en-US" altLang="zh-TW" sz="1200"/>
              <a:t>the triangle</a:t>
            </a:r>
            <a:endParaRPr kumimoji="1" lang="zh-TW" altLang="en-US" sz="1200" dirty="0"/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CA08853B-1ADB-8B12-5E0C-A0855A811B96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7397347" y="4048765"/>
            <a:ext cx="121960" cy="78834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三角形 26">
            <a:extLst>
              <a:ext uri="{FF2B5EF4-FFF2-40B4-BE49-F238E27FC236}">
                <a16:creationId xmlns:a16="http://schemas.microsoft.com/office/drawing/2014/main" id="{1B896649-9810-893C-D138-C0BCE7E65A68}"/>
              </a:ext>
            </a:extLst>
          </p:cNvPr>
          <p:cNvSpPr/>
          <p:nvPr/>
        </p:nvSpPr>
        <p:spPr>
          <a:xfrm>
            <a:off x="8790288" y="5396722"/>
            <a:ext cx="620111" cy="1117985"/>
          </a:xfrm>
          <a:prstGeom prst="triangle">
            <a:avLst>
              <a:gd name="adj" fmla="val 5508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A8D1AC9E-1988-D3BB-70E2-5BF03AD00800}"/>
              </a:ext>
            </a:extLst>
          </p:cNvPr>
          <p:cNvSpPr txBox="1"/>
          <p:nvPr/>
        </p:nvSpPr>
        <p:spPr>
          <a:xfrm>
            <a:off x="6559705" y="5955715"/>
            <a:ext cx="2240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Draw rotating triangle</a:t>
            </a:r>
            <a:endParaRPr kumimoji="1" lang="zh-TW" altLang="en-US" dirty="0"/>
          </a:p>
        </p:txBody>
      </p:sp>
      <p:cxnSp>
        <p:nvCxnSpPr>
          <p:cNvPr id="29" name="直線接點 28">
            <a:extLst>
              <a:ext uri="{FF2B5EF4-FFF2-40B4-BE49-F238E27FC236}">
                <a16:creationId xmlns:a16="http://schemas.microsoft.com/office/drawing/2014/main" id="{6763BD67-E004-506E-2EEB-AC175B1886A8}"/>
              </a:ext>
            </a:extLst>
          </p:cNvPr>
          <p:cNvCxnSpPr>
            <a:cxnSpLocks/>
            <a:stCxn id="25" idx="2"/>
            <a:endCxn id="28" idx="0"/>
          </p:cNvCxnSpPr>
          <p:nvPr/>
        </p:nvCxnSpPr>
        <p:spPr>
          <a:xfrm>
            <a:off x="7519307" y="5668110"/>
            <a:ext cx="160641" cy="2876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D73D4177-3DF9-49AB-36C8-D86B4C485E52}"/>
              </a:ext>
            </a:extLst>
          </p:cNvPr>
          <p:cNvSpPr/>
          <p:nvPr/>
        </p:nvSpPr>
        <p:spPr>
          <a:xfrm>
            <a:off x="8351676" y="3370374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" name="肘形接點 5">
            <a:extLst>
              <a:ext uri="{FF2B5EF4-FFF2-40B4-BE49-F238E27FC236}">
                <a16:creationId xmlns:a16="http://schemas.microsoft.com/office/drawing/2014/main" id="{3BFD5457-32BF-B33F-F564-F8004D3141DC}"/>
              </a:ext>
            </a:extLst>
          </p:cNvPr>
          <p:cNvCxnSpPr>
            <a:stCxn id="16" idx="2"/>
            <a:endCxn id="22" idx="1"/>
          </p:cNvCxnSpPr>
          <p:nvPr/>
        </p:nvCxnSpPr>
        <p:spPr>
          <a:xfrm rot="5400000" flipH="1" flipV="1">
            <a:off x="1592855" y="2206378"/>
            <a:ext cx="3711558" cy="4526905"/>
          </a:xfrm>
          <a:prstGeom prst="bentConnector4">
            <a:avLst>
              <a:gd name="adj1" fmla="val -8490"/>
              <a:gd name="adj2" fmla="val 58651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0084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</TotalTime>
  <Words>577</Words>
  <Application>Microsoft Macintosh PowerPoint</Application>
  <PresentationFormat>寬螢幕</PresentationFormat>
  <Paragraphs>60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佈景主題</vt:lpstr>
      <vt:lpstr>Lab 4</vt:lpstr>
      <vt:lpstr>PowerPoint 簡報</vt:lpstr>
      <vt:lpstr>PowerPoint 簡報</vt:lpstr>
      <vt:lpstr>PowerPoint 簡報</vt:lpstr>
      <vt:lpstr>PowerPoint 簡報</vt:lpstr>
      <vt:lpstr>PowerPoint 簡報</vt:lpstr>
      <vt:lpstr>Check triangle2 left corner touches the circle?</vt:lpstr>
      <vt:lpstr>Hierarchical structure of this practice (non-grabbed mode)</vt:lpstr>
      <vt:lpstr>Hierarchical structure of this practice (non-grabbed mode)</vt:lpstr>
      <vt:lpstr>What You Should Do for “Submission”</vt:lpstr>
      <vt:lpstr>Submission Instruction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科植 王</dc:creator>
  <cp:lastModifiedBy>科植 王</cp:lastModifiedBy>
  <cp:revision>47</cp:revision>
  <dcterms:created xsi:type="dcterms:W3CDTF">2020-08-28T10:32:45Z</dcterms:created>
  <dcterms:modified xsi:type="dcterms:W3CDTF">2025-03-20T05:52:24Z</dcterms:modified>
</cp:coreProperties>
</file>