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4" r:id="rId6"/>
    <p:sldId id="278" r:id="rId7"/>
    <p:sldId id="275" r:id="rId8"/>
    <p:sldId id="276" r:id="rId9"/>
    <p:sldId id="27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3DD52-4D45-9640-A354-A10866E6BBB3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E01C-9C36-D344-87C8-518F195113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66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8E01C-9C36-D344-87C8-518F195113B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4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b1jCNwDGE&amp;list=PLsId7efYPyAah0Z64j9DpedSVAcvzOSKb&amp;index=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ross_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opengl.com/Advanced-OpenGL/Face-cul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7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22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Download the lab7 template</a:t>
            </a:r>
          </a:p>
          <a:p>
            <a:r>
              <a:rPr kumimoji="1" lang="en-US" altLang="zh-TW" sz="2000" dirty="0"/>
              <a:t>You will load the </a:t>
            </a:r>
            <a:r>
              <a:rPr kumimoji="1" lang="en-US" altLang="zh-TW" sz="2000" dirty="0" err="1"/>
              <a:t>mario</a:t>
            </a:r>
            <a:r>
              <a:rPr kumimoji="1" lang="en-US" altLang="zh-TW" sz="2000" dirty="0"/>
              <a:t> and sonic model and create a cube to render the scene	</a:t>
            </a:r>
          </a:p>
          <a:p>
            <a:pPr lvl="1"/>
            <a:r>
              <a:rPr kumimoji="1" lang="en-US" altLang="zh-TW" sz="1600" dirty="0"/>
              <a:t>You should use scale() to make the cube look like a ground</a:t>
            </a:r>
          </a:p>
          <a:p>
            <a:pPr lvl="1"/>
            <a:r>
              <a:rPr kumimoji="1" lang="en-US" altLang="zh-TW" sz="1600" dirty="0"/>
              <a:t>Mario and sonic should stand right on the ground</a:t>
            </a:r>
          </a:p>
          <a:p>
            <a:pPr lvl="1"/>
            <a:r>
              <a:rPr kumimoji="1" lang="en-US" altLang="zh-TW" sz="1600" dirty="0"/>
              <a:t>Maio and sonic should be rescaled to the proper size</a:t>
            </a:r>
          </a:p>
          <a:p>
            <a:pPr lvl="1"/>
            <a:r>
              <a:rPr kumimoji="1" lang="en-US" altLang="zh-TW" sz="1600" dirty="0"/>
              <a:t>Mario is static</a:t>
            </a:r>
          </a:p>
          <a:p>
            <a:pPr lvl="1"/>
            <a:r>
              <a:rPr kumimoji="1" lang="en-US" altLang="zh-TW" sz="1600" dirty="0"/>
              <a:t>User can use sliders to move and rotate the sonic</a:t>
            </a:r>
          </a:p>
          <a:p>
            <a:pPr lvl="1"/>
            <a:r>
              <a:rPr kumimoji="1" lang="en-US" altLang="zh-TW" sz="1600" dirty="0"/>
              <a:t>Nice illumination on all objects</a:t>
            </a:r>
          </a:p>
          <a:p>
            <a:r>
              <a:rPr kumimoji="1" lang="en-US" altLang="zh-TW" sz="2000" dirty="0"/>
              <a:t>Please check this video, this is the result you should have</a:t>
            </a:r>
          </a:p>
          <a:p>
            <a:pPr lvl="1"/>
            <a:r>
              <a:rPr kumimoji="1" lang="en-US" altLang="zh-TW" sz="1800" dirty="0">
                <a:hlinkClick r:id="rId3"/>
              </a:rPr>
              <a:t>https://www.youtube.com/watch?v=oIb1jCNwDGE&amp;list=PLsId7efYPyAah0Z64j9DpedSVAcvzOSKb&amp;index=8</a:t>
            </a:r>
            <a:r>
              <a:rPr kumimoji="1" lang="en-US" altLang="zh-TW" sz="1800" dirty="0"/>
              <a:t> </a:t>
            </a:r>
            <a:r>
              <a:rPr kumimoji="1" lang="en-US" altLang="zh-TW" sz="2000" dirty="0"/>
              <a:t>   </a:t>
            </a:r>
          </a:p>
        </p:txBody>
      </p:sp>
      <p:pic>
        <p:nvPicPr>
          <p:cNvPr id="4" name="圖片 3" descr="一張含有 文字, 桌, 機器人 的圖片&#10;&#10;自動產生的描述">
            <a:extLst>
              <a:ext uri="{FF2B5EF4-FFF2-40B4-BE49-F238E27FC236}">
                <a16:creationId xmlns:a16="http://schemas.microsoft.com/office/drawing/2014/main" id="{7D462F36-80D9-AB4A-A7A9-392E1939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351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EF47-2148-9C41-9F4D-3CFFF14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Normal Vector Calculation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59D31-FC39-2943-B523-7A83CE88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 I have provided the normal vector calculation function for you.</a:t>
            </a:r>
          </a:p>
          <a:p>
            <a:r>
              <a:rPr kumimoji="1" lang="en-US" altLang="zh-TW" sz="1400" dirty="0"/>
              <a:t>You can pass all vertices of an object to it and it will return normal vectors on each vertex to you.</a:t>
            </a:r>
          </a:p>
          <a:p>
            <a:pPr lvl="1"/>
            <a:r>
              <a:rPr kumimoji="1" lang="en-US" altLang="zh-TW" sz="1200" dirty="0"/>
              <a:t>Input vertices: an array. All vertices of all triangles of the object are separated (e.g. a cube: 36 input vertices)</a:t>
            </a:r>
          </a:p>
          <a:p>
            <a:endParaRPr kumimoji="1" lang="zh-TW" altLang="en-US" sz="12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F906EA3-D0D6-A04A-B37E-8D241413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5233"/>
            <a:ext cx="6095999" cy="52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EF47-2148-9C41-9F4D-3CFFF14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Normal Vector Calculation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59D31-FC39-2943-B523-7A83CE88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21"/>
            <a:ext cx="5257800" cy="4351338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Normal vector can be calculated by ”cross product” of two vectors which come from two edge of the triangle</a:t>
            </a:r>
          </a:p>
          <a:p>
            <a:pPr lvl="1"/>
            <a:r>
              <a:rPr kumimoji="1" lang="en-US" altLang="zh-TW" sz="1400" dirty="0">
                <a:hlinkClick r:id="rId2"/>
              </a:rPr>
              <a:t>https://en.wikipedia.org/wiki/Cross_product</a:t>
            </a:r>
            <a:r>
              <a:rPr kumimoji="1" lang="en-US" altLang="zh-TW" sz="1400" dirty="0"/>
              <a:t> </a:t>
            </a:r>
          </a:p>
          <a:p>
            <a:r>
              <a:rPr kumimoji="1" lang="en-US" altLang="zh-TW" sz="1800" dirty="0"/>
              <a:t>Key to correctly calculate normal vector (let‘s focus on the green triangle)</a:t>
            </a:r>
          </a:p>
          <a:p>
            <a:pPr lvl="1"/>
            <a:r>
              <a:rPr kumimoji="1" lang="en-US" altLang="zh-TW" sz="1400" dirty="0"/>
              <a:t>We can get normal vector which point to outside of the object of inside of the object</a:t>
            </a:r>
          </a:p>
          <a:p>
            <a:pPr lvl="1"/>
            <a:r>
              <a:rPr kumimoji="1" lang="en-US" altLang="zh-TW" sz="1400" dirty="0"/>
              <a:t>What we want is the normal vector which </a:t>
            </a:r>
            <a:r>
              <a:rPr kumimoji="1" lang="en-US" altLang="zh-TW" sz="1400" b="1" dirty="0">
                <a:solidFill>
                  <a:srgbClr val="C00000"/>
                </a:solidFill>
              </a:rPr>
              <a:t>points to outside </a:t>
            </a:r>
            <a:r>
              <a:rPr kumimoji="1" lang="en-US" altLang="zh-TW" sz="1400" dirty="0"/>
              <a:t>of the object</a:t>
            </a:r>
            <a:endParaRPr kumimoji="1" lang="zh-TW" altLang="en-US" sz="14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F906EA3-D0D6-A04A-B37E-8D241413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5233"/>
            <a:ext cx="6095999" cy="52227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452D3A-5571-B04C-950D-C49EEE6C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6" y="4363639"/>
            <a:ext cx="2475842" cy="23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FC52D714-C627-1C41-9F1D-89E7C7BEECE7}"/>
              </a:ext>
            </a:extLst>
          </p:cNvPr>
          <p:cNvCxnSpPr/>
          <p:nvPr/>
        </p:nvCxnSpPr>
        <p:spPr>
          <a:xfrm flipH="1" flipV="1">
            <a:off x="565884" y="4710481"/>
            <a:ext cx="1429407" cy="9459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8B6CECEF-325B-CB46-97CC-D4D70494BD28}"/>
              </a:ext>
            </a:extLst>
          </p:cNvPr>
          <p:cNvCxnSpPr>
            <a:cxnSpLocks/>
          </p:cNvCxnSpPr>
          <p:nvPr/>
        </p:nvCxnSpPr>
        <p:spPr>
          <a:xfrm>
            <a:off x="1995291" y="4805074"/>
            <a:ext cx="0" cy="151918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A40B3128-1182-C745-866B-D19A6242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69" y="4363639"/>
            <a:ext cx="2475842" cy="23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35533F8-E283-4E44-9178-7D083A2E6F39}"/>
              </a:ext>
            </a:extLst>
          </p:cNvPr>
          <p:cNvCxnSpPr/>
          <p:nvPr/>
        </p:nvCxnSpPr>
        <p:spPr>
          <a:xfrm flipH="1" flipV="1">
            <a:off x="3571867" y="4710481"/>
            <a:ext cx="1429407" cy="9459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0668959-A9DB-FE48-B209-7CFADC023010}"/>
              </a:ext>
            </a:extLst>
          </p:cNvPr>
          <p:cNvCxnSpPr>
            <a:cxnSpLocks/>
          </p:cNvCxnSpPr>
          <p:nvPr/>
        </p:nvCxnSpPr>
        <p:spPr>
          <a:xfrm>
            <a:off x="5001274" y="4805074"/>
            <a:ext cx="0" cy="151918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線 15">
            <a:extLst>
              <a:ext uri="{FF2B5EF4-FFF2-40B4-BE49-F238E27FC236}">
                <a16:creationId xmlns:a16="http://schemas.microsoft.com/office/drawing/2014/main" id="{34E48A29-B8FB-594D-B0EF-E2F2D4911702}"/>
              </a:ext>
            </a:extLst>
          </p:cNvPr>
          <p:cNvSpPr/>
          <p:nvPr/>
        </p:nvSpPr>
        <p:spPr>
          <a:xfrm rot="10622045">
            <a:off x="4529486" y="4275439"/>
            <a:ext cx="914400" cy="914400"/>
          </a:xfrm>
          <a:prstGeom prst="arc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888C1C-4236-2C46-B513-AFA25456CC33}"/>
              </a:ext>
            </a:extLst>
          </p:cNvPr>
          <p:cNvSpPr txBox="1"/>
          <p:nvPr/>
        </p:nvSpPr>
        <p:spPr>
          <a:xfrm>
            <a:off x="2035806" y="51614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v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2F6CAB-2993-F244-97F0-4D228DCDE65E}"/>
              </a:ext>
            </a:extLst>
          </p:cNvPr>
          <p:cNvSpPr txBox="1"/>
          <p:nvPr/>
        </p:nvSpPr>
        <p:spPr>
          <a:xfrm>
            <a:off x="1533957" y="4456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u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195653C-101B-6E4A-93F7-7EA54A17F161}"/>
              </a:ext>
            </a:extLst>
          </p:cNvPr>
          <p:cNvSpPr txBox="1"/>
          <p:nvPr/>
        </p:nvSpPr>
        <p:spPr>
          <a:xfrm>
            <a:off x="4958298" y="50830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v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63BEFF-8B42-514B-B5AF-9C3F4930DBB6}"/>
              </a:ext>
            </a:extLst>
          </p:cNvPr>
          <p:cNvSpPr txBox="1"/>
          <p:nvPr/>
        </p:nvSpPr>
        <p:spPr>
          <a:xfrm>
            <a:off x="4456449" y="43776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u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弧線 21">
            <a:extLst>
              <a:ext uri="{FF2B5EF4-FFF2-40B4-BE49-F238E27FC236}">
                <a16:creationId xmlns:a16="http://schemas.microsoft.com/office/drawing/2014/main" id="{6F719D06-0FEA-D545-9299-9FB2243D7015}"/>
              </a:ext>
            </a:extLst>
          </p:cNvPr>
          <p:cNvSpPr/>
          <p:nvPr/>
        </p:nvSpPr>
        <p:spPr>
          <a:xfrm rot="10622045">
            <a:off x="1538092" y="4289807"/>
            <a:ext cx="914400" cy="914400"/>
          </a:xfrm>
          <a:prstGeom prst="arc">
            <a:avLst/>
          </a:prstGeom>
          <a:ln w="317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C2787FA0-483C-2A47-BA19-9D5A60AA0EC5}"/>
              </a:ext>
            </a:extLst>
          </p:cNvPr>
          <p:cNvCxnSpPr>
            <a:cxnSpLocks/>
          </p:cNvCxnSpPr>
          <p:nvPr/>
        </p:nvCxnSpPr>
        <p:spPr>
          <a:xfrm flipV="1">
            <a:off x="5001274" y="4526265"/>
            <a:ext cx="277866" cy="299202"/>
          </a:xfrm>
          <a:prstGeom prst="straightConnector1">
            <a:avLst/>
          </a:prstGeom>
          <a:ln w="34925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26E7672-BF04-6043-9269-AB2BD74066C7}"/>
              </a:ext>
            </a:extLst>
          </p:cNvPr>
          <p:cNvSpPr txBox="1"/>
          <p:nvPr/>
        </p:nvSpPr>
        <p:spPr>
          <a:xfrm>
            <a:off x="4708938" y="4336845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solidFill>
                  <a:srgbClr val="00B0F0"/>
                </a:solidFill>
              </a:rPr>
              <a:t>n’: Point to inside</a:t>
            </a:r>
            <a:endParaRPr kumimoji="1" lang="zh-TW" altLang="en-US" sz="1100" b="1" dirty="0">
              <a:solidFill>
                <a:srgbClr val="00B0F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1EC0AD5-2893-4A4B-BD38-29399CFC180F}"/>
              </a:ext>
            </a:extLst>
          </p:cNvPr>
          <p:cNvSpPr txBox="1"/>
          <p:nvPr/>
        </p:nvSpPr>
        <p:spPr>
          <a:xfrm>
            <a:off x="478489" y="4809206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solidFill>
                  <a:srgbClr val="00B0F0"/>
                </a:solidFill>
              </a:rPr>
              <a:t>n: Point to inside</a:t>
            </a:r>
            <a:endParaRPr kumimoji="1" lang="zh-TW" altLang="en-US" sz="1100" b="1" dirty="0">
              <a:solidFill>
                <a:srgbClr val="00B0F0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4381C4E2-DB2A-B149-B494-31F6A798324C}"/>
              </a:ext>
            </a:extLst>
          </p:cNvPr>
          <p:cNvCxnSpPr>
            <a:cxnSpLocks/>
          </p:cNvCxnSpPr>
          <p:nvPr/>
        </p:nvCxnSpPr>
        <p:spPr>
          <a:xfrm flipH="1">
            <a:off x="1640400" y="4868054"/>
            <a:ext cx="313416" cy="356623"/>
          </a:xfrm>
          <a:prstGeom prst="straightConnector1">
            <a:avLst/>
          </a:prstGeom>
          <a:ln w="34925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12332EB-023C-DA4E-BD98-CCC21D8B6FF0}"/>
              </a:ext>
            </a:extLst>
          </p:cNvPr>
          <p:cNvSpPr txBox="1"/>
          <p:nvPr/>
        </p:nvSpPr>
        <p:spPr>
          <a:xfrm>
            <a:off x="412552" y="607212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 = u x v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943D98-4707-AC4A-A82E-E31C19D4CFB7}"/>
              </a:ext>
            </a:extLst>
          </p:cNvPr>
          <p:cNvSpPr txBox="1"/>
          <p:nvPr/>
        </p:nvSpPr>
        <p:spPr>
          <a:xfrm>
            <a:off x="3417952" y="61605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strike="sngStrike" dirty="0">
                <a:solidFill>
                  <a:schemeClr val="bg1"/>
                </a:solidFill>
              </a:rPr>
              <a:t>n’ = v x u</a:t>
            </a:r>
            <a:endParaRPr kumimoji="1" lang="zh-TW" altLang="en-US" b="1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2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1EF47-2148-9C41-9F4D-3CFFF14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Normal Vector Calculation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459D31-FC39-2943-B523-7A83CE882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5621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2000" dirty="0"/>
                  <a:t>By the normal vector calculation function I provide</a:t>
                </a:r>
              </a:p>
              <a:p>
                <a:pPr lvl="1"/>
                <a:r>
                  <a:rPr kumimoji="1" lang="en-US" altLang="zh-TW" sz="1400" dirty="0"/>
                  <a:t>You should give the vertices of a triangles in counter clock wise order (when you look at the triangle from outside)</a:t>
                </a:r>
              </a:p>
              <a:p>
                <a:r>
                  <a:rPr kumimoji="1" lang="en-US" altLang="zh-TW" sz="1800" dirty="0"/>
                  <a:t>n = u x 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TW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TW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zh-TW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kumimoji="1" lang="en-US" altLang="zh-TW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sz="1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kumimoji="1" lang="zh-TW" altLang="en-US" sz="1400" dirty="0"/>
              </a:p>
              <a:p>
                <a:pPr lvl="1"/>
                <a:endParaRPr kumimoji="1" lang="zh-TW" altLang="en-US" sz="1400" dirty="0"/>
              </a:p>
              <a:p>
                <a:pPr lvl="1"/>
                <a:endParaRPr kumimoji="1" lang="zh-TW" altLang="en-US" sz="1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459D31-FC39-2943-B523-7A83CE882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5621"/>
                <a:ext cx="5257800" cy="4351338"/>
              </a:xfrm>
              <a:blipFill>
                <a:blip r:embed="rId2"/>
                <a:stretch>
                  <a:fillRect l="-1205" t="-17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F906EA3-D0D6-A04A-B37E-8D241413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5233"/>
            <a:ext cx="6095999" cy="52227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452D3A-5571-B04C-950D-C49EEE6C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45" y="4301612"/>
            <a:ext cx="2475842" cy="23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FC52D714-C627-1C41-9F1D-89E7C7BEECE7}"/>
              </a:ext>
            </a:extLst>
          </p:cNvPr>
          <p:cNvCxnSpPr/>
          <p:nvPr/>
        </p:nvCxnSpPr>
        <p:spPr>
          <a:xfrm flipH="1" flipV="1">
            <a:off x="2065043" y="4648454"/>
            <a:ext cx="1429407" cy="9459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8B6CECEF-325B-CB46-97CC-D4D70494BD28}"/>
              </a:ext>
            </a:extLst>
          </p:cNvPr>
          <p:cNvCxnSpPr>
            <a:cxnSpLocks/>
          </p:cNvCxnSpPr>
          <p:nvPr/>
        </p:nvCxnSpPr>
        <p:spPr>
          <a:xfrm>
            <a:off x="3494450" y="4743047"/>
            <a:ext cx="0" cy="1519183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888C1C-4236-2C46-B513-AFA25456CC33}"/>
              </a:ext>
            </a:extLst>
          </p:cNvPr>
          <p:cNvSpPr txBox="1"/>
          <p:nvPr/>
        </p:nvSpPr>
        <p:spPr>
          <a:xfrm>
            <a:off x="3534965" y="50994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v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2F6CAB-2993-F244-97F0-4D228DCDE65E}"/>
              </a:ext>
            </a:extLst>
          </p:cNvPr>
          <p:cNvSpPr txBox="1"/>
          <p:nvPr/>
        </p:nvSpPr>
        <p:spPr>
          <a:xfrm>
            <a:off x="3033116" y="439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u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弧線 21">
            <a:extLst>
              <a:ext uri="{FF2B5EF4-FFF2-40B4-BE49-F238E27FC236}">
                <a16:creationId xmlns:a16="http://schemas.microsoft.com/office/drawing/2014/main" id="{6F719D06-0FEA-D545-9299-9FB2243D7015}"/>
              </a:ext>
            </a:extLst>
          </p:cNvPr>
          <p:cNvSpPr/>
          <p:nvPr/>
        </p:nvSpPr>
        <p:spPr>
          <a:xfrm rot="10622045">
            <a:off x="3037251" y="4227780"/>
            <a:ext cx="914400" cy="914400"/>
          </a:xfrm>
          <a:prstGeom prst="arc">
            <a:avLst/>
          </a:prstGeom>
          <a:ln w="317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1EC0AD5-2893-4A4B-BD38-29399CFC180F}"/>
              </a:ext>
            </a:extLst>
          </p:cNvPr>
          <p:cNvSpPr txBox="1"/>
          <p:nvPr/>
        </p:nvSpPr>
        <p:spPr>
          <a:xfrm>
            <a:off x="1977648" y="474717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solidFill>
                  <a:srgbClr val="00B0F0"/>
                </a:solidFill>
              </a:rPr>
              <a:t>n: Point to inside</a:t>
            </a:r>
            <a:endParaRPr kumimoji="1" lang="zh-TW" altLang="en-US" sz="1100" b="1" dirty="0">
              <a:solidFill>
                <a:srgbClr val="00B0F0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4381C4E2-DB2A-B149-B494-31F6A798324C}"/>
              </a:ext>
            </a:extLst>
          </p:cNvPr>
          <p:cNvCxnSpPr>
            <a:cxnSpLocks/>
          </p:cNvCxnSpPr>
          <p:nvPr/>
        </p:nvCxnSpPr>
        <p:spPr>
          <a:xfrm flipH="1">
            <a:off x="3139559" y="4806027"/>
            <a:ext cx="313416" cy="356623"/>
          </a:xfrm>
          <a:prstGeom prst="straightConnector1">
            <a:avLst/>
          </a:prstGeom>
          <a:ln w="34925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12332EB-023C-DA4E-BD98-CCC21D8B6FF0}"/>
              </a:ext>
            </a:extLst>
          </p:cNvPr>
          <p:cNvSpPr txBox="1"/>
          <p:nvPr/>
        </p:nvSpPr>
        <p:spPr>
          <a:xfrm>
            <a:off x="1911711" y="60100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 = u x v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DFB7A2F-28E4-F740-939C-BE2291DB56A5}"/>
              </a:ext>
            </a:extLst>
          </p:cNvPr>
          <p:cNvSpPr/>
          <p:nvPr/>
        </p:nvSpPr>
        <p:spPr>
          <a:xfrm>
            <a:off x="3241871" y="6371112"/>
            <a:ext cx="313892" cy="3138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6EF6148-9025-634F-9784-930EB76A9608}"/>
              </a:ext>
            </a:extLst>
          </p:cNvPr>
          <p:cNvSpPr/>
          <p:nvPr/>
        </p:nvSpPr>
        <p:spPr>
          <a:xfrm>
            <a:off x="3296029" y="4581328"/>
            <a:ext cx="313892" cy="3138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18E13B65-F46B-E94A-B895-FF2CE8BCAD43}"/>
              </a:ext>
            </a:extLst>
          </p:cNvPr>
          <p:cNvSpPr/>
          <p:nvPr/>
        </p:nvSpPr>
        <p:spPr>
          <a:xfrm>
            <a:off x="1705232" y="4462275"/>
            <a:ext cx="313892" cy="3138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4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38A7A-7757-1310-7958-61AC70D5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the Order of </a:t>
            </a:r>
            <a:r>
              <a:rPr kumimoji="1" lang="en-US" altLang="zh-TW"/>
              <a:t>Vertices is </a:t>
            </a:r>
            <a:r>
              <a:rPr kumimoji="1" lang="en-US" altLang="zh-TW" dirty="0"/>
              <a:t>Important?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58FD3-8500-CE8E-95A8-8606CECE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b="1" dirty="0"/>
              <a:t>(You do NOT need to know this page to complete this practice. I just would like to say why the order of vertices matters in regular </a:t>
            </a:r>
            <a:r>
              <a:rPr kumimoji="1" lang="en-US" altLang="zh-TW" sz="2000" b="1" dirty="0" err="1"/>
              <a:t>webgl</a:t>
            </a:r>
            <a:r>
              <a:rPr kumimoji="1" lang="en-US" altLang="zh-TW" sz="2000" b="1" dirty="0"/>
              <a:t> rendering pipeline)</a:t>
            </a:r>
          </a:p>
          <a:p>
            <a:r>
              <a:rPr kumimoji="1" lang="en-US" altLang="zh-TW" sz="2000" dirty="0">
                <a:hlinkClick r:id="rId2"/>
              </a:rPr>
              <a:t>https://learnopengl.com/Advanced-OpenGL/Face-culling</a:t>
            </a:r>
            <a:r>
              <a:rPr kumimoji="1" lang="en-US" altLang="zh-TW" sz="2000" dirty="0"/>
              <a:t> </a:t>
            </a:r>
          </a:p>
          <a:p>
            <a:pPr lvl="1"/>
            <a:r>
              <a:rPr kumimoji="1" lang="en-US" altLang="zh-TW" sz="1800"/>
              <a:t>Reading </a:t>
            </a:r>
            <a:r>
              <a:rPr kumimoji="1" lang="en-US" altLang="zh-TW" sz="1800" dirty="0"/>
              <a:t>for face culling</a:t>
            </a:r>
          </a:p>
          <a:p>
            <a:r>
              <a:rPr kumimoji="1" lang="en-US" altLang="zh-TW" sz="2000" dirty="0"/>
              <a:t>To help GL to save computational time</a:t>
            </a:r>
          </a:p>
          <a:p>
            <a:pPr lvl="1"/>
            <a:r>
              <a:rPr kumimoji="1" lang="en-US" altLang="zh-TW" sz="1600" dirty="0"/>
              <a:t>Determine a face a front or back face</a:t>
            </a:r>
          </a:p>
          <a:p>
            <a:pPr lvl="1"/>
            <a:r>
              <a:rPr kumimoji="1" lang="en-US" altLang="zh-TW" sz="1600" dirty="0"/>
              <a:t>Ignore the back face for the fragment shader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6A26D-85AA-5B34-13AD-5CA1B6FB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9" y="3856521"/>
            <a:ext cx="4472231" cy="26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148135EC-0004-F275-CDE0-2AFB56F0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06" y="513550"/>
            <a:ext cx="6562293" cy="51442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C27CA9-D967-B14B-9EE4-D2768094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”TODO”s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961F1-15A5-4146-962E-D4B50545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383" cy="4351338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In main(), fill the vertices </a:t>
            </a:r>
            <a:r>
              <a:rPr kumimoji="1" lang="en-US" altLang="zh-TW" sz="2400" dirty="0" err="1"/>
              <a:t>xyz</a:t>
            </a:r>
            <a:r>
              <a:rPr kumimoji="1" lang="en-US" altLang="zh-TW" sz="2400" dirty="0"/>
              <a:t> of the cube in “</a:t>
            </a:r>
            <a:r>
              <a:rPr kumimoji="1" lang="en-US" altLang="zh-TW" sz="2400" dirty="0" err="1"/>
              <a:t>cubeVertices</a:t>
            </a:r>
            <a:r>
              <a:rPr kumimoji="1" lang="en-US" altLang="zh-TW" sz="2400" dirty="0"/>
              <a:t>”</a:t>
            </a:r>
          </a:p>
          <a:p>
            <a:r>
              <a:rPr kumimoji="1" lang="en-US" altLang="zh-TW" sz="2400" dirty="0"/>
              <a:t>Let </a:t>
            </a:r>
            <a:r>
              <a:rPr kumimoji="1" lang="en-US" altLang="zh-TW" sz="2400" dirty="0" err="1"/>
              <a:t>getNormalVertices</a:t>
            </a:r>
            <a:r>
              <a:rPr kumimoji="1" lang="en-US" altLang="zh-TW" sz="2400"/>
              <a:t>() calculates </a:t>
            </a:r>
            <a:r>
              <a:rPr kumimoji="1" lang="en-US" altLang="zh-TW" sz="2400" dirty="0"/>
              <a:t>the correct normal vectors for you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E6414F-4894-7249-8F46-2BD4CB3076BA}"/>
              </a:ext>
            </a:extLst>
          </p:cNvPr>
          <p:cNvSpPr/>
          <p:nvPr/>
        </p:nvSpPr>
        <p:spPr>
          <a:xfrm>
            <a:off x="5629706" y="3838298"/>
            <a:ext cx="6562293" cy="139631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A22DF7-2CFB-384D-AFFB-F93F70BABE2F}"/>
              </a:ext>
            </a:extLst>
          </p:cNvPr>
          <p:cNvSpPr/>
          <p:nvPr/>
        </p:nvSpPr>
        <p:spPr>
          <a:xfrm>
            <a:off x="5629707" y="662501"/>
            <a:ext cx="6273968" cy="3114369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92C6A1-E272-F440-BAB3-FE2827B6CA8C}"/>
              </a:ext>
            </a:extLst>
          </p:cNvPr>
          <p:cNvSpPr txBox="1"/>
          <p:nvPr/>
        </p:nvSpPr>
        <p:spPr>
          <a:xfrm>
            <a:off x="7166919" y="1926470"/>
            <a:ext cx="445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We have loaded and setup two external 3D models for you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3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65761-FA84-874C-A834-203A6404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TODO-2 -3 -4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3E406-2F07-3D43-9A3E-B07F0E07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067" cy="4351338"/>
          </a:xfrm>
        </p:spPr>
        <p:txBody>
          <a:bodyPr/>
          <a:lstStyle/>
          <a:p>
            <a:r>
              <a:rPr kumimoji="1" lang="en-US" altLang="zh-TW" dirty="0"/>
              <a:t>At the end of main(), we have registered the sliders and mouse events </a:t>
            </a:r>
          </a:p>
          <a:p>
            <a:pPr lvl="1"/>
            <a:r>
              <a:rPr kumimoji="1" lang="en-US" altLang="zh-TW" dirty="0"/>
              <a:t>When the slides are dragged, we will get the reading and store values into  “</a:t>
            </a:r>
            <a:r>
              <a:rPr kumimoji="1" lang="en-US" altLang="zh-TW" dirty="0" err="1"/>
              <a:t>moveDistance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rotateAngle</a:t>
            </a:r>
            <a:r>
              <a:rPr kumimoji="1" lang="en-US" altLang="zh-TW" dirty="0"/>
              <a:t>”, then redraw the scene.</a:t>
            </a:r>
            <a:endParaRPr kumimoji="1"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21FB2AB-61EE-1645-8E77-04B83E68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92" y="22862"/>
            <a:ext cx="5490067" cy="53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45A64874-F133-184D-913B-54AB6D44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27" y="681036"/>
            <a:ext cx="5668272" cy="6176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DC1CDAF-D595-0446-92F4-1C592504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25247" cy="1325563"/>
          </a:xfrm>
        </p:spPr>
        <p:txBody>
          <a:bodyPr/>
          <a:lstStyle/>
          <a:p>
            <a:r>
              <a:rPr kumimoji="1" lang="en-US" altLang="zh-TW" dirty="0"/>
              <a:t>TODO-2 -3 -4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C545F-97AC-A24E-B2F3-64FAD28B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553" cy="4351338"/>
          </a:xfrm>
        </p:spPr>
        <p:txBody>
          <a:bodyPr/>
          <a:lstStyle/>
          <a:p>
            <a:r>
              <a:rPr kumimoji="1" lang="en-US" altLang="zh-TW" dirty="0"/>
              <a:t>In draw(), we should set up the model matrix (without considering the mouse(view) rotation) into </a:t>
            </a:r>
            <a:r>
              <a:rPr kumimoji="1" lang="en-US" altLang="zh-TW" dirty="0" err="1"/>
              <a:t>mdlMatrix</a:t>
            </a:r>
            <a:r>
              <a:rPr kumimoji="1" lang="en-US" altLang="zh-TW" dirty="0"/>
              <a:t> and call </a:t>
            </a:r>
            <a:r>
              <a:rPr kumimoji="1" lang="en-US" altLang="zh-TW" dirty="0" err="1"/>
              <a:t>drawOneObject</a:t>
            </a:r>
            <a:r>
              <a:rPr kumimoji="1" lang="en-US" altLang="zh-TW" dirty="0"/>
              <a:t>() to draw an object</a:t>
            </a:r>
          </a:p>
          <a:p>
            <a:pPr lvl="1"/>
            <a:r>
              <a:rPr kumimoji="1" lang="en-US" altLang="zh-TW" dirty="0"/>
              <a:t>Cube(ground)</a:t>
            </a:r>
          </a:p>
          <a:p>
            <a:pPr lvl="1"/>
            <a:r>
              <a:rPr kumimoji="1" lang="en-US" altLang="zh-TW" dirty="0"/>
              <a:t>Mario</a:t>
            </a:r>
          </a:p>
          <a:p>
            <a:pPr lvl="1"/>
            <a:r>
              <a:rPr kumimoji="1" lang="en-US" altLang="zh-TW" dirty="0"/>
              <a:t>Sonic 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D5B435-8057-3E45-AE1F-A0C0F8482873}"/>
              </a:ext>
            </a:extLst>
          </p:cNvPr>
          <p:cNvSpPr/>
          <p:nvPr/>
        </p:nvSpPr>
        <p:spPr>
          <a:xfrm>
            <a:off x="6582896" y="4819135"/>
            <a:ext cx="5609104" cy="864973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D1CF38-3715-A044-9DF4-9C5C135C2A10}"/>
              </a:ext>
            </a:extLst>
          </p:cNvPr>
          <p:cNvSpPr/>
          <p:nvPr/>
        </p:nvSpPr>
        <p:spPr>
          <a:xfrm>
            <a:off x="6870357" y="2314832"/>
            <a:ext cx="3880022" cy="68786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9F497C-A215-5A40-9302-83E7262D14C0}"/>
              </a:ext>
            </a:extLst>
          </p:cNvPr>
          <p:cNvSpPr/>
          <p:nvPr/>
        </p:nvSpPr>
        <p:spPr>
          <a:xfrm>
            <a:off x="6870357" y="3105664"/>
            <a:ext cx="4176584" cy="68786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65EE7C-EC56-8947-BA7A-EBD05FD8192C}"/>
              </a:ext>
            </a:extLst>
          </p:cNvPr>
          <p:cNvSpPr/>
          <p:nvPr/>
        </p:nvSpPr>
        <p:spPr>
          <a:xfrm>
            <a:off x="6870356" y="3880020"/>
            <a:ext cx="5321643" cy="68786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320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675</Words>
  <Application>Microsoft Macintosh PowerPoint</Application>
  <PresentationFormat>寬螢幕</PresentationFormat>
  <Paragraphs>79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佈景主題</vt:lpstr>
      <vt:lpstr>Lab 7</vt:lpstr>
      <vt:lpstr>PowerPoint 簡報</vt:lpstr>
      <vt:lpstr>Normal Vector Calculation</vt:lpstr>
      <vt:lpstr>Normal Vector Calculation</vt:lpstr>
      <vt:lpstr>Normal Vector Calculation</vt:lpstr>
      <vt:lpstr>Why the Order of Vertices is Important?</vt:lpstr>
      <vt:lpstr>Check ”TODO”s</vt:lpstr>
      <vt:lpstr>TODO-2 -3 -4</vt:lpstr>
      <vt:lpstr>TODO-2 -3 -4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77</cp:revision>
  <dcterms:created xsi:type="dcterms:W3CDTF">2020-08-28T10:32:45Z</dcterms:created>
  <dcterms:modified xsi:type="dcterms:W3CDTF">2022-10-26T05:53:37Z</dcterms:modified>
</cp:coreProperties>
</file>