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63" r:id="rId3"/>
    <p:sldId id="262" r:id="rId4"/>
    <p:sldId id="261" r:id="rId5"/>
    <p:sldId id="260" r:id="rId6"/>
    <p:sldId id="259" r:id="rId7"/>
    <p:sldId id="258"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1ABA3-A8EC-4E5D-A4C9-6BBCE1F36477}" v="7" dt="2023-01-11T17:38:4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1" d="100"/>
          <a:sy n="61" d="100"/>
        </p:scale>
        <p:origin x="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88williams@gmail.com" userId="f845a16ef0a472d6" providerId="LiveId" clId="{4A11ABA3-A8EC-4E5D-A4C9-6BBCE1F36477}"/>
    <pc:docChg chg="undo custSel modSld">
      <pc:chgData name="jeff88williams@gmail.com" userId="f845a16ef0a472d6" providerId="LiveId" clId="{4A11ABA3-A8EC-4E5D-A4C9-6BBCE1F36477}" dt="2023-01-11T17:38:46.594" v="1031" actId="1076"/>
      <pc:docMkLst>
        <pc:docMk/>
      </pc:docMkLst>
      <pc:sldChg chg="delSp modSp mod">
        <pc:chgData name="jeff88williams@gmail.com" userId="f845a16ef0a472d6" providerId="LiveId" clId="{4A11ABA3-A8EC-4E5D-A4C9-6BBCE1F36477}" dt="2023-01-11T17:35:50.360" v="1028" actId="14100"/>
        <pc:sldMkLst>
          <pc:docMk/>
          <pc:sldMk cId="766383419" sldId="257"/>
        </pc:sldMkLst>
        <pc:spChg chg="del">
          <ac:chgData name="jeff88williams@gmail.com" userId="f845a16ef0a472d6" providerId="LiveId" clId="{4A11ABA3-A8EC-4E5D-A4C9-6BBCE1F36477}" dt="2023-01-11T17:35:44.604" v="1026" actId="478"/>
          <ac:spMkLst>
            <pc:docMk/>
            <pc:sldMk cId="766383419" sldId="257"/>
            <ac:spMk id="3" creationId="{74257116-4E12-C7D4-6CDC-9597D0EC6120}"/>
          </ac:spMkLst>
        </pc:spChg>
        <pc:graphicFrameChg chg="mod">
          <ac:chgData name="jeff88williams@gmail.com" userId="f845a16ef0a472d6" providerId="LiveId" clId="{4A11ABA3-A8EC-4E5D-A4C9-6BBCE1F36477}" dt="2023-01-11T17:35:50.360" v="1028" actId="14100"/>
          <ac:graphicFrameMkLst>
            <pc:docMk/>
            <pc:sldMk cId="766383419" sldId="257"/>
            <ac:graphicFrameMk id="2" creationId="{83FBFD77-D506-36DA-4005-33B4CB1FE7E3}"/>
          </ac:graphicFrameMkLst>
        </pc:graphicFrameChg>
      </pc:sldChg>
      <pc:sldChg chg="addSp delSp modSp mod">
        <pc:chgData name="jeff88williams@gmail.com" userId="f845a16ef0a472d6" providerId="LiveId" clId="{4A11ABA3-A8EC-4E5D-A4C9-6BBCE1F36477}" dt="2023-01-11T17:38:46.594" v="1031" actId="1076"/>
        <pc:sldMkLst>
          <pc:docMk/>
          <pc:sldMk cId="695560100" sldId="258"/>
        </pc:sldMkLst>
        <pc:spChg chg="add mod">
          <ac:chgData name="jeff88williams@gmail.com" userId="f845a16ef0a472d6" providerId="LiveId" clId="{4A11ABA3-A8EC-4E5D-A4C9-6BBCE1F36477}" dt="2023-01-11T17:38:46.594" v="1031" actId="1076"/>
          <ac:spMkLst>
            <pc:docMk/>
            <pc:sldMk cId="695560100" sldId="258"/>
            <ac:spMk id="2" creationId="{59FA6506-4B56-9CFE-B62A-26BD70943A4C}"/>
          </ac:spMkLst>
        </pc:spChg>
        <pc:spChg chg="mod">
          <ac:chgData name="jeff88williams@gmail.com" userId="f845a16ef0a472d6" providerId="LiveId" clId="{4A11ABA3-A8EC-4E5D-A4C9-6BBCE1F36477}" dt="2023-01-11T17:16:58.715" v="488" actId="113"/>
          <ac:spMkLst>
            <pc:docMk/>
            <pc:sldMk cId="695560100" sldId="258"/>
            <ac:spMk id="6" creationId="{0CA76830-5389-928A-A645-53BFB406462D}"/>
          </ac:spMkLst>
        </pc:spChg>
        <pc:picChg chg="del mod">
          <ac:chgData name="jeff88williams@gmail.com" userId="f845a16ef0a472d6" providerId="LiveId" clId="{4A11ABA3-A8EC-4E5D-A4C9-6BBCE1F36477}" dt="2023-01-11T17:37:13.829" v="1029" actId="478"/>
          <ac:picMkLst>
            <pc:docMk/>
            <pc:sldMk cId="695560100" sldId="258"/>
            <ac:picMk id="3" creationId="{A3E391D7-48CB-6BF5-3298-F8A4DCF6EB8B}"/>
          </ac:picMkLst>
        </pc:picChg>
      </pc:sldChg>
      <pc:sldChg chg="addSp delSp modSp mod">
        <pc:chgData name="jeff88williams@gmail.com" userId="f845a16ef0a472d6" providerId="LiveId" clId="{4A11ABA3-A8EC-4E5D-A4C9-6BBCE1F36477}" dt="2023-01-11T17:34:59.782" v="1025" actId="14100"/>
        <pc:sldMkLst>
          <pc:docMk/>
          <pc:sldMk cId="1684639916" sldId="259"/>
        </pc:sldMkLst>
        <pc:graphicFrameChg chg="mod modGraphic">
          <ac:chgData name="jeff88williams@gmail.com" userId="f845a16ef0a472d6" providerId="LiveId" clId="{4A11ABA3-A8EC-4E5D-A4C9-6BBCE1F36477}" dt="2023-01-11T17:34:56.302" v="1024" actId="14100"/>
          <ac:graphicFrameMkLst>
            <pc:docMk/>
            <pc:sldMk cId="1684639916" sldId="259"/>
            <ac:graphicFrameMk id="5" creationId="{9C682BBD-8C37-18D7-E217-91D2047DE594}"/>
          </ac:graphicFrameMkLst>
        </pc:graphicFrameChg>
        <pc:picChg chg="add mod">
          <ac:chgData name="jeff88williams@gmail.com" userId="f845a16ef0a472d6" providerId="LiveId" clId="{4A11ABA3-A8EC-4E5D-A4C9-6BBCE1F36477}" dt="2023-01-11T17:34:59.782" v="1025" actId="14100"/>
          <ac:picMkLst>
            <pc:docMk/>
            <pc:sldMk cId="1684639916" sldId="259"/>
            <ac:picMk id="2" creationId="{D59995B0-C627-D4D3-8A7E-588D450FA0A6}"/>
          </ac:picMkLst>
        </pc:picChg>
        <pc:picChg chg="del">
          <ac:chgData name="jeff88williams@gmail.com" userId="f845a16ef0a472d6" providerId="LiveId" clId="{4A11ABA3-A8EC-4E5D-A4C9-6BBCE1F36477}" dt="2023-01-11T17:14:17.292" v="444" actId="478"/>
          <ac:picMkLst>
            <pc:docMk/>
            <pc:sldMk cId="1684639916" sldId="259"/>
            <ac:picMk id="8" creationId="{80A132E1-8245-2EE7-2D97-A50953617921}"/>
          </ac:picMkLst>
        </pc:picChg>
      </pc:sldChg>
      <pc:sldChg chg="addSp delSp modSp mod">
        <pc:chgData name="jeff88williams@gmail.com" userId="f845a16ef0a472d6" providerId="LiveId" clId="{4A11ABA3-A8EC-4E5D-A4C9-6BBCE1F36477}" dt="2023-01-11T17:29:49.671" v="772" actId="1582"/>
        <pc:sldMkLst>
          <pc:docMk/>
          <pc:sldMk cId="774718160" sldId="260"/>
        </pc:sldMkLst>
        <pc:spChg chg="add mod">
          <ac:chgData name="jeff88williams@gmail.com" userId="f845a16ef0a472d6" providerId="LiveId" clId="{4A11ABA3-A8EC-4E5D-A4C9-6BBCE1F36477}" dt="2023-01-11T17:29:49.671" v="772" actId="1582"/>
          <ac:spMkLst>
            <pc:docMk/>
            <pc:sldMk cId="774718160" sldId="260"/>
            <ac:spMk id="3" creationId="{74576AB7-6D37-2DF0-0DB9-2FF3694EB9FD}"/>
          </ac:spMkLst>
        </pc:spChg>
        <pc:spChg chg="mod">
          <ac:chgData name="jeff88williams@gmail.com" userId="f845a16ef0a472d6" providerId="LiveId" clId="{4A11ABA3-A8EC-4E5D-A4C9-6BBCE1F36477}" dt="2023-01-11T17:27:59.960" v="764" actId="113"/>
          <ac:spMkLst>
            <pc:docMk/>
            <pc:sldMk cId="774718160" sldId="260"/>
            <ac:spMk id="7" creationId="{0C7BF557-F928-3359-F97A-6F11E9E2D639}"/>
          </ac:spMkLst>
        </pc:spChg>
        <pc:picChg chg="del mod">
          <ac:chgData name="jeff88williams@gmail.com" userId="f845a16ef0a472d6" providerId="LiveId" clId="{4A11ABA3-A8EC-4E5D-A4C9-6BBCE1F36477}" dt="2023-01-11T17:28:10.050" v="766" actId="478"/>
          <ac:picMkLst>
            <pc:docMk/>
            <pc:sldMk cId="774718160" sldId="260"/>
            <ac:picMk id="2" creationId="{498E670E-772A-7D8C-ACEF-500BD8EFC588}"/>
          </ac:picMkLst>
        </pc:picChg>
      </pc:sldChg>
      <pc:sldChg chg="addSp delSp modSp mod">
        <pc:chgData name="jeff88williams@gmail.com" userId="f845a16ef0a472d6" providerId="LiveId" clId="{4A11ABA3-A8EC-4E5D-A4C9-6BBCE1F36477}" dt="2023-01-11T17:30:01.087" v="774" actId="1582"/>
        <pc:sldMkLst>
          <pc:docMk/>
          <pc:sldMk cId="2432237316" sldId="261"/>
        </pc:sldMkLst>
        <pc:spChg chg="add del mod">
          <ac:chgData name="jeff88williams@gmail.com" userId="f845a16ef0a472d6" providerId="LiveId" clId="{4A11ABA3-A8EC-4E5D-A4C9-6BBCE1F36477}" dt="2023-01-11T17:19:34.704" v="558" actId="478"/>
          <ac:spMkLst>
            <pc:docMk/>
            <pc:sldMk cId="2432237316" sldId="261"/>
            <ac:spMk id="3" creationId="{9F23C00E-C056-1424-2427-E31CF51F6822}"/>
          </ac:spMkLst>
        </pc:spChg>
        <pc:spChg chg="mod">
          <ac:chgData name="jeff88williams@gmail.com" userId="f845a16ef0a472d6" providerId="LiveId" clId="{4A11ABA3-A8EC-4E5D-A4C9-6BBCE1F36477}" dt="2023-01-11T17:19:18.499" v="556" actId="20577"/>
          <ac:spMkLst>
            <pc:docMk/>
            <pc:sldMk cId="2432237316" sldId="261"/>
            <ac:spMk id="4" creationId="{1429B306-1E2B-AB48-27CA-8B904D509435}"/>
          </ac:spMkLst>
        </pc:spChg>
        <pc:spChg chg="add del mod">
          <ac:chgData name="jeff88williams@gmail.com" userId="f845a16ef0a472d6" providerId="LiveId" clId="{4A11ABA3-A8EC-4E5D-A4C9-6BBCE1F36477}" dt="2023-01-11T17:20:24.516" v="567" actId="478"/>
          <ac:spMkLst>
            <pc:docMk/>
            <pc:sldMk cId="2432237316" sldId="261"/>
            <ac:spMk id="9" creationId="{31B2B32D-3F80-4EDF-E2B9-0824B60089D0}"/>
          </ac:spMkLst>
        </pc:spChg>
        <pc:spChg chg="add mod">
          <ac:chgData name="jeff88williams@gmail.com" userId="f845a16ef0a472d6" providerId="LiveId" clId="{4A11ABA3-A8EC-4E5D-A4C9-6BBCE1F36477}" dt="2023-01-11T17:30:01.087" v="774" actId="1582"/>
          <ac:spMkLst>
            <pc:docMk/>
            <pc:sldMk cId="2432237316" sldId="261"/>
            <ac:spMk id="10" creationId="{E737C9A2-3F0B-CE43-0B17-9F101ECA0EA9}"/>
          </ac:spMkLst>
        </pc:spChg>
        <pc:picChg chg="add del">
          <ac:chgData name="jeff88williams@gmail.com" userId="f845a16ef0a472d6" providerId="LiveId" clId="{4A11ABA3-A8EC-4E5D-A4C9-6BBCE1F36477}" dt="2023-01-11T17:20:00.425" v="560" actId="478"/>
          <ac:picMkLst>
            <pc:docMk/>
            <pc:sldMk cId="2432237316" sldId="261"/>
            <ac:picMk id="5" creationId="{B3C9C574-9059-9DBC-8F18-FF6A2235298C}"/>
          </ac:picMkLst>
        </pc:picChg>
      </pc:sldChg>
      <pc:sldChg chg="addSp delSp modSp mod">
        <pc:chgData name="jeff88williams@gmail.com" userId="f845a16ef0a472d6" providerId="LiveId" clId="{4A11ABA3-A8EC-4E5D-A4C9-6BBCE1F36477}" dt="2023-01-11T17:30:10.829" v="776" actId="1582"/>
        <pc:sldMkLst>
          <pc:docMk/>
          <pc:sldMk cId="1967191880" sldId="262"/>
        </pc:sldMkLst>
        <pc:spChg chg="add mod">
          <ac:chgData name="jeff88williams@gmail.com" userId="f845a16ef0a472d6" providerId="LiveId" clId="{4A11ABA3-A8EC-4E5D-A4C9-6BBCE1F36477}" dt="2023-01-11T17:30:10.829" v="776" actId="1582"/>
          <ac:spMkLst>
            <pc:docMk/>
            <pc:sldMk cId="1967191880" sldId="262"/>
            <ac:spMk id="2" creationId="{E9C979F8-C86B-8069-D68D-3E704534BAD0}"/>
          </ac:spMkLst>
        </pc:spChg>
        <pc:spChg chg="mod">
          <ac:chgData name="jeff88williams@gmail.com" userId="f845a16ef0a472d6" providerId="LiveId" clId="{4A11ABA3-A8EC-4E5D-A4C9-6BBCE1F36477}" dt="2023-01-11T17:17:46.957" v="514" actId="20577"/>
          <ac:spMkLst>
            <pc:docMk/>
            <pc:sldMk cId="1967191880" sldId="262"/>
            <ac:spMk id="10" creationId="{1D8C8A8C-7797-462B-670E-D5F0F0619F47}"/>
          </ac:spMkLst>
        </pc:spChg>
        <pc:picChg chg="del">
          <ac:chgData name="jeff88williams@gmail.com" userId="f845a16ef0a472d6" providerId="LiveId" clId="{4A11ABA3-A8EC-4E5D-A4C9-6BBCE1F36477}" dt="2023-01-11T17:17:50.009" v="515" actId="478"/>
          <ac:picMkLst>
            <pc:docMk/>
            <pc:sldMk cId="1967191880" sldId="262"/>
            <ac:picMk id="3" creationId="{24C7AD4B-D25A-65BA-71CE-1A68006D2456}"/>
          </ac:picMkLst>
        </pc:picChg>
      </pc:sldChg>
      <pc:sldChg chg="modSp mod">
        <pc:chgData name="jeff88williams@gmail.com" userId="f845a16ef0a472d6" providerId="LiveId" clId="{4A11ABA3-A8EC-4E5D-A4C9-6BBCE1F36477}" dt="2023-01-11T17:26:49.464" v="748" actId="20577"/>
        <pc:sldMkLst>
          <pc:docMk/>
          <pc:sldMk cId="2291044524" sldId="263"/>
        </pc:sldMkLst>
        <pc:spChg chg="mod">
          <ac:chgData name="jeff88williams@gmail.com" userId="f845a16ef0a472d6" providerId="LiveId" clId="{4A11ABA3-A8EC-4E5D-A4C9-6BBCE1F36477}" dt="2023-01-11T17:26:49.464" v="748" actId="20577"/>
          <ac:spMkLst>
            <pc:docMk/>
            <pc:sldMk cId="2291044524" sldId="263"/>
            <ac:spMk id="6" creationId="{0CA76830-5389-928A-A645-53BFB406462D}"/>
          </ac:spMkLst>
        </pc:spChg>
      </pc:sldChg>
      <pc:sldChg chg="modSp mod">
        <pc:chgData name="jeff88williams@gmail.com" userId="f845a16ef0a472d6" providerId="LiveId" clId="{4A11ABA3-A8EC-4E5D-A4C9-6BBCE1F36477}" dt="2023-01-11T17:26:32.853" v="727" actId="1076"/>
        <pc:sldMkLst>
          <pc:docMk/>
          <pc:sldMk cId="407451068" sldId="264"/>
        </pc:sldMkLst>
        <pc:spChg chg="mod">
          <ac:chgData name="jeff88williams@gmail.com" userId="f845a16ef0a472d6" providerId="LiveId" clId="{4A11ABA3-A8EC-4E5D-A4C9-6BBCE1F36477}" dt="2023-01-11T17:26:25.864" v="726" actId="20577"/>
          <ac:spMkLst>
            <pc:docMk/>
            <pc:sldMk cId="407451068" sldId="264"/>
            <ac:spMk id="2" creationId="{7CE79BAB-7261-BFF0-E07A-A03EB9300256}"/>
          </ac:spMkLst>
        </pc:spChg>
        <pc:spChg chg="mod">
          <ac:chgData name="jeff88williams@gmail.com" userId="f845a16ef0a472d6" providerId="LiveId" clId="{4A11ABA3-A8EC-4E5D-A4C9-6BBCE1F36477}" dt="2023-01-11T17:26:32.853" v="727" actId="1076"/>
          <ac:spMkLst>
            <pc:docMk/>
            <pc:sldMk cId="407451068" sldId="264"/>
            <ac:spMk id="3" creationId="{1DA5ED24-425E-7772-59E8-A60A42B74BF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'[Book 2.xlsx]Sheet1'!$A$1</c:f>
              <c:strCache>
                <c:ptCount val="1"/>
                <c:pt idx="0">
                  <c:v>Responce Time</c:v>
                </c:pt>
              </c:strCache>
            </c:strRef>
          </c:tx>
          <c:dPt>
            <c:idx val="0"/>
            <c:bubble3D val="0"/>
            <c:spPr>
              <a:solidFill>
                <a:schemeClr val="accent1"/>
              </a:solidFill>
              <a:ln>
                <a:noFill/>
              </a:ln>
              <a:effectLst/>
            </c:spPr>
            <c:extLst>
              <c:ext xmlns:c16="http://schemas.microsoft.com/office/drawing/2014/chart" uri="{C3380CC4-5D6E-409C-BE32-E72D297353CC}">
                <c16:uniqueId val="{00000001-84A4-4D2D-8C56-629E70FE6FCD}"/>
              </c:ext>
            </c:extLst>
          </c:dPt>
          <c:dPt>
            <c:idx val="1"/>
            <c:bubble3D val="0"/>
            <c:spPr>
              <a:solidFill>
                <a:schemeClr val="accent2"/>
              </a:solidFill>
              <a:ln>
                <a:noFill/>
              </a:ln>
              <a:effectLst/>
            </c:spPr>
            <c:extLst>
              <c:ext xmlns:c16="http://schemas.microsoft.com/office/drawing/2014/chart" uri="{C3380CC4-5D6E-409C-BE32-E72D297353CC}">
                <c16:uniqueId val="{00000003-84A4-4D2D-8C56-629E70FE6FCD}"/>
              </c:ext>
            </c:extLst>
          </c:dPt>
          <c:dPt>
            <c:idx val="2"/>
            <c:bubble3D val="0"/>
            <c:spPr>
              <a:solidFill>
                <a:schemeClr val="accent3"/>
              </a:solidFill>
              <a:ln>
                <a:noFill/>
              </a:ln>
              <a:effectLst/>
            </c:spPr>
            <c:extLst>
              <c:ext xmlns:c16="http://schemas.microsoft.com/office/drawing/2014/chart" uri="{C3380CC4-5D6E-409C-BE32-E72D297353CC}">
                <c16:uniqueId val="{00000005-84A4-4D2D-8C56-629E70FE6FCD}"/>
              </c:ext>
            </c:extLst>
          </c:dPt>
          <c:dPt>
            <c:idx val="3"/>
            <c:bubble3D val="0"/>
            <c:spPr>
              <a:solidFill>
                <a:schemeClr val="accent4"/>
              </a:solidFill>
              <a:ln>
                <a:noFill/>
              </a:ln>
              <a:effectLst/>
            </c:spPr>
            <c:extLst>
              <c:ext xmlns:c16="http://schemas.microsoft.com/office/drawing/2014/chart" uri="{C3380CC4-5D6E-409C-BE32-E72D297353CC}">
                <c16:uniqueId val="{00000007-84A4-4D2D-8C56-629E70FE6FCD}"/>
              </c:ext>
            </c:extLst>
          </c:dPt>
          <c:dPt>
            <c:idx val="4"/>
            <c:bubble3D val="0"/>
            <c:spPr>
              <a:solidFill>
                <a:schemeClr val="accent5"/>
              </a:solidFill>
              <a:ln>
                <a:noFill/>
              </a:ln>
              <a:effectLst/>
            </c:spPr>
            <c:extLst>
              <c:ext xmlns:c16="http://schemas.microsoft.com/office/drawing/2014/chart" uri="{C3380CC4-5D6E-409C-BE32-E72D297353CC}">
                <c16:uniqueId val="{00000009-84A4-4D2D-8C56-629E70FE6FCD}"/>
              </c:ext>
            </c:extLst>
          </c:dPt>
          <c:val>
            <c:numRef>
              <c:f>'[Book 2.xlsx]Sheet1'!$A$2:$A$6</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A-84A4-4D2D-8C56-629E70FE6FCD}"/>
            </c:ext>
          </c:extLst>
        </c:ser>
        <c:ser>
          <c:idx val="1"/>
          <c:order val="1"/>
          <c:tx>
            <c:strRef>
              <c:f>'[Book 2.xlsx]Sheet1'!$B$1</c:f>
              <c:strCache>
                <c:ptCount val="1"/>
                <c:pt idx="0">
                  <c:v>Quantity</c:v>
                </c:pt>
              </c:strCache>
            </c:strRef>
          </c:tx>
          <c:dPt>
            <c:idx val="0"/>
            <c:bubble3D val="0"/>
            <c:spPr>
              <a:solidFill>
                <a:schemeClr val="accent1"/>
              </a:solidFill>
              <a:ln>
                <a:noFill/>
              </a:ln>
              <a:effectLst/>
            </c:spPr>
            <c:extLst>
              <c:ext xmlns:c16="http://schemas.microsoft.com/office/drawing/2014/chart" uri="{C3380CC4-5D6E-409C-BE32-E72D297353CC}">
                <c16:uniqueId val="{0000000C-84A4-4D2D-8C56-629E70FE6FCD}"/>
              </c:ext>
            </c:extLst>
          </c:dPt>
          <c:dPt>
            <c:idx val="1"/>
            <c:bubble3D val="0"/>
            <c:spPr>
              <a:solidFill>
                <a:schemeClr val="accent2"/>
              </a:solidFill>
              <a:ln>
                <a:noFill/>
              </a:ln>
              <a:effectLst/>
            </c:spPr>
            <c:extLst>
              <c:ext xmlns:c16="http://schemas.microsoft.com/office/drawing/2014/chart" uri="{C3380CC4-5D6E-409C-BE32-E72D297353CC}">
                <c16:uniqueId val="{0000000E-84A4-4D2D-8C56-629E70FE6FCD}"/>
              </c:ext>
            </c:extLst>
          </c:dPt>
          <c:dPt>
            <c:idx val="2"/>
            <c:bubble3D val="0"/>
            <c:spPr>
              <a:solidFill>
                <a:schemeClr val="accent3"/>
              </a:solidFill>
              <a:ln>
                <a:noFill/>
              </a:ln>
              <a:effectLst/>
            </c:spPr>
            <c:extLst>
              <c:ext xmlns:c16="http://schemas.microsoft.com/office/drawing/2014/chart" uri="{C3380CC4-5D6E-409C-BE32-E72D297353CC}">
                <c16:uniqueId val="{00000010-84A4-4D2D-8C56-629E70FE6FCD}"/>
              </c:ext>
            </c:extLst>
          </c:dPt>
          <c:dPt>
            <c:idx val="3"/>
            <c:bubble3D val="0"/>
            <c:spPr>
              <a:solidFill>
                <a:schemeClr val="accent4"/>
              </a:solidFill>
              <a:ln>
                <a:noFill/>
              </a:ln>
              <a:effectLst/>
            </c:spPr>
            <c:extLst>
              <c:ext xmlns:c16="http://schemas.microsoft.com/office/drawing/2014/chart" uri="{C3380CC4-5D6E-409C-BE32-E72D297353CC}">
                <c16:uniqueId val="{00000012-84A4-4D2D-8C56-629E70FE6FCD}"/>
              </c:ext>
            </c:extLst>
          </c:dPt>
          <c:dPt>
            <c:idx val="4"/>
            <c:bubble3D val="0"/>
            <c:spPr>
              <a:solidFill>
                <a:schemeClr val="accent5"/>
              </a:solidFill>
              <a:ln>
                <a:noFill/>
              </a:ln>
              <a:effectLst/>
            </c:spPr>
            <c:extLst>
              <c:ext xmlns:c16="http://schemas.microsoft.com/office/drawing/2014/chart" uri="{C3380CC4-5D6E-409C-BE32-E72D297353CC}">
                <c16:uniqueId val="{00000014-84A4-4D2D-8C56-629E70FE6FCD}"/>
              </c:ext>
            </c:extLst>
          </c:dPt>
          <c:val>
            <c:numRef>
              <c:f>'[Book 2.xlsx]Sheet1'!$B$2:$B$6</c:f>
              <c:numCache>
                <c:formatCode>General</c:formatCode>
                <c:ptCount val="5"/>
                <c:pt idx="0">
                  <c:v>49</c:v>
                </c:pt>
                <c:pt idx="1">
                  <c:v>297</c:v>
                </c:pt>
                <c:pt idx="2">
                  <c:v>740</c:v>
                </c:pt>
                <c:pt idx="3">
                  <c:v>643</c:v>
                </c:pt>
                <c:pt idx="4">
                  <c:v>273</c:v>
                </c:pt>
              </c:numCache>
            </c:numRef>
          </c:val>
          <c:extLst>
            <c:ext xmlns:c16="http://schemas.microsoft.com/office/drawing/2014/chart" uri="{C3380CC4-5D6E-409C-BE32-E72D297353CC}">
              <c16:uniqueId val="{00000015-84A4-4D2D-8C56-629E70FE6FC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513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7267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7401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9885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9706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493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763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224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3819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3549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3905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07320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9BAB-7261-BFF0-E07A-A03EB9300256}"/>
              </a:ext>
            </a:extLst>
          </p:cNvPr>
          <p:cNvSpPr>
            <a:spLocks noGrp="1"/>
          </p:cNvSpPr>
          <p:nvPr>
            <p:ph type="ctrTitle"/>
          </p:nvPr>
        </p:nvSpPr>
        <p:spPr>
          <a:xfrm>
            <a:off x="1081539" y="1061700"/>
            <a:ext cx="8015164" cy="1778339"/>
          </a:xfrm>
        </p:spPr>
        <p:txBody>
          <a:bodyPr>
            <a:normAutofit fontScale="90000"/>
          </a:bodyPr>
          <a:lstStyle/>
          <a:p>
            <a:pPr algn="l"/>
            <a:r>
              <a:rPr lang="en-US" sz="3600" dirty="0"/>
              <a:t>Finding the number of customers with a timely response rating of 4 or greater, using city, state, services, and type of internet used  </a:t>
            </a:r>
            <a:endParaRPr lang="en-US" sz="3600" dirty="0">
              <a:cs typeface="Arial" panose="020B0604020202020204"/>
            </a:endParaRPr>
          </a:p>
        </p:txBody>
      </p:sp>
      <p:pic>
        <p:nvPicPr>
          <p:cNvPr id="4" name="Picture 4">
            <a:extLst>
              <a:ext uri="{FF2B5EF4-FFF2-40B4-BE49-F238E27FC236}">
                <a16:creationId xmlns:a16="http://schemas.microsoft.com/office/drawing/2014/main" id="{314E9ECA-B07E-A940-E3F1-191C6AAA7A28}"/>
              </a:ext>
            </a:extLst>
          </p:cNvPr>
          <p:cNvPicPr>
            <a:picLocks noChangeAspect="1"/>
          </p:cNvPicPr>
          <p:nvPr/>
        </p:nvPicPr>
        <p:blipFill>
          <a:blip r:embed="rId2"/>
          <a:stretch>
            <a:fillRect/>
          </a:stretch>
        </p:blipFill>
        <p:spPr>
          <a:xfrm>
            <a:off x="2169968" y="3283280"/>
            <a:ext cx="647700" cy="647700"/>
          </a:xfrm>
          <a:prstGeom prst="rect">
            <a:avLst/>
          </a:prstGeom>
        </p:spPr>
      </p:pic>
      <p:sp>
        <p:nvSpPr>
          <p:cNvPr id="3" name="Subtitle 2">
            <a:extLst>
              <a:ext uri="{FF2B5EF4-FFF2-40B4-BE49-F238E27FC236}">
                <a16:creationId xmlns:a16="http://schemas.microsoft.com/office/drawing/2014/main" id="{1DA5ED24-425E-7772-59E8-A60A42B74BF3}"/>
              </a:ext>
            </a:extLst>
          </p:cNvPr>
          <p:cNvSpPr>
            <a:spLocks noGrp="1"/>
          </p:cNvSpPr>
          <p:nvPr>
            <p:ph type="subTitle" idx="1"/>
          </p:nvPr>
        </p:nvSpPr>
        <p:spPr>
          <a:xfrm>
            <a:off x="1605565" y="3283280"/>
            <a:ext cx="6163741" cy="2814554"/>
          </a:xfrm>
        </p:spPr>
        <p:txBody>
          <a:bodyPr vert="horz" lIns="91440" tIns="45720" rIns="91440" bIns="45720" rtlCol="0" anchor="t">
            <a:normAutofit/>
          </a:bodyPr>
          <a:lstStyle/>
          <a:p>
            <a:pPr marL="342900" indent="-342900" algn="l">
              <a:buFont typeface="Arial" panose="020B0604020202020204" pitchFamily="34" charset="0"/>
              <a:buChar char="•"/>
            </a:pPr>
            <a:r>
              <a:rPr lang="en-US" sz="2400" dirty="0">
                <a:cs typeface="Arial"/>
              </a:rPr>
              <a:t>Overall measure of services</a:t>
            </a:r>
          </a:p>
          <a:p>
            <a:pPr marL="342900" indent="-342900" algn="l">
              <a:buFont typeface="Arial" panose="020B0604020202020204" pitchFamily="34" charset="0"/>
              <a:buChar char="•"/>
            </a:pPr>
            <a:r>
              <a:rPr lang="en-US" sz="2400" dirty="0">
                <a:cs typeface="Arial"/>
              </a:rPr>
              <a:t>Customer information</a:t>
            </a:r>
          </a:p>
          <a:p>
            <a:pPr marL="342900" indent="-342900" algn="l">
              <a:buFont typeface="Arial" panose="020B0604020202020204" pitchFamily="34" charset="0"/>
              <a:buChar char="•"/>
            </a:pPr>
            <a:r>
              <a:rPr lang="en-US" sz="2400" dirty="0">
                <a:ea typeface="+mn-lt"/>
                <a:cs typeface="+mn-lt"/>
              </a:rPr>
              <a:t>Response time for services given</a:t>
            </a:r>
          </a:p>
          <a:p>
            <a:pPr marL="342900" indent="-342900" algn="l">
              <a:buFont typeface="Arial" panose="020B0604020202020204" pitchFamily="34" charset="0"/>
              <a:buChar char="•"/>
            </a:pPr>
            <a:endParaRPr lang="en-US" sz="2400" dirty="0">
              <a:cs typeface="Arial"/>
            </a:endParaRPr>
          </a:p>
          <a:p>
            <a:pPr marL="342900" indent="-342900" algn="l">
              <a:buFont typeface="Arial" panose="020B0604020202020204" pitchFamily="34" charset="0"/>
              <a:buChar char="•"/>
            </a:pPr>
            <a:endParaRPr lang="en-US" sz="2400" dirty="0">
              <a:cs typeface="Arial"/>
            </a:endParaRPr>
          </a:p>
          <a:p>
            <a:pPr marL="342900" indent="-342900" algn="l">
              <a:buFont typeface="Arial" panose="020B0604020202020204" pitchFamily="34" charset="0"/>
              <a:buChar char="•"/>
            </a:pPr>
            <a:endParaRPr lang="en-US" sz="2400" dirty="0">
              <a:cs typeface="Arial"/>
            </a:endParaRPr>
          </a:p>
          <a:p>
            <a:pPr marL="342900" indent="-342900" algn="l">
              <a:buFont typeface="Arial" panose="020B0604020202020204" pitchFamily="34" charset="0"/>
              <a:buChar char="•"/>
            </a:pPr>
            <a:endParaRPr lang="en-US" sz="2400" dirty="0">
              <a:cs typeface="Arial"/>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cs typeface="Arial" panose="020B0604020202020204"/>
            </a:endParaRPr>
          </a:p>
          <a:p>
            <a:pPr marL="342900" indent="-342900">
              <a:buFont typeface="Arial" panose="020B0604020202020204" pitchFamily="34" charset="0"/>
              <a:buChar char="•"/>
            </a:pPr>
            <a:endParaRPr lang="en-US" dirty="0">
              <a:cs typeface="Arial" panose="020B0604020202020204"/>
            </a:endParaRPr>
          </a:p>
          <a:p>
            <a:pPr marL="342900" indent="-342900">
              <a:buFont typeface="Arial" panose="020B0604020202020204" pitchFamily="34" charset="0"/>
              <a:buChar char="•"/>
            </a:pPr>
            <a:endParaRPr lang="en-US" dirty="0">
              <a:cs typeface="Arial" panose="020B0604020202020204"/>
            </a:endParaRPr>
          </a:p>
          <a:p>
            <a:pPr marL="342900" indent="-342900">
              <a:buFont typeface="Arial" panose="020B0604020202020204" pitchFamily="34" charset="0"/>
              <a:buChar char="•"/>
            </a:pPr>
            <a:endParaRPr lang="en-US" dirty="0">
              <a:cs typeface="Arial" panose="020B0604020202020204"/>
            </a:endParaRPr>
          </a:p>
          <a:p>
            <a:pPr marL="342900" indent="-342900">
              <a:buFont typeface="Arial" panose="020B0604020202020204" pitchFamily="34" charset="0"/>
              <a:buChar char="•"/>
            </a:pPr>
            <a:endParaRPr lang="en-US" dirty="0">
              <a:cs typeface="Arial" panose="020B0604020202020204"/>
            </a:endParaRPr>
          </a:p>
        </p:txBody>
      </p:sp>
    </p:spTree>
    <p:extLst>
      <p:ext uri="{BB962C8B-B14F-4D97-AF65-F5344CB8AC3E}">
        <p14:creationId xmlns:p14="http://schemas.microsoft.com/office/powerpoint/2010/main" val="40745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A76830-5389-928A-A645-53BFB406462D}"/>
              </a:ext>
            </a:extLst>
          </p:cNvPr>
          <p:cNvSpPr>
            <a:spLocks noGrp="1"/>
          </p:cNvSpPr>
          <p:nvPr>
            <p:ph sz="half" idx="2"/>
          </p:nvPr>
        </p:nvSpPr>
        <p:spPr>
          <a:xfrm>
            <a:off x="1847136" y="2256063"/>
            <a:ext cx="6955232" cy="1679481"/>
          </a:xfrm>
        </p:spPr>
        <p:txBody>
          <a:bodyPr vert="horz" lIns="91440" tIns="45720" rIns="91440" bIns="45720" rtlCol="0" anchor="t">
            <a:normAutofit/>
          </a:bodyPr>
          <a:lstStyle/>
          <a:p>
            <a:pPr marL="344170" indent="-344170"/>
            <a:r>
              <a:rPr lang="en-US" sz="2400" dirty="0"/>
              <a:t>Do customers meet the threshold of a timely response rating of 4 or greater?</a:t>
            </a:r>
          </a:p>
        </p:txBody>
      </p:sp>
      <p:pic>
        <p:nvPicPr>
          <p:cNvPr id="3" name="Picture 3">
            <a:extLst>
              <a:ext uri="{FF2B5EF4-FFF2-40B4-BE49-F238E27FC236}">
                <a16:creationId xmlns:a16="http://schemas.microsoft.com/office/drawing/2014/main" id="{2EAE69D2-97E2-3575-BF10-4C7AC53AA232}"/>
              </a:ext>
            </a:extLst>
          </p:cNvPr>
          <p:cNvPicPr>
            <a:picLocks noChangeAspect="1"/>
          </p:cNvPicPr>
          <p:nvPr/>
        </p:nvPicPr>
        <p:blipFill>
          <a:blip r:embed="rId2"/>
          <a:stretch>
            <a:fillRect/>
          </a:stretch>
        </p:blipFill>
        <p:spPr>
          <a:xfrm>
            <a:off x="2041319" y="522267"/>
            <a:ext cx="647700" cy="647700"/>
          </a:xfrm>
          <a:prstGeom prst="rect">
            <a:avLst/>
          </a:prstGeom>
        </p:spPr>
      </p:pic>
      <p:sp>
        <p:nvSpPr>
          <p:cNvPr id="8" name="Content Placeholder 7">
            <a:extLst>
              <a:ext uri="{FF2B5EF4-FFF2-40B4-BE49-F238E27FC236}">
                <a16:creationId xmlns:a16="http://schemas.microsoft.com/office/drawing/2014/main" id="{DB37B796-4B51-B7FD-8888-A27C657C3C89}"/>
              </a:ext>
            </a:extLst>
          </p:cNvPr>
          <p:cNvSpPr>
            <a:spLocks noGrp="1"/>
          </p:cNvSpPr>
          <p:nvPr>
            <p:ph sz="quarter" idx="4"/>
          </p:nvPr>
        </p:nvSpPr>
        <p:spPr>
          <a:xfrm>
            <a:off x="1127948" y="848591"/>
            <a:ext cx="9864160" cy="1355460"/>
          </a:xfrm>
        </p:spPr>
        <p:txBody>
          <a:bodyPr vert="horz" lIns="91440" tIns="45720" rIns="91440" bIns="45720" rtlCol="0" anchor="t">
            <a:noAutofit/>
          </a:bodyPr>
          <a:lstStyle/>
          <a:p>
            <a:pPr marL="0" indent="0">
              <a:buNone/>
            </a:pPr>
            <a:r>
              <a:rPr lang="en-US" sz="3600" dirty="0">
                <a:cs typeface="Arial" panose="020B0604020202020204"/>
              </a:rPr>
              <a:t> Patients respond time for support given</a:t>
            </a:r>
          </a:p>
        </p:txBody>
      </p:sp>
    </p:spTree>
    <p:extLst>
      <p:ext uri="{BB962C8B-B14F-4D97-AF65-F5344CB8AC3E}">
        <p14:creationId xmlns:p14="http://schemas.microsoft.com/office/powerpoint/2010/main" val="229104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781F6BE-96FA-523F-6758-2FB5BAB6CC17}"/>
              </a:ext>
            </a:extLst>
          </p:cNvPr>
          <p:cNvPicPr>
            <a:picLocks noChangeAspect="1"/>
          </p:cNvPicPr>
          <p:nvPr/>
        </p:nvPicPr>
        <p:blipFill>
          <a:blip r:embed="rId2"/>
          <a:stretch>
            <a:fillRect/>
          </a:stretch>
        </p:blipFill>
        <p:spPr>
          <a:xfrm>
            <a:off x="2074285" y="505010"/>
            <a:ext cx="561975" cy="523875"/>
          </a:xfrm>
          <a:prstGeom prst="rect">
            <a:avLst/>
          </a:prstGeom>
        </p:spPr>
      </p:pic>
      <p:sp>
        <p:nvSpPr>
          <p:cNvPr id="10" name="Content Placeholder 7">
            <a:extLst>
              <a:ext uri="{FF2B5EF4-FFF2-40B4-BE49-F238E27FC236}">
                <a16:creationId xmlns:a16="http://schemas.microsoft.com/office/drawing/2014/main" id="{1D8C8A8C-7797-462B-670E-D5F0F0619F47}"/>
              </a:ext>
            </a:extLst>
          </p:cNvPr>
          <p:cNvSpPr txBox="1">
            <a:spLocks/>
          </p:cNvSpPr>
          <p:nvPr/>
        </p:nvSpPr>
        <p:spPr>
          <a:xfrm>
            <a:off x="1046829" y="884921"/>
            <a:ext cx="10330058" cy="91990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Created service table using “</a:t>
            </a:r>
            <a:r>
              <a:rPr lang="en-US" sz="2400" b="1" dirty="0" err="1"/>
              <a:t>public.services</a:t>
            </a:r>
            <a:r>
              <a:rPr lang="en-US" sz="2400" b="1" dirty="0"/>
              <a:t>" as the key</a:t>
            </a:r>
            <a:endParaRPr lang="en-US" sz="2400" b="1" dirty="0">
              <a:cs typeface="Calibri"/>
            </a:endParaRPr>
          </a:p>
        </p:txBody>
      </p:sp>
      <p:sp>
        <p:nvSpPr>
          <p:cNvPr id="2" name="TextBox 1">
            <a:extLst>
              <a:ext uri="{FF2B5EF4-FFF2-40B4-BE49-F238E27FC236}">
                <a16:creationId xmlns:a16="http://schemas.microsoft.com/office/drawing/2014/main" id="{E9C979F8-C86B-8069-D68D-3E704534BAD0}"/>
              </a:ext>
            </a:extLst>
          </p:cNvPr>
          <p:cNvSpPr txBox="1"/>
          <p:nvPr/>
        </p:nvSpPr>
        <p:spPr>
          <a:xfrm>
            <a:off x="2074285" y="2184733"/>
            <a:ext cx="8662032" cy="3416320"/>
          </a:xfrm>
          <a:prstGeom prst="rect">
            <a:avLst/>
          </a:prstGeom>
          <a:noFill/>
          <a:ln w="38100">
            <a:solidFill>
              <a:srgbClr val="0070C0"/>
            </a:solidFill>
          </a:ln>
        </p:spPr>
        <p:txBody>
          <a:bodyPr wrap="square" rtlCol="0">
            <a:spAutoFit/>
          </a:bodyPr>
          <a:lstStyle/>
          <a:p>
            <a:r>
              <a:rPr lang="en-US" dirty="0"/>
              <a:t>CREATE TABLE </a:t>
            </a:r>
            <a:r>
              <a:rPr lang="en-US" dirty="0" err="1"/>
              <a:t>public.services</a:t>
            </a:r>
            <a:r>
              <a:rPr lang="en-US" dirty="0"/>
              <a:t> </a:t>
            </a:r>
          </a:p>
          <a:p>
            <a:r>
              <a:rPr lang="en-US" dirty="0"/>
              <a:t>(</a:t>
            </a:r>
          </a:p>
          <a:p>
            <a:r>
              <a:rPr lang="en-US" dirty="0"/>
              <a:t> </a:t>
            </a:r>
            <a:r>
              <a:rPr lang="en-US" dirty="0" err="1"/>
              <a:t>customer_id</a:t>
            </a:r>
            <a:r>
              <a:rPr lang="en-US" dirty="0"/>
              <a:t> character varying(30) COLLATE </a:t>
            </a:r>
            <a:r>
              <a:rPr lang="en-US" dirty="0" err="1"/>
              <a:t>pg_catalog."default</a:t>
            </a:r>
            <a:r>
              <a:rPr lang="en-US" dirty="0"/>
              <a:t>" NOT NULL, </a:t>
            </a:r>
          </a:p>
          <a:p>
            <a:r>
              <a:rPr lang="en-US" dirty="0" err="1"/>
              <a:t>internerservice</a:t>
            </a:r>
            <a:r>
              <a:rPr lang="en-US" dirty="0"/>
              <a:t> character varying(25) COLLATE </a:t>
            </a:r>
            <a:r>
              <a:rPr lang="en-US" dirty="0" err="1"/>
              <a:t>pg_catalog."default</a:t>
            </a:r>
            <a:r>
              <a:rPr lang="en-US" dirty="0"/>
              <a:t>", </a:t>
            </a:r>
          </a:p>
          <a:p>
            <a:r>
              <a:rPr lang="en-US" dirty="0"/>
              <a:t>phone character varying(4) COLLATE </a:t>
            </a:r>
            <a:r>
              <a:rPr lang="en-US" dirty="0" err="1"/>
              <a:t>pg_catalog."default</a:t>
            </a:r>
            <a:r>
              <a:rPr lang="en-US" dirty="0"/>
              <a:t>", </a:t>
            </a:r>
          </a:p>
          <a:p>
            <a:r>
              <a:rPr lang="en-US" dirty="0"/>
              <a:t>multiple character varying(4) COLLATE </a:t>
            </a:r>
            <a:r>
              <a:rPr lang="en-US" dirty="0" err="1"/>
              <a:t>pg_catalog."default</a:t>
            </a:r>
            <a:r>
              <a:rPr lang="en-US" dirty="0"/>
              <a:t>", </a:t>
            </a:r>
          </a:p>
          <a:p>
            <a:r>
              <a:rPr lang="en-US" dirty="0" err="1"/>
              <a:t>onlinesecurity</a:t>
            </a:r>
            <a:r>
              <a:rPr lang="en-US" dirty="0"/>
              <a:t> character varying(4) COLLATE </a:t>
            </a:r>
            <a:r>
              <a:rPr lang="en-US" dirty="0" err="1"/>
              <a:t>pg_catalog."default</a:t>
            </a:r>
            <a:r>
              <a:rPr lang="en-US" dirty="0"/>
              <a:t>", </a:t>
            </a:r>
          </a:p>
          <a:p>
            <a:r>
              <a:rPr lang="en-US" dirty="0" err="1"/>
              <a:t>onlinebackup</a:t>
            </a:r>
            <a:r>
              <a:rPr lang="en-US" dirty="0"/>
              <a:t> character varying(4) COLLATE </a:t>
            </a:r>
            <a:r>
              <a:rPr lang="en-US" dirty="0" err="1"/>
              <a:t>pg_catalog."default</a:t>
            </a:r>
            <a:r>
              <a:rPr lang="en-US" dirty="0"/>
              <a:t>", </a:t>
            </a:r>
          </a:p>
          <a:p>
            <a:r>
              <a:rPr lang="en-US" dirty="0" err="1"/>
              <a:t>deviceprotection</a:t>
            </a:r>
            <a:r>
              <a:rPr lang="en-US" dirty="0"/>
              <a:t> character varying(4) COLLATE </a:t>
            </a:r>
            <a:r>
              <a:rPr lang="en-US" dirty="0" err="1"/>
              <a:t>pg_catalog."default</a:t>
            </a:r>
            <a:r>
              <a:rPr lang="en-US" dirty="0"/>
              <a:t>", </a:t>
            </a:r>
          </a:p>
          <a:p>
            <a:r>
              <a:rPr lang="en-US" dirty="0" err="1"/>
              <a:t>techsupport</a:t>
            </a:r>
            <a:r>
              <a:rPr lang="en-US" dirty="0"/>
              <a:t> character varying(4) COLLATE </a:t>
            </a:r>
            <a:r>
              <a:rPr lang="en-US" dirty="0" err="1"/>
              <a:t>pg_catalog."default</a:t>
            </a:r>
            <a:r>
              <a:rPr lang="en-US" dirty="0"/>
              <a:t>", </a:t>
            </a:r>
          </a:p>
          <a:p>
            <a:r>
              <a:rPr lang="en-US" dirty="0"/>
              <a:t>CONSTRAINT </a:t>
            </a:r>
            <a:r>
              <a:rPr lang="en-US" dirty="0" err="1"/>
              <a:t>services_pkey</a:t>
            </a:r>
            <a:r>
              <a:rPr lang="en-US" dirty="0"/>
              <a:t> PRIMARY KEY (</a:t>
            </a:r>
            <a:r>
              <a:rPr lang="en-US" dirty="0" err="1"/>
              <a:t>customer_id</a:t>
            </a:r>
            <a:r>
              <a:rPr lang="en-US" dirty="0"/>
              <a:t>) </a:t>
            </a:r>
          </a:p>
          <a:p>
            <a:r>
              <a:rPr lang="en-US" dirty="0"/>
              <a:t>) </a:t>
            </a:r>
          </a:p>
        </p:txBody>
      </p:sp>
    </p:spTree>
    <p:extLst>
      <p:ext uri="{BB962C8B-B14F-4D97-AF65-F5344CB8AC3E}">
        <p14:creationId xmlns:p14="http://schemas.microsoft.com/office/powerpoint/2010/main" val="196719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350460D-A06B-2A3F-F8AD-F9FBF1BA601A}"/>
              </a:ext>
            </a:extLst>
          </p:cNvPr>
          <p:cNvSpPr txBox="1">
            <a:spLocks/>
          </p:cNvSpPr>
          <p:nvPr/>
        </p:nvSpPr>
        <p:spPr>
          <a:xfrm>
            <a:off x="7567448" y="2775206"/>
            <a:ext cx="3264502" cy="92992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b="1" dirty="0">
              <a:cs typeface="Calibri"/>
            </a:endParaRPr>
          </a:p>
        </p:txBody>
      </p:sp>
      <p:pic>
        <p:nvPicPr>
          <p:cNvPr id="6" name="Picture 6">
            <a:extLst>
              <a:ext uri="{FF2B5EF4-FFF2-40B4-BE49-F238E27FC236}">
                <a16:creationId xmlns:a16="http://schemas.microsoft.com/office/drawing/2014/main" id="{CEE5294D-F870-3900-3616-7840C00463B9}"/>
              </a:ext>
            </a:extLst>
          </p:cNvPr>
          <p:cNvPicPr>
            <a:picLocks noChangeAspect="1"/>
          </p:cNvPicPr>
          <p:nvPr/>
        </p:nvPicPr>
        <p:blipFill>
          <a:blip r:embed="rId2"/>
          <a:stretch>
            <a:fillRect/>
          </a:stretch>
        </p:blipFill>
        <p:spPr>
          <a:xfrm>
            <a:off x="2113869" y="554491"/>
            <a:ext cx="561975" cy="523875"/>
          </a:xfrm>
          <a:prstGeom prst="rect">
            <a:avLst/>
          </a:prstGeom>
        </p:spPr>
      </p:pic>
      <p:sp>
        <p:nvSpPr>
          <p:cNvPr id="4" name="Content Placeholder 7">
            <a:extLst>
              <a:ext uri="{FF2B5EF4-FFF2-40B4-BE49-F238E27FC236}">
                <a16:creationId xmlns:a16="http://schemas.microsoft.com/office/drawing/2014/main" id="{1429B306-1E2B-AB48-27CA-8B904D509435}"/>
              </a:ext>
            </a:extLst>
          </p:cNvPr>
          <p:cNvSpPr txBox="1">
            <a:spLocks/>
          </p:cNvSpPr>
          <p:nvPr/>
        </p:nvSpPr>
        <p:spPr>
          <a:xfrm>
            <a:off x="978598" y="813303"/>
            <a:ext cx="10339043" cy="14344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Created survey responses table using “</a:t>
            </a:r>
            <a:r>
              <a:rPr lang="en-US" sz="2400" b="1" dirty="0" err="1"/>
              <a:t>public.survey_responses</a:t>
            </a:r>
            <a:r>
              <a:rPr lang="en-US" sz="2400" b="1" dirty="0"/>
              <a:t>" as the key</a:t>
            </a:r>
            <a:endParaRPr lang="en-US" sz="2400" b="1" dirty="0">
              <a:cs typeface="Calibri"/>
            </a:endParaRPr>
          </a:p>
        </p:txBody>
      </p:sp>
      <p:sp>
        <p:nvSpPr>
          <p:cNvPr id="10" name="TextBox 9">
            <a:extLst>
              <a:ext uri="{FF2B5EF4-FFF2-40B4-BE49-F238E27FC236}">
                <a16:creationId xmlns:a16="http://schemas.microsoft.com/office/drawing/2014/main" id="{E737C9A2-3F0B-CE43-0B17-9F101ECA0EA9}"/>
              </a:ext>
            </a:extLst>
          </p:cNvPr>
          <p:cNvSpPr txBox="1"/>
          <p:nvPr/>
        </p:nvSpPr>
        <p:spPr>
          <a:xfrm>
            <a:off x="2074285" y="2184733"/>
            <a:ext cx="8662032" cy="3693319"/>
          </a:xfrm>
          <a:prstGeom prst="rect">
            <a:avLst/>
          </a:prstGeom>
          <a:noFill/>
          <a:ln w="38100">
            <a:solidFill>
              <a:srgbClr val="0070C0"/>
            </a:solidFill>
          </a:ln>
        </p:spPr>
        <p:txBody>
          <a:bodyPr wrap="square" rtlCol="0">
            <a:spAutoFit/>
          </a:bodyPr>
          <a:lstStyle/>
          <a:p>
            <a:r>
              <a:rPr lang="en-US" dirty="0"/>
              <a:t>CREATE TABLE </a:t>
            </a:r>
            <a:r>
              <a:rPr lang="en-US" dirty="0" err="1"/>
              <a:t>public.survey_responses</a:t>
            </a:r>
            <a:r>
              <a:rPr lang="en-US" dirty="0"/>
              <a:t> </a:t>
            </a:r>
          </a:p>
          <a:p>
            <a:r>
              <a:rPr lang="en-US" dirty="0"/>
              <a:t>( </a:t>
            </a:r>
          </a:p>
          <a:p>
            <a:r>
              <a:rPr lang="en-US" dirty="0" err="1"/>
              <a:t>customer_id</a:t>
            </a:r>
            <a:r>
              <a:rPr lang="en-US" dirty="0"/>
              <a:t> character varying(30) COLLATE </a:t>
            </a:r>
            <a:r>
              <a:rPr lang="en-US" dirty="0" err="1"/>
              <a:t>pg_catalog."default</a:t>
            </a:r>
            <a:r>
              <a:rPr lang="en-US" dirty="0"/>
              <a:t>" NOT NULL, </a:t>
            </a:r>
          </a:p>
          <a:p>
            <a:r>
              <a:rPr lang="en-US" dirty="0" err="1"/>
              <a:t>timely_response</a:t>
            </a:r>
            <a:r>
              <a:rPr lang="en-US" dirty="0"/>
              <a:t> integer, </a:t>
            </a:r>
          </a:p>
          <a:p>
            <a:r>
              <a:rPr lang="en-US" dirty="0" err="1"/>
              <a:t>timely_fixes</a:t>
            </a:r>
            <a:r>
              <a:rPr lang="en-US" dirty="0"/>
              <a:t> integer, </a:t>
            </a:r>
          </a:p>
          <a:p>
            <a:r>
              <a:rPr lang="en-US" dirty="0" err="1"/>
              <a:t>timely_replacement</a:t>
            </a:r>
            <a:r>
              <a:rPr lang="en-US" dirty="0"/>
              <a:t> integer, </a:t>
            </a:r>
          </a:p>
          <a:p>
            <a:r>
              <a:rPr lang="en-US" dirty="0"/>
              <a:t>reliability integer, </a:t>
            </a:r>
          </a:p>
          <a:p>
            <a:r>
              <a:rPr lang="en-US" dirty="0"/>
              <a:t>options integer, </a:t>
            </a:r>
          </a:p>
          <a:p>
            <a:r>
              <a:rPr lang="en-US" dirty="0"/>
              <a:t>respectful integer, </a:t>
            </a:r>
          </a:p>
          <a:p>
            <a:r>
              <a:rPr lang="en-US" dirty="0"/>
              <a:t>courteous integer, </a:t>
            </a:r>
          </a:p>
          <a:p>
            <a:r>
              <a:rPr lang="en-US" dirty="0" err="1"/>
              <a:t>active_listening</a:t>
            </a:r>
            <a:r>
              <a:rPr lang="en-US" dirty="0"/>
              <a:t> integer, </a:t>
            </a:r>
          </a:p>
          <a:p>
            <a:r>
              <a:rPr lang="en-US" dirty="0"/>
              <a:t>CONSTRAINT </a:t>
            </a:r>
            <a:r>
              <a:rPr lang="en-US" dirty="0" err="1"/>
              <a:t>survey_pkey</a:t>
            </a:r>
            <a:r>
              <a:rPr lang="en-US" dirty="0"/>
              <a:t> PRIMARY KEY (</a:t>
            </a:r>
            <a:r>
              <a:rPr lang="en-US" dirty="0" err="1"/>
              <a:t>customer_id</a:t>
            </a:r>
            <a:r>
              <a:rPr lang="en-US" dirty="0"/>
              <a:t>)</a:t>
            </a:r>
          </a:p>
          <a:p>
            <a:endParaRPr lang="en-US" dirty="0"/>
          </a:p>
        </p:txBody>
      </p:sp>
    </p:spTree>
    <p:extLst>
      <p:ext uri="{BB962C8B-B14F-4D97-AF65-F5344CB8AC3E}">
        <p14:creationId xmlns:p14="http://schemas.microsoft.com/office/powerpoint/2010/main" val="243223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7EC79DC-316B-8467-8B95-33D318A878D3}"/>
              </a:ext>
            </a:extLst>
          </p:cNvPr>
          <p:cNvPicPr>
            <a:picLocks noChangeAspect="1"/>
          </p:cNvPicPr>
          <p:nvPr/>
        </p:nvPicPr>
        <p:blipFill>
          <a:blip r:embed="rId2"/>
          <a:stretch>
            <a:fillRect/>
          </a:stretch>
        </p:blipFill>
        <p:spPr>
          <a:xfrm>
            <a:off x="1975324" y="505010"/>
            <a:ext cx="561975" cy="523875"/>
          </a:xfrm>
          <a:prstGeom prst="rect">
            <a:avLst/>
          </a:prstGeom>
        </p:spPr>
      </p:pic>
      <p:sp>
        <p:nvSpPr>
          <p:cNvPr id="7" name="Content Placeholder 7">
            <a:extLst>
              <a:ext uri="{FF2B5EF4-FFF2-40B4-BE49-F238E27FC236}">
                <a16:creationId xmlns:a16="http://schemas.microsoft.com/office/drawing/2014/main" id="{0C7BF557-F928-3359-F97A-6F11E9E2D639}"/>
              </a:ext>
            </a:extLst>
          </p:cNvPr>
          <p:cNvSpPr txBox="1">
            <a:spLocks/>
          </p:cNvSpPr>
          <p:nvPr/>
        </p:nvSpPr>
        <p:spPr>
          <a:xfrm>
            <a:off x="1058545" y="768772"/>
            <a:ext cx="10380578" cy="14798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cs typeface="Arial"/>
              </a:rPr>
              <a:t>Created two separate queries and combined both to find </a:t>
            </a:r>
            <a:r>
              <a:rPr lang="en-US" sz="2400" b="1" dirty="0">
                <a:effectLst/>
                <a:ea typeface="Calibri" panose="020F0502020204030204" pitchFamily="34" charset="0"/>
                <a:cs typeface="Times New Roman" panose="02020603050405020304" pitchFamily="18" charset="0"/>
              </a:rPr>
              <a:t>total number of customers by service, city, state , and timely response rating is  4 or greater , order the total number of customers desc from higher to lower </a:t>
            </a:r>
            <a:endParaRPr lang="en-US" sz="2400" b="1" dirty="0"/>
          </a:p>
        </p:txBody>
      </p:sp>
      <p:sp>
        <p:nvSpPr>
          <p:cNvPr id="3" name="TextBox 2">
            <a:extLst>
              <a:ext uri="{FF2B5EF4-FFF2-40B4-BE49-F238E27FC236}">
                <a16:creationId xmlns:a16="http://schemas.microsoft.com/office/drawing/2014/main" id="{74576AB7-6D37-2DF0-0DB9-2FF3694EB9FD}"/>
              </a:ext>
            </a:extLst>
          </p:cNvPr>
          <p:cNvSpPr txBox="1"/>
          <p:nvPr/>
        </p:nvSpPr>
        <p:spPr>
          <a:xfrm>
            <a:off x="1917818" y="2512346"/>
            <a:ext cx="8662032" cy="3139321"/>
          </a:xfrm>
          <a:prstGeom prst="rect">
            <a:avLst/>
          </a:prstGeom>
          <a:noFill/>
          <a:ln w="38100">
            <a:solidFill>
              <a:schemeClr val="accent3">
                <a:lumMod val="75000"/>
              </a:schemeClr>
            </a:solidFill>
          </a:ln>
        </p:spPr>
        <p:txBody>
          <a:bodyPr wrap="square" rtlCol="0">
            <a:spAutoFit/>
          </a:bodyPr>
          <a:lstStyle/>
          <a:p>
            <a:r>
              <a:rPr lang="en-US" dirty="0"/>
              <a:t>SELECT count(</a:t>
            </a:r>
            <a:r>
              <a:rPr lang="en-US" dirty="0" err="1"/>
              <a:t>cust.customer_id</a:t>
            </a:r>
            <a:r>
              <a:rPr lang="en-US" dirty="0"/>
              <a:t>) as </a:t>
            </a:r>
            <a:r>
              <a:rPr lang="en-US" dirty="0" err="1"/>
              <a:t>total_customers</a:t>
            </a:r>
            <a:r>
              <a:rPr lang="en-US" dirty="0"/>
              <a:t>, </a:t>
            </a:r>
            <a:r>
              <a:rPr lang="en-US" dirty="0" err="1"/>
              <a:t>ser.internetservice</a:t>
            </a:r>
            <a:r>
              <a:rPr lang="en-US" dirty="0"/>
              <a:t>, </a:t>
            </a:r>
            <a:r>
              <a:rPr lang="en-US" dirty="0" err="1"/>
              <a:t>loc.state</a:t>
            </a:r>
            <a:r>
              <a:rPr lang="en-US" dirty="0"/>
              <a:t>, </a:t>
            </a:r>
            <a:r>
              <a:rPr lang="en-US" dirty="0" err="1"/>
              <a:t>loc.city</a:t>
            </a:r>
            <a:r>
              <a:rPr lang="en-US" dirty="0"/>
              <a:t> from customer </a:t>
            </a:r>
            <a:r>
              <a:rPr lang="en-US" dirty="0" err="1"/>
              <a:t>cust</a:t>
            </a:r>
            <a:r>
              <a:rPr lang="en-US" dirty="0"/>
              <a:t> </a:t>
            </a:r>
          </a:p>
          <a:p>
            <a:r>
              <a:rPr lang="en-US" dirty="0"/>
              <a:t>JOIN location loc </a:t>
            </a:r>
          </a:p>
          <a:p>
            <a:r>
              <a:rPr lang="en-US" dirty="0"/>
              <a:t>ON </a:t>
            </a:r>
            <a:r>
              <a:rPr lang="en-US" dirty="0" err="1"/>
              <a:t>cust.location_id</a:t>
            </a:r>
            <a:r>
              <a:rPr lang="en-US" dirty="0"/>
              <a:t> = </a:t>
            </a:r>
            <a:r>
              <a:rPr lang="en-US" dirty="0" err="1"/>
              <a:t>loc.location_id</a:t>
            </a:r>
            <a:r>
              <a:rPr lang="en-US" dirty="0"/>
              <a:t> </a:t>
            </a:r>
          </a:p>
          <a:p>
            <a:r>
              <a:rPr lang="en-US" dirty="0"/>
              <a:t>JOIN services ser </a:t>
            </a:r>
          </a:p>
          <a:p>
            <a:r>
              <a:rPr lang="en-US" dirty="0"/>
              <a:t>ON </a:t>
            </a:r>
            <a:r>
              <a:rPr lang="en-US" dirty="0" err="1"/>
              <a:t>cust.customer_id</a:t>
            </a:r>
            <a:r>
              <a:rPr lang="en-US" dirty="0"/>
              <a:t> = </a:t>
            </a:r>
            <a:r>
              <a:rPr lang="en-US" dirty="0" err="1"/>
              <a:t>ser.customer_id</a:t>
            </a:r>
            <a:r>
              <a:rPr lang="en-US" dirty="0"/>
              <a:t> </a:t>
            </a:r>
          </a:p>
          <a:p>
            <a:r>
              <a:rPr lang="en-US" dirty="0"/>
              <a:t>JOIN </a:t>
            </a:r>
            <a:r>
              <a:rPr lang="en-US" dirty="0" err="1"/>
              <a:t>survey_responses</a:t>
            </a:r>
            <a:r>
              <a:rPr lang="en-US" dirty="0"/>
              <a:t> sur on </a:t>
            </a:r>
            <a:r>
              <a:rPr lang="en-US" dirty="0" err="1"/>
              <a:t>cust.customer_id</a:t>
            </a:r>
            <a:r>
              <a:rPr lang="en-US" dirty="0"/>
              <a:t> = </a:t>
            </a:r>
            <a:r>
              <a:rPr lang="en-US" dirty="0" err="1"/>
              <a:t>sur.customer_id</a:t>
            </a:r>
            <a:r>
              <a:rPr lang="en-US" dirty="0"/>
              <a:t> </a:t>
            </a:r>
          </a:p>
          <a:p>
            <a:r>
              <a:rPr lang="en-US" dirty="0"/>
              <a:t>WHERE </a:t>
            </a:r>
            <a:r>
              <a:rPr lang="en-US" dirty="0" err="1"/>
              <a:t>sur.timely_response</a:t>
            </a:r>
            <a:r>
              <a:rPr lang="en-US" dirty="0"/>
              <a:t> = &gt;4 </a:t>
            </a:r>
          </a:p>
          <a:p>
            <a:r>
              <a:rPr lang="en-US" dirty="0"/>
              <a:t>GROUP BY 2, 3, 4  </a:t>
            </a:r>
          </a:p>
          <a:p>
            <a:r>
              <a:rPr lang="en-US" dirty="0"/>
              <a:t>ORDER BY 1 DESC</a:t>
            </a:r>
          </a:p>
          <a:p>
            <a:endParaRPr lang="en-US" dirty="0"/>
          </a:p>
        </p:txBody>
      </p:sp>
    </p:spTree>
    <p:extLst>
      <p:ext uri="{BB962C8B-B14F-4D97-AF65-F5344CB8AC3E}">
        <p14:creationId xmlns:p14="http://schemas.microsoft.com/office/powerpoint/2010/main" val="77471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C682BBD-8C37-18D7-E217-91D2047DE594}"/>
              </a:ext>
            </a:extLst>
          </p:cNvPr>
          <p:cNvGraphicFramePr>
            <a:graphicFrameLocks noGrp="1"/>
          </p:cNvGraphicFramePr>
          <p:nvPr>
            <p:extLst>
              <p:ext uri="{D42A27DB-BD31-4B8C-83A1-F6EECF244321}">
                <p14:modId xmlns:p14="http://schemas.microsoft.com/office/powerpoint/2010/main" val="2848107144"/>
              </p:ext>
            </p:extLst>
          </p:nvPr>
        </p:nvGraphicFramePr>
        <p:xfrm>
          <a:off x="1592317" y="0"/>
          <a:ext cx="8509884" cy="2711667"/>
        </p:xfrm>
        <a:graphic>
          <a:graphicData uri="http://schemas.openxmlformats.org/drawingml/2006/table">
            <a:tbl>
              <a:tblPr firstRow="1" bandRow="1">
                <a:tableStyleId>{5C22544A-7EE6-4342-B048-85BDC9FD1C3A}</a:tableStyleId>
              </a:tblPr>
              <a:tblGrid>
                <a:gridCol w="4254942">
                  <a:extLst>
                    <a:ext uri="{9D8B030D-6E8A-4147-A177-3AD203B41FA5}">
                      <a16:colId xmlns:a16="http://schemas.microsoft.com/office/drawing/2014/main" val="2880881110"/>
                    </a:ext>
                  </a:extLst>
                </a:gridCol>
                <a:gridCol w="4254942">
                  <a:extLst>
                    <a:ext uri="{9D8B030D-6E8A-4147-A177-3AD203B41FA5}">
                      <a16:colId xmlns:a16="http://schemas.microsoft.com/office/drawing/2014/main" val="3630071449"/>
                    </a:ext>
                  </a:extLst>
                </a:gridCol>
              </a:tblGrid>
              <a:tr h="387381">
                <a:tc>
                  <a:txBody>
                    <a:bodyPr/>
                    <a:lstStyle/>
                    <a:p>
                      <a:pPr algn="ctr"/>
                      <a:r>
                        <a:rPr lang="en-US" dirty="0">
                          <a:solidFill>
                            <a:schemeClr val="tx1"/>
                          </a:solidFill>
                        </a:rPr>
                        <a:t>Table</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b="1" dirty="0">
                          <a:solidFill>
                            <a:schemeClr val="tx1"/>
                          </a:solidFill>
                        </a:rPr>
                        <a:t>Field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8441696"/>
                  </a:ext>
                </a:extLst>
              </a:tr>
              <a:tr h="387381">
                <a:tc>
                  <a:txBody>
                    <a:bodyPr/>
                    <a:lstStyle/>
                    <a:p>
                      <a:pPr lvl="0">
                        <a:buNone/>
                      </a:pPr>
                      <a:r>
                        <a:rPr lang="en-US" dirty="0"/>
                        <a:t>customer</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dirty="0" err="1"/>
                        <a:t>customer_id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3302469063"/>
                  </a:ext>
                </a:extLst>
              </a:tr>
              <a:tr h="387381">
                <a:tc>
                  <a:txBody>
                    <a:bodyPr/>
                    <a:lstStyle/>
                    <a:p>
                      <a:pPr lvl="0">
                        <a:buNone/>
                      </a:pPr>
                      <a:r>
                        <a:rPr lang="en-US" sz="1800" b="0" i="0" u="none" strike="noStrike" noProof="0" dirty="0">
                          <a:latin typeface="Arial"/>
                        </a:rPr>
                        <a:t>customer</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dirty="0"/>
                        <a:t>multiple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extLst>
                  <a:ext uri="{0D108BD9-81ED-4DB2-BD59-A6C34878D82A}">
                    <a16:rowId xmlns:a16="http://schemas.microsoft.com/office/drawing/2014/main" val="319977413"/>
                  </a:ext>
                </a:extLst>
              </a:tr>
              <a:tr h="387381">
                <a:tc>
                  <a:txBody>
                    <a:bodyPr/>
                    <a:lstStyle/>
                    <a:p>
                      <a:pPr lvl="0">
                        <a:buNone/>
                      </a:pPr>
                      <a:r>
                        <a:rPr lang="en-US" sz="1800" b="0" i="0" u="none" strike="noStrike" noProof="0" dirty="0">
                          <a:latin typeface="Arial"/>
                        </a:rPr>
                        <a:t>survey Responses</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err="1"/>
                        <a:t>customer_id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848032"/>
                  </a:ext>
                </a:extLst>
              </a:tr>
              <a:tr h="387381">
                <a:tc>
                  <a:txBody>
                    <a:bodyPr/>
                    <a:lstStyle/>
                    <a:p>
                      <a:pPr lvl="0">
                        <a:buNone/>
                      </a:pPr>
                      <a:r>
                        <a:rPr lang="en-US" sz="1800" b="0" i="0" u="none" strike="noStrike" noProof="0" dirty="0">
                          <a:latin typeface="Arial"/>
                        </a:rPr>
                        <a:t>survey Responses</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err="1"/>
                        <a:t>timely_responses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149622"/>
                  </a:ext>
                </a:extLst>
              </a:tr>
              <a:tr h="387381">
                <a:tc>
                  <a:txBody>
                    <a:bodyPr/>
                    <a:lstStyle/>
                    <a:p>
                      <a:pPr lvl="0">
                        <a:buNone/>
                      </a:pPr>
                      <a:r>
                        <a:rPr lang="en-US" sz="1800" b="0" i="0" u="none" strike="noStrike" noProof="0" dirty="0">
                          <a:latin typeface="Arial"/>
                        </a:rPr>
                        <a:t>services</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err="1">
                          <a:latin typeface="Arial"/>
                        </a:rPr>
                        <a:t>customer_id</a:t>
                      </a:r>
                      <a:endParaRPr lang="en-US" dirty="0"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356232"/>
                  </a:ext>
                </a:extLst>
              </a:tr>
              <a:tr h="387381">
                <a:tc>
                  <a:txBody>
                    <a:bodyPr/>
                    <a:lstStyle/>
                    <a:p>
                      <a:pPr lvl="0">
                        <a:buNone/>
                      </a:pPr>
                      <a:r>
                        <a:rPr lang="en-US" sz="1800" b="0" i="0" u="none" strike="noStrike" noProof="0" dirty="0">
                          <a:latin typeface="Arial"/>
                        </a:rPr>
                        <a:t>services</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dirty="0" err="1"/>
                        <a:t>internetservices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102894780"/>
                  </a:ext>
                </a:extLst>
              </a:tr>
            </a:tbl>
          </a:graphicData>
        </a:graphic>
      </p:graphicFrame>
      <p:pic>
        <p:nvPicPr>
          <p:cNvPr id="2" name="Picture 1" descr="Diagram&#10;&#10;Description automatically generated">
            <a:extLst>
              <a:ext uri="{FF2B5EF4-FFF2-40B4-BE49-F238E27FC236}">
                <a16:creationId xmlns:a16="http://schemas.microsoft.com/office/drawing/2014/main" id="{D59995B0-C627-D4D3-8A7E-588D450FA0A6}"/>
              </a:ext>
            </a:extLst>
          </p:cNvPr>
          <p:cNvPicPr>
            <a:picLocks noChangeAspect="1"/>
          </p:cNvPicPr>
          <p:nvPr/>
        </p:nvPicPr>
        <p:blipFill>
          <a:blip r:embed="rId2"/>
          <a:stretch>
            <a:fillRect/>
          </a:stretch>
        </p:blipFill>
        <p:spPr>
          <a:xfrm>
            <a:off x="1245477" y="2822028"/>
            <a:ext cx="9585434" cy="3988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463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1DEF76A1-6254-8B6D-23B0-5EB6FCB0D76D}"/>
              </a:ext>
            </a:extLst>
          </p:cNvPr>
          <p:cNvPicPr>
            <a:picLocks noChangeAspect="1"/>
          </p:cNvPicPr>
          <p:nvPr/>
        </p:nvPicPr>
        <p:blipFill>
          <a:blip r:embed="rId2"/>
          <a:stretch>
            <a:fillRect/>
          </a:stretch>
        </p:blipFill>
        <p:spPr>
          <a:xfrm>
            <a:off x="2113869" y="584179"/>
            <a:ext cx="561975" cy="523875"/>
          </a:xfrm>
          <a:prstGeom prst="rect">
            <a:avLst/>
          </a:prstGeom>
        </p:spPr>
      </p:pic>
      <p:sp>
        <p:nvSpPr>
          <p:cNvPr id="6" name="Content Placeholder 5">
            <a:extLst>
              <a:ext uri="{FF2B5EF4-FFF2-40B4-BE49-F238E27FC236}">
                <a16:creationId xmlns:a16="http://schemas.microsoft.com/office/drawing/2014/main" id="{0CA76830-5389-928A-A645-53BFB406462D}"/>
              </a:ext>
            </a:extLst>
          </p:cNvPr>
          <p:cNvSpPr>
            <a:spLocks noGrp="1"/>
          </p:cNvSpPr>
          <p:nvPr>
            <p:ph sz="half" idx="2"/>
          </p:nvPr>
        </p:nvSpPr>
        <p:spPr>
          <a:xfrm>
            <a:off x="1037738" y="306355"/>
            <a:ext cx="10288685" cy="2139025"/>
          </a:xfrm>
        </p:spPr>
        <p:txBody>
          <a:bodyPr vert="horz" lIns="91440" tIns="45720" rIns="91440" bIns="45720" rtlCol="0" anchor="t">
            <a:noAutofit/>
          </a:bodyPr>
          <a:lstStyle/>
          <a:p>
            <a:pPr marL="344170" indent="-344170"/>
            <a:r>
              <a:rPr lang="en-US" dirty="0"/>
              <a:t>The research question requires analysis of customer and location tables from the original fields given. Services and </a:t>
            </a:r>
            <a:r>
              <a:rPr lang="en-US" b="1" dirty="0" err="1"/>
              <a:t>survey_responses</a:t>
            </a:r>
            <a:r>
              <a:rPr lang="en-US" b="1" dirty="0"/>
              <a:t> </a:t>
            </a:r>
            <a:r>
              <a:rPr lang="en-US" dirty="0"/>
              <a:t>tables from add-on CSV data sets to answer this question. The customer table has customer information, and the location table has customer location information such as city, state, and zip code. Services table has the different type of internet services the customer used. The </a:t>
            </a:r>
            <a:r>
              <a:rPr lang="en-US" b="1" dirty="0" err="1"/>
              <a:t>survey_responses</a:t>
            </a:r>
            <a:r>
              <a:rPr lang="en-US" b="1" dirty="0"/>
              <a:t> </a:t>
            </a:r>
            <a:r>
              <a:rPr lang="en-US" dirty="0"/>
              <a:t>table has various ratings of </a:t>
            </a:r>
            <a:r>
              <a:rPr lang="en-US" b="1" dirty="0" err="1"/>
              <a:t>timely_fixes</a:t>
            </a:r>
            <a:r>
              <a:rPr lang="en-US" b="1" dirty="0"/>
              <a:t>, </a:t>
            </a:r>
            <a:r>
              <a:rPr lang="en-US" b="1" dirty="0" err="1"/>
              <a:t>responses_given</a:t>
            </a:r>
            <a:r>
              <a:rPr lang="en-US" b="1" dirty="0"/>
              <a:t>, </a:t>
            </a:r>
            <a:r>
              <a:rPr lang="en-US" dirty="0"/>
              <a:t>and</a:t>
            </a:r>
            <a:r>
              <a:rPr lang="en-US" b="1" dirty="0"/>
              <a:t> </a:t>
            </a:r>
            <a:r>
              <a:rPr lang="en-US" b="1" dirty="0" err="1"/>
              <a:t>timely_responses</a:t>
            </a:r>
            <a:r>
              <a:rPr lang="en-US" b="1" dirty="0"/>
              <a:t>.</a:t>
            </a:r>
            <a:endParaRPr lang="en-US" b="1" dirty="0">
              <a:cs typeface="Arial"/>
            </a:endParaRPr>
          </a:p>
        </p:txBody>
      </p:sp>
      <p:sp>
        <p:nvSpPr>
          <p:cNvPr id="2" name="TextBox 1">
            <a:extLst>
              <a:ext uri="{FF2B5EF4-FFF2-40B4-BE49-F238E27FC236}">
                <a16:creationId xmlns:a16="http://schemas.microsoft.com/office/drawing/2014/main" id="{59FA6506-4B56-9CFE-B62A-26BD70943A4C}"/>
              </a:ext>
            </a:extLst>
          </p:cNvPr>
          <p:cNvSpPr txBox="1"/>
          <p:nvPr/>
        </p:nvSpPr>
        <p:spPr>
          <a:xfrm>
            <a:off x="1851064" y="3253325"/>
            <a:ext cx="8662032" cy="3139321"/>
          </a:xfrm>
          <a:prstGeom prst="rect">
            <a:avLst/>
          </a:prstGeom>
          <a:noFill/>
          <a:ln w="38100">
            <a:solidFill>
              <a:schemeClr val="accent3">
                <a:lumMod val="75000"/>
              </a:schemeClr>
            </a:solidFill>
          </a:ln>
        </p:spPr>
        <p:txBody>
          <a:bodyPr wrap="square" rtlCol="0">
            <a:spAutoFit/>
          </a:bodyPr>
          <a:lstStyle/>
          <a:p>
            <a:r>
              <a:rPr lang="en-US" dirty="0"/>
              <a:t>SELECT count(</a:t>
            </a:r>
            <a:r>
              <a:rPr lang="en-US" dirty="0" err="1"/>
              <a:t>cust.customer_id</a:t>
            </a:r>
            <a:r>
              <a:rPr lang="en-US" dirty="0"/>
              <a:t>) as </a:t>
            </a:r>
            <a:r>
              <a:rPr lang="en-US" dirty="0" err="1"/>
              <a:t>total_customers</a:t>
            </a:r>
            <a:r>
              <a:rPr lang="en-US" dirty="0"/>
              <a:t>, </a:t>
            </a:r>
            <a:r>
              <a:rPr lang="en-US" dirty="0" err="1"/>
              <a:t>ser.internetservice</a:t>
            </a:r>
            <a:r>
              <a:rPr lang="en-US" dirty="0"/>
              <a:t>, </a:t>
            </a:r>
            <a:r>
              <a:rPr lang="en-US" dirty="0" err="1"/>
              <a:t>loc.state</a:t>
            </a:r>
            <a:r>
              <a:rPr lang="en-US" dirty="0"/>
              <a:t>, </a:t>
            </a:r>
            <a:r>
              <a:rPr lang="en-US" dirty="0" err="1"/>
              <a:t>loc.city</a:t>
            </a:r>
            <a:r>
              <a:rPr lang="en-US" dirty="0"/>
              <a:t> from customer </a:t>
            </a:r>
            <a:r>
              <a:rPr lang="en-US" dirty="0" err="1"/>
              <a:t>cust</a:t>
            </a:r>
            <a:r>
              <a:rPr lang="en-US" dirty="0"/>
              <a:t> </a:t>
            </a:r>
          </a:p>
          <a:p>
            <a:r>
              <a:rPr lang="en-US" dirty="0"/>
              <a:t>JOIN location loc </a:t>
            </a:r>
          </a:p>
          <a:p>
            <a:r>
              <a:rPr lang="en-US" dirty="0"/>
              <a:t>ON </a:t>
            </a:r>
            <a:r>
              <a:rPr lang="en-US" dirty="0" err="1"/>
              <a:t>cust.location_id</a:t>
            </a:r>
            <a:r>
              <a:rPr lang="en-US" dirty="0"/>
              <a:t> = </a:t>
            </a:r>
            <a:r>
              <a:rPr lang="en-US" dirty="0" err="1"/>
              <a:t>loc.location_id</a:t>
            </a:r>
            <a:r>
              <a:rPr lang="en-US" dirty="0"/>
              <a:t> </a:t>
            </a:r>
          </a:p>
          <a:p>
            <a:r>
              <a:rPr lang="en-US" dirty="0"/>
              <a:t>JOIN services ser </a:t>
            </a:r>
          </a:p>
          <a:p>
            <a:r>
              <a:rPr lang="en-US" dirty="0"/>
              <a:t>ON </a:t>
            </a:r>
            <a:r>
              <a:rPr lang="en-US" dirty="0" err="1"/>
              <a:t>cust.customer_id</a:t>
            </a:r>
            <a:r>
              <a:rPr lang="en-US" dirty="0"/>
              <a:t> = </a:t>
            </a:r>
            <a:r>
              <a:rPr lang="en-US" dirty="0" err="1"/>
              <a:t>ser.customer_id</a:t>
            </a:r>
            <a:r>
              <a:rPr lang="en-US" dirty="0"/>
              <a:t> </a:t>
            </a:r>
          </a:p>
          <a:p>
            <a:r>
              <a:rPr lang="en-US" dirty="0"/>
              <a:t>JOIN </a:t>
            </a:r>
            <a:r>
              <a:rPr lang="en-US" dirty="0" err="1"/>
              <a:t>survey_responses</a:t>
            </a:r>
            <a:r>
              <a:rPr lang="en-US" dirty="0"/>
              <a:t> sur on </a:t>
            </a:r>
            <a:r>
              <a:rPr lang="en-US" dirty="0" err="1"/>
              <a:t>cust.customer_id</a:t>
            </a:r>
            <a:r>
              <a:rPr lang="en-US" dirty="0"/>
              <a:t> = </a:t>
            </a:r>
            <a:r>
              <a:rPr lang="en-US" dirty="0" err="1"/>
              <a:t>sur.customer_id</a:t>
            </a:r>
            <a:r>
              <a:rPr lang="en-US" dirty="0"/>
              <a:t> </a:t>
            </a:r>
          </a:p>
          <a:p>
            <a:r>
              <a:rPr lang="en-US" dirty="0"/>
              <a:t>WHERE </a:t>
            </a:r>
            <a:r>
              <a:rPr lang="en-US" dirty="0" err="1"/>
              <a:t>sur.timely_response</a:t>
            </a:r>
            <a:r>
              <a:rPr lang="en-US" dirty="0"/>
              <a:t> = &gt;4 </a:t>
            </a:r>
          </a:p>
          <a:p>
            <a:r>
              <a:rPr lang="en-US" dirty="0"/>
              <a:t>GROUP BY 2, 3, 4  </a:t>
            </a:r>
          </a:p>
          <a:p>
            <a:r>
              <a:rPr lang="en-US" dirty="0"/>
              <a:t>ORDER BY 1 DESC</a:t>
            </a:r>
          </a:p>
          <a:p>
            <a:endParaRPr lang="en-US" dirty="0"/>
          </a:p>
        </p:txBody>
      </p:sp>
    </p:spTree>
    <p:extLst>
      <p:ext uri="{BB962C8B-B14F-4D97-AF65-F5344CB8AC3E}">
        <p14:creationId xmlns:p14="http://schemas.microsoft.com/office/powerpoint/2010/main" val="69556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FBFD77-D506-36DA-4005-33B4CB1FE7E3}"/>
              </a:ext>
            </a:extLst>
          </p:cNvPr>
          <p:cNvGraphicFramePr>
            <a:graphicFrameLocks/>
          </p:cNvGraphicFramePr>
          <p:nvPr>
            <p:extLst>
              <p:ext uri="{D42A27DB-BD31-4B8C-83A1-F6EECF244321}">
                <p14:modId xmlns:p14="http://schemas.microsoft.com/office/powerpoint/2010/main" val="3202335270"/>
              </p:ext>
            </p:extLst>
          </p:nvPr>
        </p:nvGraphicFramePr>
        <p:xfrm>
          <a:off x="2349063" y="777875"/>
          <a:ext cx="7157544" cy="52130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6383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632</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Finding the number of customers with a timely response rating of 4 or greater, using city, state, services, and type of internet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Jeffrey Williams</cp:lastModifiedBy>
  <cp:revision>925</cp:revision>
  <dcterms:created xsi:type="dcterms:W3CDTF">2022-12-27T22:44:15Z</dcterms:created>
  <dcterms:modified xsi:type="dcterms:W3CDTF">2023-01-11T17:38:53Z</dcterms:modified>
</cp:coreProperties>
</file>