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4" r:id="rId7"/>
    <p:sldId id="274" r:id="rId8"/>
    <p:sldId id="260" r:id="rId9"/>
    <p:sldId id="275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106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br>
              <a:rPr lang="en-US" sz="1862" b="1" i="0" u="none" strike="noStrike" cap="all" baseline="0" dirty="0"/>
            </a:br>
            <a:r>
              <a:rPr lang="en-US" sz="1862" b="0" i="0" u="none" strike="noStrike" cap="all" baseline="0" dirty="0">
                <a:effectLst/>
              </a:rPr>
              <a:t>analysis of results and trends for data mining</a:t>
            </a:r>
            <a:endParaRPr lang="pt-BR" dirty="0"/>
          </a:p>
        </c:rich>
      </c:tx>
      <c:layout>
        <c:manualLayout>
          <c:xMode val="edge"/>
          <c:yMode val="edge"/>
          <c:x val="0.13704635191848527"/>
          <c:y val="0.15608742173813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Usos da realidade virtual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Formação</c:v>
                </c:pt>
                <c:pt idx="1">
                  <c:v>Viagem</c:v>
                </c:pt>
                <c:pt idx="2">
                  <c:v>Médica</c:v>
                </c:pt>
                <c:pt idx="3">
                  <c:v>Lazer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pt-BR" sz="1500" noProof="0" dirty="0"/>
            <a:t>AZURE SERVER </a:t>
          </a:r>
          <a:r>
            <a:rPr lang="en-US" sz="1500" dirty="0"/>
            <a:t>LAYER ABSTRACTION</a:t>
          </a:r>
        </a:p>
        <a:p>
          <a:pPr rtl="0"/>
          <a:r>
            <a:rPr lang="en-US" sz="1500" noProof="0" dirty="0">
              <a:solidFill>
                <a:srgbClr val="FFFF00"/>
              </a:solidFill>
            </a:rPr>
            <a:t>MICROSERVICE ESPECIALIZED</a:t>
          </a:r>
        </a:p>
        <a:p>
          <a:pPr rtl="0"/>
          <a:r>
            <a:rPr lang="en-US" sz="1500" noProof="0" dirty="0"/>
            <a:t>.NET C#</a:t>
          </a:r>
          <a:r>
            <a:rPr lang="pt-BR" sz="1500" noProof="0" dirty="0"/>
            <a:t> + GRAPHQL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BR" noProof="0" dirty="0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 custT="1"/>
      <dgm:spPr/>
      <dgm:t>
        <a:bodyPr rtlCol="0"/>
        <a:lstStyle/>
        <a:p>
          <a:pPr algn="r" rtl="0"/>
          <a:r>
            <a:rPr lang="pt-BR" sz="1500" noProof="0" dirty="0">
              <a:solidFill>
                <a:srgbClr val="FFFF00"/>
              </a:solidFill>
            </a:rPr>
            <a:t>App mobile </a:t>
          </a:r>
          <a:r>
            <a:rPr lang="pt-BR" sz="1500" noProof="0" dirty="0" err="1"/>
            <a:t>Unity</a:t>
          </a:r>
          <a:r>
            <a:rPr lang="pt-BR" sz="1500" noProof="0" dirty="0"/>
            <a:t> + C#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BR" noProof="0" dirty="0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3AA5586A-C40E-4DDA-98A5-6545F36F46AB}">
      <dgm:prSet/>
      <dgm:spPr/>
      <dgm:t>
        <a:bodyPr rtlCol="0"/>
        <a:lstStyle/>
        <a:p>
          <a:pPr rtl="0"/>
          <a:r>
            <a:rPr lang="pt-BR" noProof="0" dirty="0"/>
            <a:t>API swapi.co</a:t>
          </a:r>
        </a:p>
        <a:p>
          <a:pPr rtl="0"/>
          <a:r>
            <a:rPr lang="pt-BR" dirty="0" err="1">
              <a:solidFill>
                <a:srgbClr val="FFFF00"/>
              </a:solidFill>
            </a:rPr>
            <a:t>providing</a:t>
          </a:r>
          <a:r>
            <a:rPr lang="pt-BR" dirty="0">
              <a:solidFill>
                <a:srgbClr val="FFFF00"/>
              </a:solidFill>
            </a:rPr>
            <a:t> </a:t>
          </a:r>
          <a:r>
            <a:rPr lang="pt-BR" dirty="0" err="1">
              <a:solidFill>
                <a:srgbClr val="FFFF00"/>
              </a:solidFill>
            </a:rPr>
            <a:t>information</a:t>
          </a:r>
          <a:endParaRPr lang="pt-BR" noProof="0" dirty="0">
            <a:solidFill>
              <a:srgbClr val="FFFF00"/>
            </a:solidFill>
          </a:endParaRPr>
        </a:p>
        <a:p>
          <a:pPr rtl="0"/>
          <a:endParaRPr lang="pt-BR" noProof="0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BR" noProof="0" dirty="0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15B1A768-2666-4AB4-BDA7-F0E3C4160D59}">
      <dgm:prSet custT="1"/>
      <dgm:spPr/>
      <dgm:t>
        <a:bodyPr rtlCol="0"/>
        <a:lstStyle/>
        <a:p>
          <a:pPr rtl="0"/>
          <a:r>
            <a:rPr lang="pt-BR" sz="1300" noProof="0" dirty="0"/>
            <a:t>Service </a:t>
          </a:r>
          <a:r>
            <a:rPr lang="en-US" sz="1300" dirty="0"/>
            <a:t>Database to forecast</a:t>
          </a:r>
          <a:r>
            <a:rPr lang="en-US" sz="1300" b="0" dirty="0"/>
            <a:t> </a:t>
          </a:r>
          <a:r>
            <a:rPr lang="en-US" sz="1300" b="0" dirty="0">
              <a:solidFill>
                <a:srgbClr val="FFFF00"/>
              </a:solidFill>
            </a:rPr>
            <a:t>B.I. analysis</a:t>
          </a:r>
        </a:p>
        <a:p>
          <a:pPr rtl="0"/>
          <a:r>
            <a:rPr lang="en-US" sz="1300" b="0" noProof="0" dirty="0">
              <a:solidFill>
                <a:schemeClr val="tx1"/>
              </a:solidFill>
            </a:rPr>
            <a:t>with information users</a:t>
          </a:r>
          <a:r>
            <a:rPr lang="pt-BR" sz="1300" b="0" noProof="0" dirty="0">
              <a:solidFill>
                <a:schemeClr val="tx1"/>
              </a:solidFill>
            </a:rPr>
            <a:t> </a:t>
          </a:r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BR" noProof="0" dirty="0"/>
        </a:p>
      </dgm: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8199" custLinFactNeighborY="1322"/>
      <dgm:spPr/>
    </dgm:pt>
    <dgm:pt modelId="{283005FA-6463-4617-A2CF-7C3C4FCD1B71}" type="pres">
      <dgm:prSet presAssocID="{66039115-797B-304C-9FC0-EFABB1F21232}" presName="text_1" presStyleLbl="node1" presStyleIdx="0" presStyleCnt="0" custScaleX="158911" custScaleY="58823" custLinFactY="15753" custLinFactNeighborX="-133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 custLinFactNeighborX="4408" custLinFactNeighborY="-5025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719222" custScaleX="48360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 custScaleX="155345" custScaleY="36673" custLinFactNeighborX="-7745" custLinFactNeighborY="-51957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 custLinFactNeighborX="-16599" custLinFactNeighborY="-13615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89172" custScaleX="28410" custLinFactY="-38094" custLinFactNeighborX="12601" custLinFactNeighborY="-100000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 custScaleX="2000000" custScaleY="113337" custLinFactNeighborX="-23203" custLinFactNeighborY="-13615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 custLinFactNeighborX="-14599" custLinFactNeighborY="31739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382861" custScaleX="39871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 custLinFactNeighborX="-4050" custLinFactNeighborY="37029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>
        <a:gradFill rotWithShape="0">
          <a:gsLst>
            <a:gs pos="0">
              <a:schemeClr val="accent4">
                <a:hueOff val="0"/>
                <a:satOff val="0"/>
                <a:lumOff val="0"/>
                <a:tint val="98000"/>
                <a:lumMod val="100000"/>
                <a:alpha val="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</a:gradFill>
      </dgm:spPr>
      <dgm:t>
        <a:bodyPr rtlCol="0"/>
        <a:lstStyle/>
        <a:p>
          <a:pPr rtl="0"/>
          <a:r>
            <a:rPr lang="pt-BR" sz="1800" b="1" noProof="0" dirty="0"/>
            <a:t>SUN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pt-BR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pt-BR" noProof="0" dirty="0"/>
        </a:p>
      </dgm:t>
    </dgm:pt>
    <dgm:pt modelId="{27C8F191-CB8B-4A89-9EDF-D94B6E4ADC92}">
      <dgm:prSet phldrT="[Text]" custT="1"/>
      <dgm:spPr>
        <a:gradFill rotWithShape="0">
          <a:gsLst>
            <a:gs pos="0">
              <a:schemeClr val="accent5">
                <a:hueOff val="-2582238"/>
                <a:satOff val="-14111"/>
                <a:lumOff val="-2451"/>
                <a:tint val="98000"/>
                <a:lumMod val="100000"/>
                <a:alpha val="65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</a:gradFill>
      </dgm:spPr>
      <dgm:t>
        <a:bodyPr rtlCol="0"/>
        <a:lstStyle/>
        <a:p>
          <a:pPr rtl="0"/>
          <a:r>
            <a:rPr lang="pt-BR" sz="1800" b="1" noProof="0" dirty="0"/>
            <a:t>EARTH</a:t>
          </a:r>
          <a:endParaRPr lang="pt-BR" sz="1200" b="1" noProof="0" dirty="0"/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pt-BR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pt-BR" noProof="0" dirty="0"/>
        </a:p>
      </dgm:t>
    </dgm:pt>
    <dgm:pt modelId="{AEFF5EA2-6931-4098-96C8-31AE53CB425B}">
      <dgm:prSet phldrT="[Text]" custT="1"/>
      <dgm:spPr>
        <a:gradFill rotWithShape="0">
          <a:gsLst>
            <a:gs pos="0">
              <a:schemeClr val="accent5">
                <a:hueOff val="-3873358"/>
                <a:satOff val="-21167"/>
                <a:lumOff val="-3676"/>
                <a:tint val="98000"/>
                <a:lumMod val="100000"/>
                <a:alpha val="65000"/>
              </a:schemeClr>
            </a:gs>
            <a:gs pos="100000">
              <a:schemeClr val="accent5">
                <a:hueOff val="-3873358"/>
                <a:satOff val="-21167"/>
                <a:lumOff val="-3676"/>
                <a:alphaOff val="0"/>
                <a:shade val="88000"/>
                <a:lumMod val="88000"/>
              </a:schemeClr>
            </a:gs>
          </a:gsLst>
        </a:gradFill>
      </dgm:spPr>
      <dgm:t>
        <a:bodyPr rtlCol="0"/>
        <a:lstStyle/>
        <a:p>
          <a:pPr rtl="0"/>
          <a:r>
            <a:rPr lang="pt-BR" sz="1800" b="1" noProof="0" dirty="0"/>
            <a:t>TARGET PLANET</a:t>
          </a:r>
          <a:endParaRPr lang="pt-BR" sz="1200" b="1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pt-BR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pt-BR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 custLinFactNeighborX="-73212" custLinFactNeighborY="5846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60218" custScaleY="56755" custLinFactX="100000" custLinFactNeighborX="108089" custLinFactNeighborY="92760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18028" custScaleY="118028" custLinFactNeighborX="12709" custLinFactNeighborY="224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3094453" y="3157258"/>
          <a:ext cx="1343616" cy="382861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089676" y="2117719"/>
          <a:ext cx="820076" cy="89172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508" y="748758"/>
          <a:ext cx="1629688" cy="719222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289645" y="578150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-14133" y="3204399"/>
          <a:ext cx="3413646" cy="38325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AZURE SERVER </a:t>
          </a:r>
          <a:r>
            <a:rPr lang="en-US" sz="1500" kern="1200" dirty="0"/>
            <a:t>LAYER ABSTRACTION</a:t>
          </a:r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>
              <a:solidFill>
                <a:srgbClr val="FFFF00"/>
              </a:solidFill>
            </a:rPr>
            <a:t>MICROSERVICE ESPECIALIZED</a:t>
          </a:r>
        </a:p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.NET C#</a:t>
          </a:r>
          <a:r>
            <a:rPr lang="pt-BR" sz="1500" kern="1200" noProof="0" dirty="0"/>
            <a:t> + GRAPHQL</a:t>
          </a:r>
        </a:p>
      </dsp:txBody>
      <dsp:txXfrm>
        <a:off x="-14133" y="3204399"/>
        <a:ext cx="3413646" cy="383259"/>
      </dsp:txXfrm>
    </dsp:sp>
    <dsp:sp modelId="{5650C73F-166D-441B-B100-602E6E50702D}">
      <dsp:nvSpPr>
        <dsp:cNvPr id="0" name=""/>
        <dsp:cNvSpPr/>
      </dsp:nvSpPr>
      <dsp:spPr>
        <a:xfrm>
          <a:off x="4603512" y="27747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08186" y="329433"/>
          <a:ext cx="1161029" cy="36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marL="0" lvl="0" indent="0" algn="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>
              <a:solidFill>
                <a:srgbClr val="FFFF00"/>
              </a:solidFill>
            </a:rPr>
            <a:t>App mobile </a:t>
          </a:r>
          <a:r>
            <a:rPr lang="pt-BR" sz="1500" kern="1200" noProof="0" dirty="0" err="1"/>
            <a:t>Unity</a:t>
          </a:r>
          <a:r>
            <a:rPr lang="pt-BR" sz="1500" kern="1200" noProof="0" dirty="0"/>
            <a:t> + C#</a:t>
          </a:r>
        </a:p>
      </dsp:txBody>
      <dsp:txXfrm>
        <a:off x="5508186" y="329433"/>
        <a:ext cx="1161029" cy="369277"/>
      </dsp:txXfrm>
    </dsp:sp>
    <dsp:sp modelId="{1603A9FB-E8BE-4A12-940B-4A7281FB6C9B}">
      <dsp:nvSpPr>
        <dsp:cNvPr id="0" name=""/>
        <dsp:cNvSpPr/>
      </dsp:nvSpPr>
      <dsp:spPr>
        <a:xfrm>
          <a:off x="3908650" y="1571451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3676" y="1504303"/>
          <a:ext cx="1643071" cy="1141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0" rIns="49530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noProof="0" dirty="0"/>
            <a:t>Service </a:t>
          </a:r>
          <a:r>
            <a:rPr lang="en-US" sz="1300" kern="1200" dirty="0"/>
            <a:t>Database to forecast</a:t>
          </a:r>
          <a:r>
            <a:rPr lang="en-US" sz="1300" b="0" kern="1200" dirty="0"/>
            <a:t> </a:t>
          </a:r>
          <a:r>
            <a:rPr lang="en-US" sz="1300" b="0" kern="1200" dirty="0">
              <a:solidFill>
                <a:srgbClr val="FFFF00"/>
              </a:solidFill>
            </a:rPr>
            <a:t>B.I. analysis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noProof="0" dirty="0">
              <a:solidFill>
                <a:schemeClr val="tx1"/>
              </a:solidFill>
            </a:rPr>
            <a:t>with information users</a:t>
          </a:r>
          <a:r>
            <a:rPr lang="pt-BR" sz="1300" b="0" kern="1200" noProof="0" dirty="0">
              <a:solidFill>
                <a:schemeClr val="tx1"/>
              </a:solidFill>
            </a:rPr>
            <a:t> </a:t>
          </a:r>
        </a:p>
      </dsp:txBody>
      <dsp:txXfrm>
        <a:off x="5063676" y="1504303"/>
        <a:ext cx="1643071" cy="1141241"/>
      </dsp:txXfrm>
    </dsp:sp>
    <dsp:sp modelId="{4A9742AD-B577-4378-AF83-DC5ECD325381}">
      <dsp:nvSpPr>
        <dsp:cNvPr id="0" name=""/>
        <dsp:cNvSpPr/>
      </dsp:nvSpPr>
      <dsp:spPr>
        <a:xfrm>
          <a:off x="4412122" y="3202910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21683" y="3256178"/>
          <a:ext cx="1096017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API swapi.co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>
              <a:solidFill>
                <a:srgbClr val="FFFF00"/>
              </a:solidFill>
            </a:rPr>
            <a:t>providing</a:t>
          </a:r>
          <a:r>
            <a:rPr lang="pt-BR" sz="1500" kern="1200" dirty="0">
              <a:solidFill>
                <a:srgbClr val="FFFF00"/>
              </a:solidFill>
            </a:rPr>
            <a:t> </a:t>
          </a:r>
          <a:r>
            <a:rPr lang="pt-BR" sz="1500" kern="1200" dirty="0" err="1">
              <a:solidFill>
                <a:srgbClr val="FFFF00"/>
              </a:solidFill>
            </a:rPr>
            <a:t>information</a:t>
          </a:r>
          <a:endParaRPr lang="pt-BR" sz="1500" kern="1200" noProof="0" dirty="0">
            <a:solidFill>
              <a:srgbClr val="FFFF00"/>
            </a:solidFill>
          </a:endParaRP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 noProof="0" dirty="0"/>
        </a:p>
      </dsp:txBody>
      <dsp:txXfrm>
        <a:off x="5521683" y="3256178"/>
        <a:ext cx="1096017" cy="1006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0" y="492561"/>
          <a:ext cx="4694208" cy="46941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tint val="98000"/>
                <a:lumMod val="100000"/>
                <a:alpha val="6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SUN</a:t>
          </a:r>
        </a:p>
      </dsp:txBody>
      <dsp:txXfrm>
        <a:off x="687451" y="1179997"/>
        <a:ext cx="3319306" cy="3319235"/>
      </dsp:txXfrm>
    </dsp:sp>
    <dsp:sp modelId="{8A0FF0D8-0AF7-44A4-833E-7EA23A507B5A}">
      <dsp:nvSpPr>
        <dsp:cNvPr id="0" name=""/>
        <dsp:cNvSpPr/>
      </dsp:nvSpPr>
      <dsp:spPr>
        <a:xfrm>
          <a:off x="5442729" y="4276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4206537" y="4563483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430373"/>
                <a:satOff val="-2352"/>
                <a:lumOff val="-408"/>
                <a:alphaOff val="0"/>
                <a:tint val="98000"/>
                <a:lumMod val="100000"/>
              </a:schemeClr>
            </a:gs>
            <a:gs pos="100000">
              <a:schemeClr val="accent5">
                <a:hueOff val="-430373"/>
                <a:satOff val="-2352"/>
                <a:lumOff val="-40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7760587" y="2123205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860746"/>
                <a:satOff val="-4704"/>
                <a:lumOff val="-817"/>
                <a:alphaOff val="0"/>
                <a:tint val="98000"/>
                <a:lumMod val="100000"/>
              </a:schemeClr>
            </a:gs>
            <a:gs pos="100000">
              <a:schemeClr val="accent5">
                <a:hueOff val="-860746"/>
                <a:satOff val="-4704"/>
                <a:lumOff val="-81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5951697" y="4965992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-1291119"/>
                <a:satOff val="-7056"/>
                <a:lumOff val="-1225"/>
                <a:alphaOff val="0"/>
                <a:tint val="98000"/>
                <a:lumMod val="100000"/>
              </a:schemeClr>
            </a:gs>
            <a:gs pos="100000">
              <a:schemeClr val="accent5">
                <a:hueOff val="-1291119"/>
                <a:satOff val="-7056"/>
                <a:lumOff val="-122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4313918" y="746230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1721492"/>
                <a:satOff val="-9408"/>
                <a:lumOff val="-1634"/>
                <a:alphaOff val="0"/>
                <a:tint val="98000"/>
                <a:lumMod val="100000"/>
              </a:schemeClr>
            </a:gs>
            <a:gs pos="100000">
              <a:schemeClr val="accent5">
                <a:hueOff val="-1721492"/>
                <a:satOff val="-9408"/>
                <a:lumOff val="-163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3122251" y="2910675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2151865"/>
                <a:satOff val="-11760"/>
                <a:lumOff val="-2042"/>
                <a:alphaOff val="0"/>
                <a:tint val="98000"/>
                <a:lumMod val="100000"/>
              </a:schemeClr>
            </a:gs>
            <a:gs pos="100000">
              <a:schemeClr val="accent5">
                <a:hueOff val="-2151865"/>
                <a:satOff val="-11760"/>
                <a:lumOff val="-20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5648449" y="3247580"/>
          <a:ext cx="1149208" cy="1082774"/>
        </a:xfrm>
        <a:prstGeom prst="ellipse">
          <a:avLst/>
        </a:prstGeom>
        <a:gradFill rotWithShape="0">
          <a:gsLst>
            <a:gs pos="0">
              <a:schemeClr val="accent5">
                <a:hueOff val="-2582238"/>
                <a:satOff val="-14111"/>
                <a:lumOff val="-2451"/>
                <a:tint val="98000"/>
                <a:lumMod val="100000"/>
                <a:alpha val="65000"/>
              </a:schemeClr>
            </a:gs>
            <a:gs pos="100000">
              <a:schemeClr val="accent5">
                <a:hueOff val="-2582238"/>
                <a:satOff val="-14111"/>
                <a:lumOff val="-245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EARTH</a:t>
          </a:r>
          <a:endParaRPr lang="pt-BR" sz="1200" b="1" kern="1200" noProof="0" dirty="0"/>
        </a:p>
      </dsp:txBody>
      <dsp:txXfrm>
        <a:off x="5816747" y="3406149"/>
        <a:ext cx="812612" cy="765636"/>
      </dsp:txXfrm>
    </dsp:sp>
    <dsp:sp modelId="{2470B0FE-F3CE-48F3-AE82-73016C487D68}">
      <dsp:nvSpPr>
        <dsp:cNvPr id="0" name=""/>
        <dsp:cNvSpPr/>
      </dsp:nvSpPr>
      <dsp:spPr>
        <a:xfrm>
          <a:off x="4914554" y="762682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-3012611"/>
                <a:satOff val="-16463"/>
                <a:lumOff val="-2859"/>
                <a:alphaOff val="0"/>
                <a:tint val="98000"/>
                <a:lumMod val="100000"/>
              </a:schemeClr>
            </a:gs>
            <a:gs pos="100000">
              <a:schemeClr val="accent5">
                <a:hueOff val="-3012611"/>
                <a:satOff val="-16463"/>
                <a:lumOff val="-285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1476615" y="3532534"/>
          <a:ext cx="943730" cy="943756"/>
        </a:xfrm>
        <a:prstGeom prst="ellipse">
          <a:avLst/>
        </a:prstGeom>
        <a:gradFill rotWithShape="0">
          <a:gsLst>
            <a:gs pos="0">
              <a:schemeClr val="accent5">
                <a:hueOff val="-3442985"/>
                <a:satOff val="-18815"/>
                <a:lumOff val="-3268"/>
                <a:alphaOff val="0"/>
                <a:tint val="98000"/>
                <a:lumMod val="100000"/>
              </a:schemeClr>
            </a:gs>
            <a:gs pos="100000">
              <a:schemeClr val="accent5">
                <a:hueOff val="-3442985"/>
                <a:satOff val="-18815"/>
                <a:lumOff val="-32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8010071" y="-3"/>
          <a:ext cx="2252462" cy="2251742"/>
        </a:xfrm>
        <a:prstGeom prst="ellipse">
          <a:avLst/>
        </a:prstGeom>
        <a:gradFill rotWithShape="0">
          <a:gsLst>
            <a:gs pos="0">
              <a:schemeClr val="accent5">
                <a:hueOff val="-3873358"/>
                <a:satOff val="-21167"/>
                <a:lumOff val="-3676"/>
                <a:tint val="98000"/>
                <a:lumMod val="100000"/>
                <a:alpha val="65000"/>
              </a:schemeClr>
            </a:gs>
            <a:gs pos="100000">
              <a:schemeClr val="accent5">
                <a:hueOff val="-3873358"/>
                <a:satOff val="-21167"/>
                <a:lumOff val="-367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TARGET PLANET</a:t>
          </a:r>
          <a:endParaRPr lang="pt-BR" sz="1200" b="1" kern="1200" noProof="0" dirty="0"/>
        </a:p>
      </dsp:txBody>
      <dsp:txXfrm>
        <a:off x="8339936" y="329757"/>
        <a:ext cx="1592732" cy="1592222"/>
      </dsp:txXfrm>
    </dsp:sp>
    <dsp:sp modelId="{0DF8FB3E-B0B0-40D8-B039-0C7B496BBA97}">
      <dsp:nvSpPr>
        <dsp:cNvPr id="0" name=""/>
        <dsp:cNvSpPr/>
      </dsp:nvSpPr>
      <dsp:spPr>
        <a:xfrm>
          <a:off x="7088364" y="1484894"/>
          <a:ext cx="522063" cy="522054"/>
        </a:xfrm>
        <a:prstGeom prst="ellipse">
          <a:avLst/>
        </a:prstGeom>
        <a:gradFill rotWithShape="0">
          <a:gsLst>
            <a:gs pos="0">
              <a:schemeClr val="accent5">
                <a:hueOff val="-4303731"/>
                <a:satOff val="-23519"/>
                <a:lumOff val="-4085"/>
                <a:alphaOff val="0"/>
                <a:tint val="98000"/>
                <a:lumMod val="100000"/>
              </a:schemeClr>
            </a:gs>
            <a:gs pos="100000">
              <a:schemeClr val="accent5">
                <a:hueOff val="-4303731"/>
                <a:satOff val="-23519"/>
                <a:lumOff val="-40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1117806" y="4655611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4734104"/>
                <a:satOff val="-25871"/>
                <a:lumOff val="-4493"/>
                <a:alphaOff val="0"/>
                <a:tint val="98000"/>
                <a:lumMod val="100000"/>
              </a:schemeClr>
            </a:gs>
            <a:gs pos="100000">
              <a:schemeClr val="accent5">
                <a:hueOff val="-4734104"/>
                <a:satOff val="-25871"/>
                <a:lumOff val="-449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4887490" y="4117104"/>
          <a:ext cx="378016" cy="378380"/>
        </a:xfrm>
        <a:prstGeom prst="ellipse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98000"/>
                <a:lumMod val="10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01/03/2020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01/03/2020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97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84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9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01/03/2020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jpg"/><Relationship Id="rId4" Type="http://schemas.openxmlformats.org/officeDocument/2006/relationships/diagramData" Target="../diagrams/data1.xml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pi-horizonofstars.azurewebsites.net/API-HorizonOfStars.asmx?op=GetAllStarships" TargetMode="External"/><Relationship Id="rId3" Type="http://schemas.openxmlformats.org/officeDocument/2006/relationships/image" Target="../media/image17.jpeg"/><Relationship Id="rId7" Type="http://schemas.openxmlformats.org/officeDocument/2006/relationships/hyperlink" Target="http://api-horizonofstars.azurewebsites.net/API-HorizonOfStars.asmx?op=GetAllPlanets" TargetMode="External"/><Relationship Id="rId12" Type="http://schemas.openxmlformats.org/officeDocument/2006/relationships/hyperlink" Target="http://api-horizonofstars.azurewebsites.net/API-HorizonOfStars.asmx?op=insertB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willythorpe/horizonofstars" TargetMode="External"/><Relationship Id="rId11" Type="http://schemas.openxmlformats.org/officeDocument/2006/relationships/hyperlink" Target="http://api-horizonofstars.azurewebsites.net/API-HorizonOfStars.asmx?op=calcStopResupply" TargetMode="External"/><Relationship Id="rId5" Type="http://schemas.openxmlformats.org/officeDocument/2006/relationships/hyperlink" Target="https://app.swaggerhub.com/apis-docs/willythorpe/HorizonofStars/1.0.0" TargetMode="External"/><Relationship Id="rId10" Type="http://schemas.openxmlformats.org/officeDocument/2006/relationships/hyperlink" Target="http://api-horizonofstars.azurewebsites.net/API-HorizonOfStars.asmx?op=GetFilterStarship" TargetMode="External"/><Relationship Id="rId4" Type="http://schemas.openxmlformats.org/officeDocument/2006/relationships/hyperlink" Target="http://api-horizonofstars.azurewebsites.net/API-HorizonOfStars.asmx" TargetMode="External"/><Relationship Id="rId9" Type="http://schemas.openxmlformats.org/officeDocument/2006/relationships/hyperlink" Target="http://api-horizonofstars.azurewebsites.net/API-HorizonOfStars.asmx?op=GetCalcMathMGL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PROJECT HORIZON OF STARS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you have to aim at the stars to reach the sun</a:t>
            </a:r>
            <a:r>
              <a:rPr lang="pt-BR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”</a:t>
            </a:r>
          </a:p>
          <a:p>
            <a:r>
              <a:rPr lang="pt-BR" sz="1500" dirty="0"/>
              <a:t>DOCUMENT SOFTWARE ARCHITECTURE V1.0</a:t>
            </a:r>
          </a:p>
          <a:p>
            <a:r>
              <a:rPr lang="pt-BR" sz="1500" dirty="0"/>
              <a:t>PROGRAMMER </a:t>
            </a:r>
            <a:r>
              <a:rPr lang="pt-BR" sz="1500" dirty="0" err="1"/>
              <a:t>and</a:t>
            </a:r>
            <a:r>
              <a:rPr lang="pt-BR" sz="1500" dirty="0"/>
              <a:t> software </a:t>
            </a:r>
            <a:r>
              <a:rPr lang="pt-BR" sz="1500" dirty="0" err="1"/>
              <a:t>achitect</a:t>
            </a:r>
            <a:r>
              <a:rPr lang="pt-BR" sz="1500" dirty="0"/>
              <a:t> WILLY THORPE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da Esquerda para a Direita 10">
            <a:extLst>
              <a:ext uri="{FF2B5EF4-FFF2-40B4-BE49-F238E27FC236}">
                <a16:creationId xmlns:a16="http://schemas.microsoft.com/office/drawing/2014/main" id="{40529499-EE77-4C95-8B97-F34F7B8E9103}"/>
              </a:ext>
            </a:extLst>
          </p:cNvPr>
          <p:cNvSpPr/>
          <p:nvPr/>
        </p:nvSpPr>
        <p:spPr>
          <a:xfrm rot="20135360">
            <a:off x="2950750" y="2134220"/>
            <a:ext cx="2354777" cy="1188767"/>
          </a:xfrm>
          <a:prstGeom prst="leftRightArrow">
            <a:avLst/>
          </a:prstGeom>
          <a:solidFill>
            <a:srgbClr val="FF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Uma imagem contendo monitor, preto, tela, celular&#10;&#10;Descrição gerada automaticamente">
            <a:extLst>
              <a:ext uri="{FF2B5EF4-FFF2-40B4-BE49-F238E27FC236}">
                <a16:creationId xmlns:a16="http://schemas.microsoft.com/office/drawing/2014/main" id="{B93B715F-FE04-4353-B615-AA2BC9F2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26" y="501735"/>
            <a:ext cx="1585753" cy="16181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SOLUTION</a:t>
            </a:r>
          </a:p>
        </p:txBody>
      </p:sp>
      <p:graphicFrame>
        <p:nvGraphicFramePr>
          <p:cNvPr id="5" name="Espaço reservado para conteúdo 4" descr="gráfico d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089392"/>
              </p:ext>
            </p:extLst>
          </p:nvPr>
        </p:nvGraphicFramePr>
        <p:xfrm>
          <a:off x="611424" y="1932226"/>
          <a:ext cx="6712968" cy="4424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m 3" descr="satélite contr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41F73FA-1D8F-4212-BE3A-6C6455577BD2}"/>
              </a:ext>
            </a:extLst>
          </p:cNvPr>
          <p:cNvSpPr txBox="1">
            <a:spLocks/>
          </p:cNvSpPr>
          <p:nvPr/>
        </p:nvSpPr>
        <p:spPr>
          <a:xfrm>
            <a:off x="1026507" y="1577596"/>
            <a:ext cx="2846774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Software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architecture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738722-AE8D-4016-9A1A-9F34E9B41C08}"/>
              </a:ext>
            </a:extLst>
          </p:cNvPr>
          <p:cNvSpPr txBox="1"/>
          <p:nvPr/>
        </p:nvSpPr>
        <p:spPr>
          <a:xfrm rot="20169584">
            <a:off x="3327148" y="2497770"/>
            <a:ext cx="175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Providing </a:t>
            </a:r>
            <a:r>
              <a:rPr lang="en-US" sz="1200" dirty="0">
                <a:solidFill>
                  <a:srgbClr val="FFFF00"/>
                </a:solidFill>
              </a:rPr>
              <a:t>interoperability</a:t>
            </a:r>
            <a:r>
              <a:rPr lang="en-US" sz="1200" dirty="0"/>
              <a:t> for client devices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5C529AB-D174-4FC0-BEAA-C895B16BDEEB}"/>
              </a:ext>
            </a:extLst>
          </p:cNvPr>
          <p:cNvCxnSpPr>
            <a:cxnSpLocks/>
          </p:cNvCxnSpPr>
          <p:nvPr/>
        </p:nvCxnSpPr>
        <p:spPr>
          <a:xfrm>
            <a:off x="5095783" y="4372252"/>
            <a:ext cx="1074198" cy="346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2BD0F2-D211-4958-81E7-BFA81315576B}"/>
              </a:ext>
            </a:extLst>
          </p:cNvPr>
          <p:cNvCxnSpPr>
            <a:cxnSpLocks/>
          </p:cNvCxnSpPr>
          <p:nvPr/>
        </p:nvCxnSpPr>
        <p:spPr>
          <a:xfrm flipV="1">
            <a:off x="5095783" y="2166151"/>
            <a:ext cx="4385568" cy="126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 descr="Céu noturno com montanhas no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Espaço reservado para conteúdo 4" descr="gráfico do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3305478"/>
              </p:ext>
            </p:extLst>
          </p:nvPr>
        </p:nvGraphicFramePr>
        <p:xfrm>
          <a:off x="447559" y="1003176"/>
          <a:ext cx="11137800" cy="548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/>
              <a:t>CALCULATION BASIS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B213BC-C2BE-40F2-A5EA-8F6A68AD4026}"/>
              </a:ext>
            </a:extLst>
          </p:cNvPr>
          <p:cNvSpPr txBox="1"/>
          <p:nvPr/>
        </p:nvSpPr>
        <p:spPr>
          <a:xfrm>
            <a:off x="5124253" y="3739335"/>
            <a:ext cx="178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Translation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365 DAYS</a:t>
            </a:r>
          </a:p>
          <a:p>
            <a:r>
              <a:rPr lang="pt-BR" sz="1200" dirty="0" err="1"/>
              <a:t>Orbital_period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365</a:t>
            </a:r>
          </a:p>
          <a:p>
            <a:r>
              <a:rPr lang="pt-BR" sz="1200" dirty="0"/>
              <a:t>ENERGY: </a:t>
            </a:r>
            <a:r>
              <a:rPr lang="pt-BR" sz="1200" dirty="0">
                <a:solidFill>
                  <a:srgbClr val="FFFF00"/>
                </a:solidFill>
              </a:rPr>
              <a:t>1 MGLT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1BC46C-7BA5-4E53-801E-D75E70361FEE}"/>
              </a:ext>
            </a:extLst>
          </p:cNvPr>
          <p:cNvSpPr txBox="1"/>
          <p:nvPr/>
        </p:nvSpPr>
        <p:spPr>
          <a:xfrm>
            <a:off x="6546159" y="1855816"/>
            <a:ext cx="192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Translation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4848 DAYS</a:t>
            </a:r>
          </a:p>
          <a:p>
            <a:r>
              <a:rPr lang="pt-BR" sz="1200" dirty="0" err="1"/>
              <a:t>Orbital_period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4848</a:t>
            </a:r>
          </a:p>
          <a:p>
            <a:r>
              <a:rPr lang="pt-BR" sz="1200" dirty="0"/>
              <a:t>SPEND ENERGY: </a:t>
            </a:r>
            <a:r>
              <a:rPr lang="pt-BR" sz="1200" dirty="0">
                <a:solidFill>
                  <a:srgbClr val="FFFF00"/>
                </a:solidFill>
              </a:rPr>
              <a:t>13 MGLT</a:t>
            </a:r>
          </a:p>
          <a:p>
            <a:endParaRPr lang="pt-BR" sz="1200" dirty="0">
              <a:solidFill>
                <a:srgbClr val="FFFF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D336ED8-793C-462F-B20E-393E4F3CBB26}"/>
              </a:ext>
            </a:extLst>
          </p:cNvPr>
          <p:cNvSpPr/>
          <p:nvPr/>
        </p:nvSpPr>
        <p:spPr>
          <a:xfrm>
            <a:off x="9198767" y="4432176"/>
            <a:ext cx="2272683" cy="195086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pattFill prst="pct20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16" name="Imagem 15" descr="Uma imagem contendo veículo militar, mesa, preto, homem&#10;&#10;Descrição gerada automaticamente">
            <a:extLst>
              <a:ext uri="{FF2B5EF4-FFF2-40B4-BE49-F238E27FC236}">
                <a16:creationId xmlns:a16="http://schemas.microsoft.com/office/drawing/2014/main" id="{DF4695F0-E28D-4DDD-B4DF-3D56E16A5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0067" y="4084087"/>
            <a:ext cx="1915206" cy="112036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9C7834-22BC-419D-B81C-B4E2E569FF12}"/>
              </a:ext>
            </a:extLst>
          </p:cNvPr>
          <p:cNvSpPr txBox="1"/>
          <p:nvPr/>
        </p:nvSpPr>
        <p:spPr>
          <a:xfrm>
            <a:off x="9890394" y="4546546"/>
            <a:ext cx="135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Name</a:t>
            </a:r>
            <a:r>
              <a:rPr lang="pt-BR" sz="1200" dirty="0"/>
              <a:t>: </a:t>
            </a:r>
            <a:r>
              <a:rPr lang="pt-BR" sz="1200" dirty="0" err="1">
                <a:solidFill>
                  <a:srgbClr val="FFFF00"/>
                </a:solidFill>
              </a:rPr>
              <a:t>Falcon</a:t>
            </a:r>
            <a:endParaRPr lang="pt-BR" sz="1200" dirty="0">
              <a:solidFill>
                <a:srgbClr val="FFFF00"/>
              </a:solidFill>
            </a:endParaRPr>
          </a:p>
          <a:p>
            <a:r>
              <a:rPr lang="pt-BR" sz="1200" dirty="0" err="1"/>
              <a:t>Capacity</a:t>
            </a:r>
            <a:r>
              <a:rPr lang="pt-BR" sz="1200" dirty="0"/>
              <a:t>: </a:t>
            </a:r>
            <a:r>
              <a:rPr lang="pt-BR" sz="1200" dirty="0">
                <a:solidFill>
                  <a:srgbClr val="FFFF00"/>
                </a:solidFill>
              </a:rPr>
              <a:t>75 MGLT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BC875A-3362-4B3A-AE72-51203B04BDA2}"/>
              </a:ext>
            </a:extLst>
          </p:cNvPr>
          <p:cNvSpPr txBox="1"/>
          <p:nvPr/>
        </p:nvSpPr>
        <p:spPr>
          <a:xfrm>
            <a:off x="9379103" y="5187796"/>
            <a:ext cx="2149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With the simple math </a:t>
            </a:r>
            <a:r>
              <a:rPr lang="en-US" sz="1200" dirty="0">
                <a:solidFill>
                  <a:srgbClr val="FFFF00"/>
                </a:solidFill>
              </a:rPr>
              <a:t>three rule</a:t>
            </a:r>
            <a:r>
              <a:rPr lang="en-US" sz="1200" dirty="0"/>
              <a:t> we have 13 MGLT away and </a:t>
            </a:r>
            <a:r>
              <a:rPr lang="en-US" sz="1200" dirty="0">
                <a:solidFill>
                  <a:srgbClr val="FFFF00"/>
                </a:solidFill>
              </a:rPr>
              <a:t>2 times</a:t>
            </a:r>
            <a:r>
              <a:rPr lang="en-US" sz="1200" dirty="0"/>
              <a:t> needed for supply to arrival this target planet</a:t>
            </a:r>
            <a:endParaRPr lang="pt-BR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50" y="76015"/>
            <a:ext cx="10787262" cy="1566331"/>
          </a:xfrm>
        </p:spPr>
        <p:txBody>
          <a:bodyPr rtlCol="0">
            <a:normAutofit fontScale="90000"/>
          </a:bodyPr>
          <a:lstStyle/>
          <a:p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WAS BUILT ONE LAYER ABSTRACTION ON </a:t>
            </a:r>
            <a:r>
              <a:rPr lang="en-US" sz="3000" b="1" u="sng" dirty="0"/>
              <a:t>AZURE SERVER</a:t>
            </a:r>
            <a:br>
              <a:rPr lang="en-US" sz="3000" dirty="0"/>
            </a:br>
            <a:r>
              <a:rPr lang="en-US" sz="3000" dirty="0"/>
              <a:t>WITH ARCHITECTURE </a:t>
            </a:r>
            <a:r>
              <a:rPr lang="en-US" sz="3000" b="1" u="sng" dirty="0"/>
              <a:t>SOA</a:t>
            </a:r>
            <a:r>
              <a:rPr lang="en-US" sz="3000" dirty="0"/>
              <a:t> WITH SPECIALIZED </a:t>
            </a:r>
            <a:r>
              <a:rPr lang="en-US" sz="3000" b="1" u="sng" dirty="0"/>
              <a:t>MICROSERVICES</a:t>
            </a:r>
            <a:r>
              <a:rPr lang="en-US" sz="3000" dirty="0"/>
              <a:t> AND THEIR RESPECTIVE ENDPOINTS providing </a:t>
            </a:r>
            <a:r>
              <a:rPr lang="en-US" sz="3000" b="1" u="sng" dirty="0"/>
              <a:t>interoperability</a:t>
            </a:r>
            <a:r>
              <a:rPr lang="en-US" sz="3000" dirty="0"/>
              <a:t> for client devices </a:t>
            </a:r>
            <a:endParaRPr lang="pt-BR" sz="3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033" y="2192784"/>
            <a:ext cx="10343379" cy="4665206"/>
          </a:xfrm>
        </p:spPr>
        <p:txBody>
          <a:bodyPr rtlCol="0">
            <a:normAutofit fontScale="40000" lnSpcReduction="20000"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API AZURE SERVER</a:t>
            </a:r>
            <a:endParaRPr lang="pt-BR" b="1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FE80C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http://api-horizonofstars.azurewebsites.net/API-HorizonOfStars.asmx</a:t>
            </a:r>
            <a:endParaRPr lang="pt-BR" dirty="0"/>
          </a:p>
          <a:p>
            <a:r>
              <a:rPr lang="pt-BR" b="1" dirty="0">
                <a:solidFill>
                  <a:srgbClr val="FFFF00"/>
                </a:solidFill>
              </a:rPr>
              <a:t>DOCUMENTATION </a:t>
            </a:r>
            <a:r>
              <a:rPr lang="pt-BR" b="1" dirty="0" err="1">
                <a:solidFill>
                  <a:srgbClr val="FFFF00"/>
                </a:solidFill>
              </a:rPr>
              <a:t>and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 err="1">
                <a:solidFill>
                  <a:srgbClr val="FFFF00"/>
                </a:solidFill>
              </a:rPr>
              <a:t>repository</a:t>
            </a:r>
            <a:endParaRPr lang="pt-BR" b="1" dirty="0">
              <a:solidFill>
                <a:srgbClr val="FFFF00"/>
              </a:solidFill>
            </a:endParaRPr>
          </a:p>
          <a:p>
            <a:r>
              <a:rPr lang="pt-BR" b="1" dirty="0"/>
              <a:t>SWAGGER</a:t>
            </a:r>
            <a:endParaRPr lang="pt-BR" b="1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FE80C7"/>
                </a:solidFill>
                <a:hlinkClick r:id="rId5"/>
              </a:rPr>
              <a:t>https://app.swaggerhub.com/apis-docs/willythorpe/HorizonofStars/1.0.0</a:t>
            </a:r>
            <a:endParaRPr lang="pt-BR" dirty="0">
              <a:solidFill>
                <a:srgbClr val="FE80C7"/>
              </a:solidFill>
            </a:endParaRPr>
          </a:p>
          <a:p>
            <a:r>
              <a:rPr lang="pt-BR" b="1" dirty="0"/>
              <a:t>GITHUB</a:t>
            </a:r>
            <a:endParaRPr lang="pt-BR" b="1" dirty="0">
              <a:solidFill>
                <a:srgbClr val="FFFF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>
                <a:solidFill>
                  <a:srgbClr val="FE80C7"/>
                </a:solidFill>
                <a:hlinkClick r:id="rId6"/>
              </a:rPr>
              <a:t>https://github.com/willythorpe/horizonofstars</a:t>
            </a:r>
            <a:endParaRPr lang="pt-BR" dirty="0">
              <a:solidFill>
                <a:srgbClr val="FE80C7"/>
              </a:solidFill>
            </a:endParaRPr>
          </a:p>
          <a:p>
            <a:r>
              <a:rPr lang="pt-BR" b="1" dirty="0">
                <a:solidFill>
                  <a:srgbClr val="FFFF00"/>
                </a:solidFill>
              </a:rPr>
              <a:t>ENDPOINTS</a:t>
            </a:r>
            <a:r>
              <a:rPr lang="pt-BR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RECOVER </a:t>
            </a:r>
            <a:r>
              <a:rPr lang="en-US" b="1" dirty="0"/>
              <a:t>ALL PLANETS </a:t>
            </a:r>
            <a:r>
              <a:rPr lang="en-US" dirty="0"/>
              <a:t>USING GRAPHQL TO BRING ONLY THE NECESSARY DATA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7"/>
              </a:rPr>
              <a:t>http://api-horizonofstars.azurewebsites.net/API-HorizonOfStars.asmx?op=GetAllPlanets</a:t>
            </a:r>
            <a:endParaRPr lang="pt-BR" dirty="0"/>
          </a:p>
          <a:p>
            <a:r>
              <a:rPr lang="en-US" dirty="0"/>
              <a:t>RECOVER </a:t>
            </a:r>
            <a:r>
              <a:rPr lang="en-US" b="1" dirty="0"/>
              <a:t>ALL starships </a:t>
            </a:r>
            <a:r>
              <a:rPr lang="en-US" dirty="0"/>
              <a:t>USING GRAPHQL TO BRING ONLY THE NECESSARY DATA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8"/>
              </a:rPr>
              <a:t>http://api-horizonofstars.azurewebsites.net/API-HorizonOfStars.asmx?op=GetAllStarships</a:t>
            </a:r>
            <a:endParaRPr lang="pt-BR" dirty="0"/>
          </a:p>
          <a:p>
            <a:r>
              <a:rPr lang="en-US" dirty="0"/>
              <a:t>RECOVER </a:t>
            </a:r>
            <a:r>
              <a:rPr lang="en-US" b="1" dirty="0"/>
              <a:t>CALC MGLT </a:t>
            </a:r>
            <a:r>
              <a:rPr lang="en-US" dirty="0"/>
              <a:t>NECESSARY UNTIL THE PLANET BASED ON EARTH AND SUN</a:t>
            </a:r>
            <a:endParaRPr lang="pt-BR" dirty="0">
              <a:hlinkClick r:id="rId4"/>
            </a:endParaRPr>
          </a:p>
          <a:p>
            <a:r>
              <a:rPr lang="pt-BR" dirty="0">
                <a:hlinkClick r:id="rId9"/>
              </a:rPr>
              <a:t>http://api-horizonofstars.azurewebsites.net/API-HorizonOfStars.asmx?op=GetCalcMathMGLT</a:t>
            </a:r>
            <a:endParaRPr lang="pt-BR" dirty="0"/>
          </a:p>
          <a:p>
            <a:r>
              <a:rPr lang="en-US" dirty="0"/>
              <a:t>RECOVERS </a:t>
            </a:r>
            <a:r>
              <a:rPr lang="en-US" b="1" dirty="0"/>
              <a:t>SHIP INFORMATION </a:t>
            </a:r>
            <a:r>
              <a:rPr lang="en-US" dirty="0"/>
              <a:t>THROUGH GRAPHQL NAME SEARCH</a:t>
            </a:r>
          </a:p>
          <a:p>
            <a:r>
              <a:rPr lang="pt-BR" dirty="0">
                <a:hlinkClick r:id="rId10"/>
              </a:rPr>
              <a:t>http://api-horizonofstars.azurewebsites.net/API-HorizonOfStars.asmx?op=GetFilterStarship</a:t>
            </a:r>
            <a:endParaRPr lang="en-US" dirty="0"/>
          </a:p>
          <a:p>
            <a:r>
              <a:rPr lang="en-US" b="1" dirty="0"/>
              <a:t>CALCULATE HOW MANY STOPS </a:t>
            </a:r>
            <a:r>
              <a:rPr lang="en-US" dirty="0"/>
              <a:t>WILL BE NECESSARY FOR THE SHIP TO REACH A PLANET</a:t>
            </a:r>
            <a:endParaRPr lang="pt-BR" dirty="0"/>
          </a:p>
          <a:p>
            <a:r>
              <a:rPr lang="pt-BR" dirty="0">
                <a:hlinkClick r:id="rId11"/>
              </a:rPr>
              <a:t>http://api-horizonofstars.azurewebsites.net/API-HorizonOfStars.asmx?op=calcStopResupply</a:t>
            </a:r>
            <a:endParaRPr lang="pt-BR" dirty="0"/>
          </a:p>
          <a:p>
            <a:br>
              <a:rPr lang="en-US" dirty="0"/>
            </a:br>
            <a:r>
              <a:rPr lang="en-US" dirty="0"/>
              <a:t>INSERT INFORMATION TO EACH CONSULTATION OF USERS IN THE DATABASE FOR </a:t>
            </a:r>
            <a:r>
              <a:rPr lang="en-US" b="1" dirty="0"/>
              <a:t>FUTURE B.I. ANALYSIS</a:t>
            </a:r>
            <a:endParaRPr lang="pt-BR" b="1" dirty="0"/>
          </a:p>
          <a:p>
            <a:r>
              <a:rPr lang="pt-BR" dirty="0">
                <a:hlinkClick r:id="rId12"/>
              </a:rPr>
              <a:t>http://api-horizonofstars.azurewebsites.net/API-HorizonOfStars.asmx?op=insertBI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B1F45D3-8282-44B0-AE45-E0A16A2D9A27}"/>
              </a:ext>
            </a:extLst>
          </p:cNvPr>
          <p:cNvSpPr txBox="1">
            <a:spLocks/>
          </p:cNvSpPr>
          <p:nvPr/>
        </p:nvSpPr>
        <p:spPr>
          <a:xfrm>
            <a:off x="4086686" y="1642346"/>
            <a:ext cx="7197726" cy="488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Solution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.net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core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c#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wcf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services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graphql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88C32F1-CD9B-44F5-B1A7-C9643E6C7581}"/>
              </a:ext>
            </a:extLst>
          </p:cNvPr>
          <p:cNvSpPr txBox="1">
            <a:spLocks/>
          </p:cNvSpPr>
          <p:nvPr/>
        </p:nvSpPr>
        <p:spPr>
          <a:xfrm>
            <a:off x="-1875300" y="2425511"/>
            <a:ext cx="5961986" cy="1566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296893"/>
            <a:ext cx="8554473" cy="1456267"/>
          </a:xfrm>
        </p:spPr>
        <p:txBody>
          <a:bodyPr rtlCol="0">
            <a:normAutofit/>
          </a:bodyPr>
          <a:lstStyle/>
          <a:p>
            <a:r>
              <a:rPr lang="pt-BR" dirty="0"/>
              <a:t>BUSINESS INTELIGENCE</a:t>
            </a:r>
            <a:br>
              <a:rPr lang="pt-BR" dirty="0"/>
            </a:br>
            <a:r>
              <a:rPr lang="en-US" sz="1700" dirty="0"/>
              <a:t>THE SYSTEM RECORDS INFORMATION FOR THE PREPARATION OF </a:t>
            </a:r>
            <a:r>
              <a:rPr lang="en-US" sz="1700" b="1" dirty="0"/>
              <a:t>B.I. </a:t>
            </a:r>
            <a:r>
              <a:rPr lang="en-US" sz="1700" dirty="0"/>
              <a:t>FUTURE AND </a:t>
            </a:r>
            <a:r>
              <a:rPr lang="en-US" sz="1700" b="1" dirty="0"/>
              <a:t>FORECAST</a:t>
            </a:r>
            <a:endParaRPr lang="pt-BR" sz="1700" b="1" dirty="0"/>
          </a:p>
        </p:txBody>
      </p:sp>
      <p:graphicFrame>
        <p:nvGraphicFramePr>
          <p:cNvPr id="6" name="Espaço reservado para conteúdo 5" descr="Gráfico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64543"/>
              </p:ext>
            </p:extLst>
          </p:nvPr>
        </p:nvGraphicFramePr>
        <p:xfrm>
          <a:off x="1155855" y="2026709"/>
          <a:ext cx="3140733" cy="406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207CD5E-0110-4D0D-A695-D6DFDC14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45" y="1523861"/>
            <a:ext cx="7421732" cy="51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r>
              <a:rPr lang="en-US" sz="3000" dirty="0"/>
              <a:t>THANK YOU FOR YOUR </a:t>
            </a:r>
            <a:br>
              <a:rPr lang="en-US" sz="3000" dirty="0"/>
            </a:br>
            <a:r>
              <a:rPr lang="en-US" sz="3000" dirty="0"/>
              <a:t>VALUABLE ATTENTION</a:t>
            </a:r>
            <a:r>
              <a:rPr lang="pt-BR" sz="3000" dirty="0"/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DREAMS ARE POSSIBLE WHEN WE BELIEVE IN IT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2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{44FCF2DF-412A-4F8E-9E1F-737F38A24444}tf22566005</Template>
  <TotalTime>0</TotalTime>
  <Words>432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Celeste</vt:lpstr>
      <vt:lpstr>PROJECT HORIZON OF STARS</vt:lpstr>
      <vt:lpstr>SOLUTION</vt:lpstr>
      <vt:lpstr>CALCULATION BASIS</vt:lpstr>
      <vt:lpstr>   WAS BUILT ONE LAYER ABSTRACTION ON AZURE SERVER WITH ARCHITECTURE SOA WITH SPECIALIZED MICROSERVICES AND THEIR RESPECTIVE ENDPOINTS providing interoperability for client devices </vt:lpstr>
      <vt:lpstr>BUSINESS INTELIGENCE THE SYSTEM RECORDS INFORMATION FOR THE PREPARATION OF B.I. FUTURE AND FORECAST</vt:lpstr>
      <vt:lpstr>THANK YOU FOR YOUR  VALUABLE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2020-03-01T14:38:07Z</dcterms:created>
  <dcterms:modified xsi:type="dcterms:W3CDTF">2020-03-01T16:29:26Z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