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23"/>
  </p:notesMasterIdLst>
  <p:sldIdLst>
    <p:sldId id="331" r:id="rId4"/>
    <p:sldId id="306" r:id="rId5"/>
    <p:sldId id="337" r:id="rId6"/>
    <p:sldId id="300" r:id="rId7"/>
    <p:sldId id="293" r:id="rId8"/>
    <p:sldId id="338" r:id="rId9"/>
    <p:sldId id="288" r:id="rId10"/>
    <p:sldId id="285" r:id="rId11"/>
    <p:sldId id="307" r:id="rId12"/>
    <p:sldId id="308" r:id="rId13"/>
    <p:sldId id="339" r:id="rId14"/>
    <p:sldId id="340" r:id="rId15"/>
    <p:sldId id="341" r:id="rId16"/>
    <p:sldId id="342" r:id="rId17"/>
    <p:sldId id="343" r:id="rId18"/>
    <p:sldId id="297" r:id="rId19"/>
    <p:sldId id="310" r:id="rId20"/>
    <p:sldId id="311"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86" autoAdjust="0"/>
    <p:restoredTop sz="96196" autoAdjust="0"/>
  </p:normalViewPr>
  <p:slideViewPr>
    <p:cSldViewPr snapToGrid="0" showGuides="1">
      <p:cViewPr varScale="1">
        <p:scale>
          <a:sx n="62" d="100"/>
          <a:sy n="62" d="100"/>
        </p:scale>
        <p:origin x="187" y="58"/>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13/6/2022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‹Nº›</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1580577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175182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257080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164841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63" r:id="rId9"/>
    <p:sldLayoutId id="2147483674"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3227745-A39A-4E4F-B826-03D30F35EB0D}"/>
              </a:ext>
            </a:extLst>
          </p:cNvPr>
          <p:cNvGrpSpPr/>
          <p:nvPr/>
        </p:nvGrpSpPr>
        <p:grpSpPr>
          <a:xfrm>
            <a:off x="-211043" y="242749"/>
            <a:ext cx="3451519" cy="2538224"/>
            <a:chOff x="-211043" y="242749"/>
            <a:chExt cx="3451519" cy="2538224"/>
          </a:xfrm>
        </p:grpSpPr>
        <p:grpSp>
          <p:nvGrpSpPr>
            <p:cNvPr id="115" name="Group 114">
              <a:extLst>
                <a:ext uri="{FF2B5EF4-FFF2-40B4-BE49-F238E27FC236}">
                  <a16:creationId xmlns:a16="http://schemas.microsoft.com/office/drawing/2014/main" id="{ED98EE80-DEDE-430B-935C-DB5A307EB381}"/>
                </a:ext>
              </a:extLst>
            </p:cNvPr>
            <p:cNvGrpSpPr/>
            <p:nvPr/>
          </p:nvGrpSpPr>
          <p:grpSpPr>
            <a:xfrm rot="18821504" flipH="1">
              <a:off x="2536016" y="1987747"/>
              <a:ext cx="830987" cy="577933"/>
              <a:chOff x="5405974" y="1533288"/>
              <a:chExt cx="611040" cy="424965"/>
            </a:xfrm>
          </p:grpSpPr>
          <p:sp>
            <p:nvSpPr>
              <p:cNvPr id="117" name="Trapezoid 116">
                <a:extLst>
                  <a:ext uri="{FF2B5EF4-FFF2-40B4-BE49-F238E27FC236}">
                    <a16:creationId xmlns:a16="http://schemas.microsoft.com/office/drawing/2014/main" id="{BB555E24-6D38-4A4A-861D-6AF072B96FAC}"/>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rapezoid 115">
                <a:extLst>
                  <a:ext uri="{FF2B5EF4-FFF2-40B4-BE49-F238E27FC236}">
                    <a16:creationId xmlns:a16="http://schemas.microsoft.com/office/drawing/2014/main" id="{A7D9085C-2B58-4F88-9B08-2B2F4B0DBF73}"/>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rapezoid 117">
                <a:extLst>
                  <a:ext uri="{FF2B5EF4-FFF2-40B4-BE49-F238E27FC236}">
                    <a16:creationId xmlns:a16="http://schemas.microsoft.com/office/drawing/2014/main" id="{E698BC45-A595-4DD2-87C7-3302FA8BE798}"/>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rapezoid 118">
                <a:extLst>
                  <a:ext uri="{FF2B5EF4-FFF2-40B4-BE49-F238E27FC236}">
                    <a16:creationId xmlns:a16="http://schemas.microsoft.com/office/drawing/2014/main" id="{5A89F4B4-1ED6-4282-BAE7-5107B2DD9024}"/>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9DE2CED2-AEEB-4346-B8BA-39D5C9F008E3}"/>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7" name="Group 106">
              <a:extLst>
                <a:ext uri="{FF2B5EF4-FFF2-40B4-BE49-F238E27FC236}">
                  <a16:creationId xmlns:a16="http://schemas.microsoft.com/office/drawing/2014/main" id="{CA86DA89-BF25-4B2F-B746-19009E28529A}"/>
                </a:ext>
              </a:extLst>
            </p:cNvPr>
            <p:cNvGrpSpPr/>
            <p:nvPr/>
          </p:nvGrpSpPr>
          <p:grpSpPr>
            <a:xfrm rot="20700986">
              <a:off x="-211043" y="561627"/>
              <a:ext cx="688855" cy="2063532"/>
              <a:chOff x="391500" y="630207"/>
              <a:chExt cx="531845" cy="1593193"/>
            </a:xfrm>
          </p:grpSpPr>
          <p:sp>
            <p:nvSpPr>
              <p:cNvPr id="108" name="Rectangle: Rounded Corners 107">
                <a:extLst>
                  <a:ext uri="{FF2B5EF4-FFF2-40B4-BE49-F238E27FC236}">
                    <a16:creationId xmlns:a16="http://schemas.microsoft.com/office/drawing/2014/main" id="{A31B3607-BD19-4C4C-B903-0E09D92762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Rounded Corners 108">
                <a:extLst>
                  <a:ext uri="{FF2B5EF4-FFF2-40B4-BE49-F238E27FC236}">
                    <a16:creationId xmlns:a16="http://schemas.microsoft.com/office/drawing/2014/main" id="{5E0AD24E-7646-4E0E-B33F-FBCA5E5E3A55}"/>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DCDE1FC3-06F7-42CE-9911-5FEC1436C053}"/>
                </a:ext>
              </a:extLst>
            </p:cNvPr>
            <p:cNvGrpSpPr/>
            <p:nvPr/>
          </p:nvGrpSpPr>
          <p:grpSpPr>
            <a:xfrm rot="14601445">
              <a:off x="1150919" y="215556"/>
              <a:ext cx="729571" cy="2548346"/>
              <a:chOff x="391500" y="630207"/>
              <a:chExt cx="531845" cy="1593193"/>
            </a:xfrm>
          </p:grpSpPr>
          <p:sp>
            <p:nvSpPr>
              <p:cNvPr id="63" name="Rectangle: Rounded Corners 62">
                <a:extLst>
                  <a:ext uri="{FF2B5EF4-FFF2-40B4-BE49-F238E27FC236}">
                    <a16:creationId xmlns:a16="http://schemas.microsoft.com/office/drawing/2014/main" id="{0A650D8B-2C6F-4CAD-B6D5-FE7BDEFD4CE7}"/>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4D8DB57F-27AE-4641-A856-C26060E5CCAA}"/>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Oval 65">
              <a:extLst>
                <a:ext uri="{FF2B5EF4-FFF2-40B4-BE49-F238E27FC236}">
                  <a16:creationId xmlns:a16="http://schemas.microsoft.com/office/drawing/2014/main" id="{510D57C7-999C-42DA-AF11-D48981C22307}"/>
                </a:ext>
              </a:extLst>
            </p:cNvPr>
            <p:cNvSpPr/>
            <p:nvPr/>
          </p:nvSpPr>
          <p:spPr>
            <a:xfrm>
              <a:off x="182294" y="1854426"/>
              <a:ext cx="926547" cy="926547"/>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3077C34-CBAE-4645-92CD-6DF20774BB54}"/>
                </a:ext>
              </a:extLst>
            </p:cNvPr>
            <p:cNvSpPr/>
            <p:nvPr/>
          </p:nvSpPr>
          <p:spPr>
            <a:xfrm>
              <a:off x="282221" y="1954353"/>
              <a:ext cx="726695" cy="726695"/>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77183266-7827-4E9F-84EA-469E59172608}"/>
                </a:ext>
              </a:extLst>
            </p:cNvPr>
            <p:cNvSpPr/>
            <p:nvPr/>
          </p:nvSpPr>
          <p:spPr>
            <a:xfrm>
              <a:off x="464259" y="2137337"/>
              <a:ext cx="362617" cy="36072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9" name="Oval 68">
              <a:extLst>
                <a:ext uri="{FF2B5EF4-FFF2-40B4-BE49-F238E27FC236}">
                  <a16:creationId xmlns:a16="http://schemas.microsoft.com/office/drawing/2014/main" id="{76CA7BCC-4553-4E37-AEA2-3EB99A1C138A}"/>
                </a:ext>
              </a:extLst>
            </p:cNvPr>
            <p:cNvSpPr/>
            <p:nvPr/>
          </p:nvSpPr>
          <p:spPr>
            <a:xfrm>
              <a:off x="585218" y="2257350"/>
              <a:ext cx="120700" cy="120700"/>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E7962633-7205-4392-AE46-2DCD52369CED}"/>
                </a:ext>
              </a:extLst>
            </p:cNvPr>
            <p:cNvGrpSpPr/>
            <p:nvPr/>
          </p:nvGrpSpPr>
          <p:grpSpPr>
            <a:xfrm rot="8720915">
              <a:off x="2465418" y="429474"/>
              <a:ext cx="606909" cy="1518446"/>
              <a:chOff x="4130254" y="650162"/>
              <a:chExt cx="502274" cy="1664988"/>
            </a:xfrm>
            <a:solidFill>
              <a:schemeClr val="accent2"/>
            </a:solidFill>
          </p:grpSpPr>
          <p:sp>
            <p:nvSpPr>
              <p:cNvPr id="71" name="Trapezoid 70">
                <a:extLst>
                  <a:ext uri="{FF2B5EF4-FFF2-40B4-BE49-F238E27FC236}">
                    <a16:creationId xmlns:a16="http://schemas.microsoft.com/office/drawing/2014/main" id="{F7579618-1C24-40C8-A27D-763A2EDC201E}"/>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apezoid 94">
                <a:extLst>
                  <a:ext uri="{FF2B5EF4-FFF2-40B4-BE49-F238E27FC236}">
                    <a16:creationId xmlns:a16="http://schemas.microsoft.com/office/drawing/2014/main" id="{105B8F30-72EC-476F-BEF8-7534C575E875}"/>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E1A9330-7C3E-42EF-9689-A307053E150C}"/>
                </a:ext>
              </a:extLst>
            </p:cNvPr>
            <p:cNvGrpSpPr/>
            <p:nvPr/>
          </p:nvGrpSpPr>
          <p:grpSpPr>
            <a:xfrm>
              <a:off x="1986951" y="242749"/>
              <a:ext cx="770532" cy="770532"/>
              <a:chOff x="121429" y="411152"/>
              <a:chExt cx="607378" cy="607378"/>
            </a:xfrm>
          </p:grpSpPr>
          <p:sp>
            <p:nvSpPr>
              <p:cNvPr id="103" name="Oval 102">
                <a:extLst>
                  <a:ext uri="{FF2B5EF4-FFF2-40B4-BE49-F238E27FC236}">
                    <a16:creationId xmlns:a16="http://schemas.microsoft.com/office/drawing/2014/main" id="{C767F0B7-D8C1-4D35-AD36-EBAAE3837800}"/>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Freeform: Shape 103">
                <a:extLst>
                  <a:ext uri="{FF2B5EF4-FFF2-40B4-BE49-F238E27FC236}">
                    <a16:creationId xmlns:a16="http://schemas.microsoft.com/office/drawing/2014/main" id="{C91E6EC7-EAD1-4E13-93D7-56F5A0CC4EDF}"/>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3822756-2E6A-4C01-B51C-7B5998A2AA43}"/>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6" name="Oval 105">
                <a:extLst>
                  <a:ext uri="{FF2B5EF4-FFF2-40B4-BE49-F238E27FC236}">
                    <a16:creationId xmlns:a16="http://schemas.microsoft.com/office/drawing/2014/main" id="{5FB5A917-5A10-4B61-AECD-DF53363D1AD8}"/>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6">
            <a:extLst>
              <a:ext uri="{FF2B5EF4-FFF2-40B4-BE49-F238E27FC236}">
                <a16:creationId xmlns:a16="http://schemas.microsoft.com/office/drawing/2014/main" id="{B709E326-94C9-4F3D-9DF9-72EE68F8DD51}"/>
              </a:ext>
            </a:extLst>
          </p:cNvPr>
          <p:cNvGrpSpPr/>
          <p:nvPr/>
        </p:nvGrpSpPr>
        <p:grpSpPr>
          <a:xfrm>
            <a:off x="9069470" y="2982614"/>
            <a:ext cx="3046078" cy="3734081"/>
            <a:chOff x="9087758" y="3138062"/>
            <a:chExt cx="3046078" cy="3734081"/>
          </a:xfrm>
        </p:grpSpPr>
        <p:grpSp>
          <p:nvGrpSpPr>
            <p:cNvPr id="136" name="Group 135">
              <a:extLst>
                <a:ext uri="{FF2B5EF4-FFF2-40B4-BE49-F238E27FC236}">
                  <a16:creationId xmlns:a16="http://schemas.microsoft.com/office/drawing/2014/main" id="{E34B25F4-A622-4E94-91F2-EE926E055A3A}"/>
                </a:ext>
              </a:extLst>
            </p:cNvPr>
            <p:cNvGrpSpPr/>
            <p:nvPr/>
          </p:nvGrpSpPr>
          <p:grpSpPr>
            <a:xfrm rot="2947662" flipH="1">
              <a:off x="9383082" y="3263151"/>
              <a:ext cx="827730" cy="577552"/>
              <a:chOff x="5405974" y="1533288"/>
              <a:chExt cx="608646" cy="424685"/>
            </a:xfrm>
          </p:grpSpPr>
          <p:sp>
            <p:nvSpPr>
              <p:cNvPr id="140" name="Trapezoid 139">
                <a:extLst>
                  <a:ext uri="{FF2B5EF4-FFF2-40B4-BE49-F238E27FC236}">
                    <a16:creationId xmlns:a16="http://schemas.microsoft.com/office/drawing/2014/main" id="{8CF2E195-A136-4A42-B1B4-0B0148CDFE1A}"/>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rapezoid 140">
                <a:extLst>
                  <a:ext uri="{FF2B5EF4-FFF2-40B4-BE49-F238E27FC236}">
                    <a16:creationId xmlns:a16="http://schemas.microsoft.com/office/drawing/2014/main" id="{0B124FED-97B6-4F06-9731-9D29B0561BC7}"/>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rapezoid 141">
                <a:extLst>
                  <a:ext uri="{FF2B5EF4-FFF2-40B4-BE49-F238E27FC236}">
                    <a16:creationId xmlns:a16="http://schemas.microsoft.com/office/drawing/2014/main" id="{0EA6782A-0670-41FA-9AE6-7B65C293465D}"/>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rapezoid 142">
                <a:extLst>
                  <a:ext uri="{FF2B5EF4-FFF2-40B4-BE49-F238E27FC236}">
                    <a16:creationId xmlns:a16="http://schemas.microsoft.com/office/drawing/2014/main" id="{04327686-E7B8-4F3B-9E28-57504EB680B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rapezoid 143">
                <a:extLst>
                  <a:ext uri="{FF2B5EF4-FFF2-40B4-BE49-F238E27FC236}">
                    <a16:creationId xmlns:a16="http://schemas.microsoft.com/office/drawing/2014/main" id="{3337CC3D-84B2-4AD8-B61E-01ED6854D66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79385788-1A56-4FAA-99BB-4D1E186F07D4}"/>
                </a:ext>
              </a:extLst>
            </p:cNvPr>
            <p:cNvGrpSpPr/>
            <p:nvPr/>
          </p:nvGrpSpPr>
          <p:grpSpPr>
            <a:xfrm rot="7415005" flipH="1">
              <a:off x="9775096" y="5495950"/>
              <a:ext cx="688855" cy="2063532"/>
              <a:chOff x="391500" y="630207"/>
              <a:chExt cx="531845" cy="1593193"/>
            </a:xfrm>
          </p:grpSpPr>
          <p:sp>
            <p:nvSpPr>
              <p:cNvPr id="162" name="Rectangle: Rounded Corners 161">
                <a:extLst>
                  <a:ext uri="{FF2B5EF4-FFF2-40B4-BE49-F238E27FC236}">
                    <a16:creationId xmlns:a16="http://schemas.microsoft.com/office/drawing/2014/main" id="{21F8A59E-C6F6-4724-87EE-8E94B37F3CBB}"/>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Rounded Corners 162">
                <a:extLst>
                  <a:ext uri="{FF2B5EF4-FFF2-40B4-BE49-F238E27FC236}">
                    <a16:creationId xmlns:a16="http://schemas.microsoft.com/office/drawing/2014/main" id="{0A417290-EEF9-41B0-B262-7A482058F11B}"/>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5D84579D-4389-4EC7-A4CB-9681E03F82B8}"/>
                </a:ext>
              </a:extLst>
            </p:cNvPr>
            <p:cNvGrpSpPr/>
            <p:nvPr/>
          </p:nvGrpSpPr>
          <p:grpSpPr>
            <a:xfrm rot="13514546" flipH="1">
              <a:off x="10293888" y="3976487"/>
              <a:ext cx="729571" cy="2548346"/>
              <a:chOff x="391500" y="630207"/>
              <a:chExt cx="531845" cy="1593193"/>
            </a:xfrm>
          </p:grpSpPr>
          <p:sp>
            <p:nvSpPr>
              <p:cNvPr id="160" name="Rectangle: Rounded Corners 159">
                <a:extLst>
                  <a:ext uri="{FF2B5EF4-FFF2-40B4-BE49-F238E27FC236}">
                    <a16:creationId xmlns:a16="http://schemas.microsoft.com/office/drawing/2014/main" id="{1267AEE3-0B9A-4F04-9A01-D73730080DA0}"/>
                  </a:ext>
                </a:extLst>
              </p:cNvPr>
              <p:cNvSpPr/>
              <p:nvPr/>
            </p:nvSpPr>
            <p:spPr>
              <a:xfrm rot="20495611">
                <a:off x="400452" y="630207"/>
                <a:ext cx="522893"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D2EC9984-CBE1-4789-B02E-812C1985D0FD}"/>
                  </a:ext>
                </a:extLst>
              </p:cNvPr>
              <p:cNvSpPr/>
              <p:nvPr/>
            </p:nvSpPr>
            <p:spPr>
              <a:xfrm rot="20495611">
                <a:off x="391500" y="684262"/>
                <a:ext cx="191608"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BB75C2C5-EC3E-4D2E-A7B9-0C388DE0B877}"/>
                </a:ext>
              </a:extLst>
            </p:cNvPr>
            <p:cNvGrpSpPr/>
            <p:nvPr/>
          </p:nvGrpSpPr>
          <p:grpSpPr>
            <a:xfrm rot="6515991" flipH="1">
              <a:off x="9133139" y="5347988"/>
              <a:ext cx="926547" cy="926547"/>
              <a:chOff x="121429" y="411152"/>
              <a:chExt cx="607378" cy="607378"/>
            </a:xfrm>
          </p:grpSpPr>
          <p:sp>
            <p:nvSpPr>
              <p:cNvPr id="156" name="Oval 155">
                <a:extLst>
                  <a:ext uri="{FF2B5EF4-FFF2-40B4-BE49-F238E27FC236}">
                    <a16:creationId xmlns:a16="http://schemas.microsoft.com/office/drawing/2014/main" id="{484A35F0-BD57-4A3A-A86D-7CDC896DFDE8}"/>
                  </a:ext>
                </a:extLst>
              </p:cNvPr>
              <p:cNvSpPr/>
              <p:nvPr/>
            </p:nvSpPr>
            <p:spPr>
              <a:xfrm>
                <a:off x="121429" y="411152"/>
                <a:ext cx="607378" cy="60737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D3180975-4EF8-4D47-8846-45CD19732CF1}"/>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C7E0D0C-5A75-457A-983C-CE2B9453616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9" name="Oval 158">
                <a:extLst>
                  <a:ext uri="{FF2B5EF4-FFF2-40B4-BE49-F238E27FC236}">
                    <a16:creationId xmlns:a16="http://schemas.microsoft.com/office/drawing/2014/main" id="{184F0334-3B67-4DB2-8E8A-153CB7F3A0E5}"/>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53406839-AC3B-4A8E-BD7B-371FF6E0EDCB}"/>
                </a:ext>
              </a:extLst>
            </p:cNvPr>
            <p:cNvGrpSpPr/>
            <p:nvPr/>
          </p:nvGrpSpPr>
          <p:grpSpPr>
            <a:xfrm rot="17832318" flipH="1">
              <a:off x="10630036" y="3483559"/>
              <a:ext cx="606909" cy="1518446"/>
              <a:chOff x="4130254" y="650162"/>
              <a:chExt cx="502274" cy="1664988"/>
            </a:xfrm>
            <a:solidFill>
              <a:schemeClr val="accent2"/>
            </a:solidFill>
          </p:grpSpPr>
          <p:sp>
            <p:nvSpPr>
              <p:cNvPr id="154" name="Trapezoid 153">
                <a:extLst>
                  <a:ext uri="{FF2B5EF4-FFF2-40B4-BE49-F238E27FC236}">
                    <a16:creationId xmlns:a16="http://schemas.microsoft.com/office/drawing/2014/main" id="{93B4A039-0226-4710-BA77-B2733CA7E982}"/>
                  </a:ext>
                </a:extLst>
              </p:cNvPr>
              <p:cNvSpPr/>
              <p:nvPr/>
            </p:nvSpPr>
            <p:spPr>
              <a:xfrm>
                <a:off x="4130254" y="650162"/>
                <a:ext cx="502274"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rapezoid 94">
                <a:extLst>
                  <a:ext uri="{FF2B5EF4-FFF2-40B4-BE49-F238E27FC236}">
                    <a16:creationId xmlns:a16="http://schemas.microsoft.com/office/drawing/2014/main" id="{D036E978-CAEF-4576-83F5-B79017F86032}"/>
                  </a:ext>
                </a:extLst>
              </p:cNvPr>
              <p:cNvSpPr/>
              <p:nvPr/>
            </p:nvSpPr>
            <p:spPr>
              <a:xfrm>
                <a:off x="4449648" y="650162"/>
                <a:ext cx="182880"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4" name="Group 133">
              <a:extLst>
                <a:ext uri="{FF2B5EF4-FFF2-40B4-BE49-F238E27FC236}">
                  <a16:creationId xmlns:a16="http://schemas.microsoft.com/office/drawing/2014/main" id="{497DC697-5A84-461C-82D8-B044E999F46C}"/>
                </a:ext>
              </a:extLst>
            </p:cNvPr>
            <p:cNvGrpSpPr/>
            <p:nvPr/>
          </p:nvGrpSpPr>
          <p:grpSpPr>
            <a:xfrm rot="6515991" flipH="1">
              <a:off x="11363304" y="4328467"/>
              <a:ext cx="770532" cy="770532"/>
              <a:chOff x="121429" y="411152"/>
              <a:chExt cx="607378" cy="607378"/>
            </a:xfrm>
          </p:grpSpPr>
          <p:sp>
            <p:nvSpPr>
              <p:cNvPr id="150" name="Oval 149">
                <a:extLst>
                  <a:ext uri="{FF2B5EF4-FFF2-40B4-BE49-F238E27FC236}">
                    <a16:creationId xmlns:a16="http://schemas.microsoft.com/office/drawing/2014/main" id="{1A6F0CB0-F8B1-4874-BEAD-F3D7BCDCC4B5}"/>
                  </a:ext>
                </a:extLst>
              </p:cNvPr>
              <p:cNvSpPr/>
              <p:nvPr/>
            </p:nvSpPr>
            <p:spPr>
              <a:xfrm>
                <a:off x="121429" y="411152"/>
                <a:ext cx="607378" cy="60737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Freeform: Shape 150">
                <a:extLst>
                  <a:ext uri="{FF2B5EF4-FFF2-40B4-BE49-F238E27FC236}">
                    <a16:creationId xmlns:a16="http://schemas.microsoft.com/office/drawing/2014/main" id="{B44F3C12-B133-4331-B02E-9987EA31F24C}"/>
                  </a:ext>
                </a:extLst>
              </p:cNvPr>
              <p:cNvSpPr/>
              <p:nvPr/>
            </p:nvSpPr>
            <p:spPr>
              <a:xfrm>
                <a:off x="186934" y="476657"/>
                <a:ext cx="476369" cy="47636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97E590C-DA32-413F-B669-8836D72BE739}"/>
                  </a:ext>
                </a:extLst>
              </p:cNvPr>
              <p:cNvSpPr/>
              <p:nvPr/>
            </p:nvSpPr>
            <p:spPr>
              <a:xfrm>
                <a:off x="306265" y="596608"/>
                <a:ext cx="237706" cy="236466"/>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3" name="Oval 152">
                <a:extLst>
                  <a:ext uri="{FF2B5EF4-FFF2-40B4-BE49-F238E27FC236}">
                    <a16:creationId xmlns:a16="http://schemas.microsoft.com/office/drawing/2014/main" id="{D6D5E445-5649-4117-8BBC-CD6118CE33C0}"/>
                  </a:ext>
                </a:extLst>
              </p:cNvPr>
              <p:cNvSpPr/>
              <p:nvPr/>
            </p:nvSpPr>
            <p:spPr>
              <a:xfrm>
                <a:off x="385557"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TextBox 8">
            <a:hlinkClick r:id="rId2"/>
            <a:extLst>
              <a:ext uri="{FF2B5EF4-FFF2-40B4-BE49-F238E27FC236}">
                <a16:creationId xmlns:a16="http://schemas.microsoft.com/office/drawing/2014/main" id="{971A0637-16B4-4BF3-8F88-000E4275B775}"/>
              </a:ext>
            </a:extLst>
          </p:cNvPr>
          <p:cNvSpPr txBox="1"/>
          <p:nvPr/>
        </p:nvSpPr>
        <p:spPr>
          <a:xfrm>
            <a:off x="0" y="6479634"/>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rPr>
              <a:t>https://www.linkedin.com/in/william-uyasan-94a326b3/</a:t>
            </a:r>
            <a:endParaRPr lang="ko-KR" altLang="en-US" sz="1000" dirty="0">
              <a:solidFill>
                <a:schemeClr val="bg1"/>
              </a:solidFill>
              <a:cs typeface="Arial" pitchFamily="34" charset="0"/>
            </a:endParaRPr>
          </a:p>
        </p:txBody>
      </p:sp>
      <p:sp>
        <p:nvSpPr>
          <p:cNvPr id="99" name="Freeform: Shape 98">
            <a:extLst>
              <a:ext uri="{FF2B5EF4-FFF2-40B4-BE49-F238E27FC236}">
                <a16:creationId xmlns:a16="http://schemas.microsoft.com/office/drawing/2014/main" id="{3CD6C908-6459-4021-AE8E-283EF4C1ED44}"/>
              </a:ext>
            </a:extLst>
          </p:cNvPr>
          <p:cNvSpPr/>
          <p:nvPr/>
        </p:nvSpPr>
        <p:spPr>
          <a:xfrm>
            <a:off x="8831560" y="2981015"/>
            <a:ext cx="893052" cy="892469"/>
          </a:xfrm>
          <a:custGeom>
            <a:avLst/>
            <a:gdLst>
              <a:gd name="connsiteX0" fmla="*/ 446879 w 893052"/>
              <a:gd name="connsiteY0" fmla="*/ 366069 h 892469"/>
              <a:gd name="connsiteX1" fmla="*/ 367213 w 893052"/>
              <a:gd name="connsiteY1" fmla="*/ 445391 h 892469"/>
              <a:gd name="connsiteX2" fmla="*/ 446535 w 893052"/>
              <a:gd name="connsiteY2" fmla="*/ 525402 h 892469"/>
              <a:gd name="connsiteX3" fmla="*/ 526373 w 893052"/>
              <a:gd name="connsiteY3" fmla="*/ 445907 h 892469"/>
              <a:gd name="connsiteX4" fmla="*/ 446879 w 893052"/>
              <a:gd name="connsiteY4" fmla="*/ 366069 h 892469"/>
              <a:gd name="connsiteX5" fmla="*/ 447223 w 893052"/>
              <a:gd name="connsiteY5" fmla="*/ 129135 h 892469"/>
              <a:gd name="connsiteX6" fmla="*/ 763479 w 893052"/>
              <a:gd name="connsiteY6" fmla="*/ 446251 h 892469"/>
              <a:gd name="connsiteX7" fmla="*/ 446018 w 893052"/>
              <a:gd name="connsiteY7" fmla="*/ 762164 h 892469"/>
              <a:gd name="connsiteX8" fmla="*/ 130278 w 893052"/>
              <a:gd name="connsiteY8" fmla="*/ 445219 h 892469"/>
              <a:gd name="connsiteX9" fmla="*/ 447223 w 893052"/>
              <a:gd name="connsiteY9" fmla="*/ 129135 h 892469"/>
              <a:gd name="connsiteX10" fmla="*/ 446879 w 893052"/>
              <a:gd name="connsiteY10" fmla="*/ 119843 h 892469"/>
              <a:gd name="connsiteX11" fmla="*/ 120643 w 893052"/>
              <a:gd name="connsiteY11" fmla="*/ 444187 h 892469"/>
              <a:gd name="connsiteX12" fmla="*/ 446363 w 893052"/>
              <a:gd name="connsiteY12" fmla="*/ 771283 h 892469"/>
              <a:gd name="connsiteX13" fmla="*/ 772599 w 893052"/>
              <a:gd name="connsiteY13" fmla="*/ 445391 h 892469"/>
              <a:gd name="connsiteX14" fmla="*/ 446879 w 893052"/>
              <a:gd name="connsiteY14" fmla="*/ 119843 h 892469"/>
              <a:gd name="connsiteX15" fmla="*/ 500047 w 893052"/>
              <a:gd name="connsiteY15" fmla="*/ 85 h 892469"/>
              <a:gd name="connsiteX16" fmla="*/ 504692 w 893052"/>
              <a:gd name="connsiteY16" fmla="*/ 258 h 892469"/>
              <a:gd name="connsiteX17" fmla="*/ 524652 w 893052"/>
              <a:gd name="connsiteY17" fmla="*/ 21766 h 892469"/>
              <a:gd name="connsiteX18" fmla="*/ 525857 w 893052"/>
              <a:gd name="connsiteY18" fmla="*/ 61857 h 892469"/>
              <a:gd name="connsiteX19" fmla="*/ 532911 w 893052"/>
              <a:gd name="connsiteY19" fmla="*/ 73557 h 892469"/>
              <a:gd name="connsiteX20" fmla="*/ 558377 w 893052"/>
              <a:gd name="connsiteY20" fmla="*/ 80268 h 892469"/>
              <a:gd name="connsiteX21" fmla="*/ 570422 w 893052"/>
              <a:gd name="connsiteY21" fmla="*/ 73901 h 892469"/>
              <a:gd name="connsiteX22" fmla="*/ 593306 w 893052"/>
              <a:gd name="connsiteY22" fmla="*/ 37252 h 892469"/>
              <a:gd name="connsiteX23" fmla="*/ 615503 w 893052"/>
              <a:gd name="connsiteY23" fmla="*/ 29509 h 892469"/>
              <a:gd name="connsiteX24" fmla="*/ 619460 w 893052"/>
              <a:gd name="connsiteY24" fmla="*/ 30885 h 892469"/>
              <a:gd name="connsiteX25" fmla="*/ 632021 w 893052"/>
              <a:gd name="connsiteY25" fmla="*/ 55491 h 892469"/>
              <a:gd name="connsiteX26" fmla="*/ 623074 w 893052"/>
              <a:gd name="connsiteY26" fmla="*/ 94033 h 892469"/>
              <a:gd name="connsiteX27" fmla="*/ 629268 w 893052"/>
              <a:gd name="connsiteY27" fmla="*/ 110724 h 892469"/>
              <a:gd name="connsiteX28" fmla="*/ 649227 w 893052"/>
              <a:gd name="connsiteY28" fmla="*/ 121736 h 892469"/>
              <a:gd name="connsiteX29" fmla="*/ 662477 w 893052"/>
              <a:gd name="connsiteY29" fmla="*/ 118639 h 892469"/>
              <a:gd name="connsiteX30" fmla="*/ 694137 w 893052"/>
              <a:gd name="connsiteY30" fmla="*/ 89215 h 892469"/>
              <a:gd name="connsiteX31" fmla="*/ 717538 w 893052"/>
              <a:gd name="connsiteY31" fmla="*/ 87323 h 892469"/>
              <a:gd name="connsiteX32" fmla="*/ 718742 w 893052"/>
              <a:gd name="connsiteY32" fmla="*/ 88183 h 892469"/>
              <a:gd name="connsiteX33" fmla="*/ 726141 w 893052"/>
              <a:gd name="connsiteY33" fmla="*/ 117951 h 892469"/>
              <a:gd name="connsiteX34" fmla="*/ 707730 w 893052"/>
              <a:gd name="connsiteY34" fmla="*/ 152363 h 892469"/>
              <a:gd name="connsiteX35" fmla="*/ 709279 w 893052"/>
              <a:gd name="connsiteY35" fmla="*/ 168710 h 892469"/>
              <a:gd name="connsiteX36" fmla="*/ 724764 w 893052"/>
              <a:gd name="connsiteY36" fmla="*/ 184024 h 892469"/>
              <a:gd name="connsiteX37" fmla="*/ 740250 w 893052"/>
              <a:gd name="connsiteY37" fmla="*/ 185400 h 892469"/>
              <a:gd name="connsiteX38" fmla="*/ 779309 w 893052"/>
              <a:gd name="connsiteY38" fmla="*/ 164752 h 892469"/>
              <a:gd name="connsiteX39" fmla="*/ 800645 w 893052"/>
              <a:gd name="connsiteY39" fmla="*/ 169226 h 892469"/>
              <a:gd name="connsiteX40" fmla="*/ 807184 w 893052"/>
              <a:gd name="connsiteY40" fmla="*/ 178001 h 892469"/>
              <a:gd name="connsiteX41" fmla="*/ 805463 w 893052"/>
              <a:gd name="connsiteY41" fmla="*/ 197273 h 892469"/>
              <a:gd name="connsiteX42" fmla="*/ 774319 w 893052"/>
              <a:gd name="connsiteY42" fmla="*/ 230825 h 892469"/>
              <a:gd name="connsiteX43" fmla="*/ 771566 w 893052"/>
              <a:gd name="connsiteY43" fmla="*/ 244591 h 892469"/>
              <a:gd name="connsiteX44" fmla="*/ 783439 w 893052"/>
              <a:gd name="connsiteY44" fmla="*/ 265238 h 892469"/>
              <a:gd name="connsiteX45" fmla="*/ 798580 w 893052"/>
              <a:gd name="connsiteY45" fmla="*/ 270229 h 892469"/>
              <a:gd name="connsiteX46" fmla="*/ 842629 w 893052"/>
              <a:gd name="connsiteY46" fmla="*/ 260249 h 892469"/>
              <a:gd name="connsiteX47" fmla="*/ 858975 w 893052"/>
              <a:gd name="connsiteY47" fmla="*/ 267819 h 892469"/>
              <a:gd name="connsiteX48" fmla="*/ 864137 w 893052"/>
              <a:gd name="connsiteY48" fmla="*/ 279692 h 892469"/>
              <a:gd name="connsiteX49" fmla="*/ 857082 w 893052"/>
              <a:gd name="connsiteY49" fmla="*/ 298963 h 892469"/>
              <a:gd name="connsiteX50" fmla="*/ 820777 w 893052"/>
              <a:gd name="connsiteY50" fmla="*/ 321504 h 892469"/>
              <a:gd name="connsiteX51" fmla="*/ 813034 w 893052"/>
              <a:gd name="connsiteY51" fmla="*/ 338366 h 892469"/>
              <a:gd name="connsiteX52" fmla="*/ 818368 w 893052"/>
              <a:gd name="connsiteY52" fmla="*/ 357982 h 892469"/>
              <a:gd name="connsiteX53" fmla="*/ 831273 w 893052"/>
              <a:gd name="connsiteY53" fmla="*/ 367101 h 892469"/>
              <a:gd name="connsiteX54" fmla="*/ 876526 w 893052"/>
              <a:gd name="connsiteY54" fmla="*/ 368822 h 892469"/>
              <a:gd name="connsiteX55" fmla="*/ 891152 w 893052"/>
              <a:gd name="connsiteY55" fmla="*/ 380350 h 892469"/>
              <a:gd name="connsiteX56" fmla="*/ 893044 w 893052"/>
              <a:gd name="connsiteY56" fmla="*/ 394288 h 892469"/>
              <a:gd name="connsiteX57" fmla="*/ 881860 w 893052"/>
              <a:gd name="connsiteY57" fmla="*/ 410118 h 892469"/>
              <a:gd name="connsiteX58" fmla="*/ 841080 w 893052"/>
              <a:gd name="connsiteY58" fmla="*/ 422679 h 892469"/>
              <a:gd name="connsiteX59" fmla="*/ 828348 w 893052"/>
              <a:gd name="connsiteY59" fmla="*/ 438852 h 892469"/>
              <a:gd name="connsiteX60" fmla="*/ 829208 w 893052"/>
              <a:gd name="connsiteY60" fmla="*/ 460189 h 892469"/>
              <a:gd name="connsiteX61" fmla="*/ 837983 w 893052"/>
              <a:gd name="connsiteY61" fmla="*/ 469480 h 892469"/>
              <a:gd name="connsiteX62" fmla="*/ 880827 w 893052"/>
              <a:gd name="connsiteY62" fmla="*/ 482557 h 892469"/>
              <a:gd name="connsiteX63" fmla="*/ 893044 w 893052"/>
              <a:gd name="connsiteY63" fmla="*/ 499592 h 892469"/>
              <a:gd name="connsiteX64" fmla="*/ 893044 w 893052"/>
              <a:gd name="connsiteY64" fmla="*/ 502689 h 892469"/>
              <a:gd name="connsiteX65" fmla="*/ 871020 w 893052"/>
              <a:gd name="connsiteY65" fmla="*/ 524541 h 892469"/>
              <a:gd name="connsiteX66" fmla="*/ 830413 w 893052"/>
              <a:gd name="connsiteY66" fmla="*/ 525746 h 892469"/>
              <a:gd name="connsiteX67" fmla="*/ 819572 w 893052"/>
              <a:gd name="connsiteY67" fmla="*/ 532456 h 892469"/>
              <a:gd name="connsiteX68" fmla="*/ 812690 w 893052"/>
              <a:gd name="connsiteY68" fmla="*/ 557922 h 892469"/>
              <a:gd name="connsiteX69" fmla="*/ 819400 w 893052"/>
              <a:gd name="connsiteY69" fmla="*/ 570311 h 892469"/>
              <a:gd name="connsiteX70" fmla="*/ 855190 w 893052"/>
              <a:gd name="connsiteY70" fmla="*/ 592679 h 892469"/>
              <a:gd name="connsiteX71" fmla="*/ 863277 w 893052"/>
              <a:gd name="connsiteY71" fmla="*/ 615564 h 892469"/>
              <a:gd name="connsiteX72" fmla="*/ 857599 w 893052"/>
              <a:gd name="connsiteY72" fmla="*/ 627264 h 892469"/>
              <a:gd name="connsiteX73" fmla="*/ 846587 w 893052"/>
              <a:gd name="connsiteY73" fmla="*/ 632770 h 892469"/>
              <a:gd name="connsiteX74" fmla="*/ 819228 w 893052"/>
              <a:gd name="connsiteY74" fmla="*/ 626748 h 892469"/>
              <a:gd name="connsiteX75" fmla="*/ 796860 w 893052"/>
              <a:gd name="connsiteY75" fmla="*/ 621586 h 892469"/>
              <a:gd name="connsiteX76" fmla="*/ 785159 w 893052"/>
              <a:gd name="connsiteY76" fmla="*/ 625200 h 892469"/>
              <a:gd name="connsiteX77" fmla="*/ 771050 w 893052"/>
              <a:gd name="connsiteY77" fmla="*/ 650493 h 892469"/>
              <a:gd name="connsiteX78" fmla="*/ 774491 w 893052"/>
              <a:gd name="connsiteY78" fmla="*/ 661333 h 892469"/>
              <a:gd name="connsiteX79" fmla="*/ 804603 w 893052"/>
              <a:gd name="connsiteY79" fmla="*/ 693682 h 892469"/>
              <a:gd name="connsiteX80" fmla="*/ 806495 w 893052"/>
              <a:gd name="connsiteY80" fmla="*/ 715878 h 892469"/>
              <a:gd name="connsiteX81" fmla="*/ 805291 w 893052"/>
              <a:gd name="connsiteY81" fmla="*/ 717599 h 892469"/>
              <a:gd name="connsiteX82" fmla="*/ 775007 w 893052"/>
              <a:gd name="connsiteY82" fmla="*/ 725170 h 892469"/>
              <a:gd name="connsiteX83" fmla="*/ 740078 w 893052"/>
              <a:gd name="connsiteY83" fmla="*/ 706586 h 892469"/>
              <a:gd name="connsiteX84" fmla="*/ 726485 w 893052"/>
              <a:gd name="connsiteY84" fmla="*/ 707103 h 892469"/>
              <a:gd name="connsiteX85" fmla="*/ 708762 w 893052"/>
              <a:gd name="connsiteY85" fmla="*/ 724481 h 892469"/>
              <a:gd name="connsiteX86" fmla="*/ 707902 w 893052"/>
              <a:gd name="connsiteY86" fmla="*/ 739451 h 892469"/>
              <a:gd name="connsiteX87" fmla="*/ 728550 w 893052"/>
              <a:gd name="connsiteY87" fmla="*/ 778510 h 892469"/>
              <a:gd name="connsiteX88" fmla="*/ 725109 w 893052"/>
              <a:gd name="connsiteY88" fmla="*/ 798814 h 892469"/>
              <a:gd name="connsiteX89" fmla="*/ 721667 w 893052"/>
              <a:gd name="connsiteY89" fmla="*/ 801911 h 892469"/>
              <a:gd name="connsiteX90" fmla="*/ 692072 w 893052"/>
              <a:gd name="connsiteY90" fmla="*/ 800878 h 892469"/>
              <a:gd name="connsiteX91" fmla="*/ 663165 w 893052"/>
              <a:gd name="connsiteY91" fmla="*/ 773864 h 892469"/>
              <a:gd name="connsiteX92" fmla="*/ 648367 w 893052"/>
              <a:gd name="connsiteY92" fmla="*/ 770939 h 892469"/>
              <a:gd name="connsiteX93" fmla="*/ 628063 w 893052"/>
              <a:gd name="connsiteY93" fmla="*/ 782467 h 892469"/>
              <a:gd name="connsiteX94" fmla="*/ 623074 w 893052"/>
              <a:gd name="connsiteY94" fmla="*/ 797609 h 892469"/>
              <a:gd name="connsiteX95" fmla="*/ 633398 w 893052"/>
              <a:gd name="connsiteY95" fmla="*/ 842690 h 892469"/>
              <a:gd name="connsiteX96" fmla="*/ 626687 w 893052"/>
              <a:gd name="connsiteY96" fmla="*/ 857660 h 892469"/>
              <a:gd name="connsiteX97" fmla="*/ 613954 w 893052"/>
              <a:gd name="connsiteY97" fmla="*/ 863338 h 892469"/>
              <a:gd name="connsiteX98" fmla="*/ 594511 w 893052"/>
              <a:gd name="connsiteY98" fmla="*/ 856456 h 892469"/>
              <a:gd name="connsiteX99" fmla="*/ 571970 w 893052"/>
              <a:gd name="connsiteY99" fmla="*/ 820150 h 892469"/>
              <a:gd name="connsiteX100" fmla="*/ 555108 w 893052"/>
              <a:gd name="connsiteY100" fmla="*/ 812235 h 892469"/>
              <a:gd name="connsiteX101" fmla="*/ 537041 w 893052"/>
              <a:gd name="connsiteY101" fmla="*/ 817053 h 892469"/>
              <a:gd name="connsiteX102" fmla="*/ 526029 w 893052"/>
              <a:gd name="connsiteY102" fmla="*/ 832022 h 892469"/>
              <a:gd name="connsiteX103" fmla="*/ 524824 w 893052"/>
              <a:gd name="connsiteY103" fmla="*/ 872630 h 892469"/>
              <a:gd name="connsiteX104" fmla="*/ 509166 w 893052"/>
              <a:gd name="connsiteY104" fmla="*/ 891213 h 892469"/>
              <a:gd name="connsiteX105" fmla="*/ 499359 w 893052"/>
              <a:gd name="connsiteY105" fmla="*/ 892417 h 892469"/>
              <a:gd name="connsiteX106" fmla="*/ 483529 w 893052"/>
              <a:gd name="connsiteY106" fmla="*/ 881749 h 892469"/>
              <a:gd name="connsiteX107" fmla="*/ 470280 w 893052"/>
              <a:gd name="connsiteY107" fmla="*/ 838561 h 892469"/>
              <a:gd name="connsiteX108" fmla="*/ 457891 w 893052"/>
              <a:gd name="connsiteY108" fmla="*/ 827893 h 892469"/>
              <a:gd name="connsiteX109" fmla="*/ 435178 w 893052"/>
              <a:gd name="connsiteY109" fmla="*/ 828065 h 892469"/>
              <a:gd name="connsiteX110" fmla="*/ 424166 w 893052"/>
              <a:gd name="connsiteY110" fmla="*/ 837528 h 892469"/>
              <a:gd name="connsiteX111" fmla="*/ 411605 w 893052"/>
              <a:gd name="connsiteY111" fmla="*/ 878308 h 892469"/>
              <a:gd name="connsiteX112" fmla="*/ 390441 w 893052"/>
              <a:gd name="connsiteY112" fmla="*/ 891901 h 892469"/>
              <a:gd name="connsiteX113" fmla="*/ 369105 w 893052"/>
              <a:gd name="connsiteY113" fmla="*/ 867812 h 892469"/>
              <a:gd name="connsiteX114" fmla="*/ 368073 w 893052"/>
              <a:gd name="connsiteY114" fmla="*/ 830818 h 892469"/>
              <a:gd name="connsiteX115" fmla="*/ 360330 w 893052"/>
              <a:gd name="connsiteY115" fmla="*/ 818429 h 892469"/>
              <a:gd name="connsiteX116" fmla="*/ 335208 w 893052"/>
              <a:gd name="connsiteY116" fmla="*/ 812063 h 892469"/>
              <a:gd name="connsiteX117" fmla="*/ 323164 w 893052"/>
              <a:gd name="connsiteY117" fmla="*/ 818429 h 892469"/>
              <a:gd name="connsiteX118" fmla="*/ 300279 w 893052"/>
              <a:gd name="connsiteY118" fmla="*/ 855079 h 892469"/>
              <a:gd name="connsiteX119" fmla="*/ 278943 w 893052"/>
              <a:gd name="connsiteY119" fmla="*/ 862822 h 892469"/>
              <a:gd name="connsiteX120" fmla="*/ 277394 w 893052"/>
              <a:gd name="connsiteY120" fmla="*/ 862306 h 892469"/>
              <a:gd name="connsiteX121" fmla="*/ 261908 w 893052"/>
              <a:gd name="connsiteY121" fmla="*/ 835291 h 892469"/>
              <a:gd name="connsiteX122" fmla="*/ 270684 w 893052"/>
              <a:gd name="connsiteY122" fmla="*/ 797265 h 892469"/>
              <a:gd name="connsiteX123" fmla="*/ 265006 w 893052"/>
              <a:gd name="connsiteY123" fmla="*/ 781779 h 892469"/>
              <a:gd name="connsiteX124" fmla="*/ 246594 w 893052"/>
              <a:gd name="connsiteY124" fmla="*/ 771111 h 892469"/>
              <a:gd name="connsiteX125" fmla="*/ 229904 w 893052"/>
              <a:gd name="connsiteY125" fmla="*/ 774208 h 892469"/>
              <a:gd name="connsiteX126" fmla="*/ 198761 w 893052"/>
              <a:gd name="connsiteY126" fmla="*/ 803287 h 892469"/>
              <a:gd name="connsiteX127" fmla="*/ 176908 w 893052"/>
              <a:gd name="connsiteY127" fmla="*/ 805352 h 892469"/>
              <a:gd name="connsiteX128" fmla="*/ 173811 w 893052"/>
              <a:gd name="connsiteY128" fmla="*/ 803287 h 892469"/>
              <a:gd name="connsiteX129" fmla="*/ 166928 w 893052"/>
              <a:gd name="connsiteY129" fmla="*/ 774552 h 892469"/>
              <a:gd name="connsiteX130" fmla="*/ 185511 w 893052"/>
              <a:gd name="connsiteY130" fmla="*/ 739623 h 892469"/>
              <a:gd name="connsiteX131" fmla="*/ 184135 w 893052"/>
              <a:gd name="connsiteY131" fmla="*/ 723277 h 892469"/>
              <a:gd name="connsiteX132" fmla="*/ 168649 w 893052"/>
              <a:gd name="connsiteY132" fmla="*/ 707963 h 892469"/>
              <a:gd name="connsiteX133" fmla="*/ 152647 w 893052"/>
              <a:gd name="connsiteY133" fmla="*/ 706758 h 892469"/>
              <a:gd name="connsiteX134" fmla="*/ 113932 w 893052"/>
              <a:gd name="connsiteY134" fmla="*/ 727235 h 892469"/>
              <a:gd name="connsiteX135" fmla="*/ 92768 w 893052"/>
              <a:gd name="connsiteY135" fmla="*/ 723277 h 892469"/>
              <a:gd name="connsiteX136" fmla="*/ 91392 w 893052"/>
              <a:gd name="connsiteY136" fmla="*/ 721728 h 892469"/>
              <a:gd name="connsiteX137" fmla="*/ 92252 w 893052"/>
              <a:gd name="connsiteY137" fmla="*/ 690068 h 892469"/>
              <a:gd name="connsiteX138" fmla="*/ 118234 w 893052"/>
              <a:gd name="connsiteY138" fmla="*/ 662366 h 892469"/>
              <a:gd name="connsiteX139" fmla="*/ 121331 w 893052"/>
              <a:gd name="connsiteY139" fmla="*/ 647224 h 892469"/>
              <a:gd name="connsiteX140" fmla="*/ 109459 w 893052"/>
              <a:gd name="connsiteY140" fmla="*/ 626576 h 892469"/>
              <a:gd name="connsiteX141" fmla="*/ 94489 w 893052"/>
              <a:gd name="connsiteY141" fmla="*/ 622274 h 892469"/>
              <a:gd name="connsiteX142" fmla="*/ 56979 w 893052"/>
              <a:gd name="connsiteY142" fmla="*/ 630878 h 892469"/>
              <a:gd name="connsiteX143" fmla="*/ 51989 w 893052"/>
              <a:gd name="connsiteY143" fmla="*/ 632082 h 892469"/>
              <a:gd name="connsiteX144" fmla="*/ 33406 w 893052"/>
              <a:gd name="connsiteY144" fmla="*/ 622963 h 892469"/>
              <a:gd name="connsiteX145" fmla="*/ 29104 w 893052"/>
              <a:gd name="connsiteY145" fmla="*/ 612983 h 892469"/>
              <a:gd name="connsiteX146" fmla="*/ 35987 w 893052"/>
              <a:gd name="connsiteY146" fmla="*/ 593539 h 892469"/>
              <a:gd name="connsiteX147" fmla="*/ 71260 w 893052"/>
              <a:gd name="connsiteY147" fmla="*/ 571515 h 892469"/>
              <a:gd name="connsiteX148" fmla="*/ 79691 w 893052"/>
              <a:gd name="connsiteY148" fmla="*/ 551728 h 892469"/>
              <a:gd name="connsiteX149" fmla="*/ 74357 w 893052"/>
              <a:gd name="connsiteY149" fmla="*/ 533833 h 892469"/>
              <a:gd name="connsiteX150" fmla="*/ 61452 w 893052"/>
              <a:gd name="connsiteY150" fmla="*/ 525229 h 892469"/>
              <a:gd name="connsiteX151" fmla="*/ 19813 w 893052"/>
              <a:gd name="connsiteY151" fmla="*/ 524025 h 892469"/>
              <a:gd name="connsiteX152" fmla="*/ 1230 w 893052"/>
              <a:gd name="connsiteY152" fmla="*/ 508367 h 892469"/>
              <a:gd name="connsiteX153" fmla="*/ 541 w 893052"/>
              <a:gd name="connsiteY153" fmla="*/ 504754 h 892469"/>
              <a:gd name="connsiteX154" fmla="*/ 16199 w 893052"/>
              <a:gd name="connsiteY154" fmla="*/ 481009 h 892469"/>
              <a:gd name="connsiteX155" fmla="*/ 53537 w 893052"/>
              <a:gd name="connsiteY155" fmla="*/ 469652 h 892469"/>
              <a:gd name="connsiteX156" fmla="*/ 64722 w 893052"/>
              <a:gd name="connsiteY156" fmla="*/ 457091 h 892469"/>
              <a:gd name="connsiteX157" fmla="*/ 64205 w 893052"/>
              <a:gd name="connsiteY157" fmla="*/ 433174 h 892469"/>
              <a:gd name="connsiteX158" fmla="*/ 55430 w 893052"/>
              <a:gd name="connsiteY158" fmla="*/ 423367 h 892469"/>
              <a:gd name="connsiteX159" fmla="*/ 15683 w 893052"/>
              <a:gd name="connsiteY159" fmla="*/ 411150 h 892469"/>
              <a:gd name="connsiteX160" fmla="*/ 541 w 893052"/>
              <a:gd name="connsiteY160" fmla="*/ 389126 h 892469"/>
              <a:gd name="connsiteX161" fmla="*/ 2090 w 893052"/>
              <a:gd name="connsiteY161" fmla="*/ 380006 h 892469"/>
              <a:gd name="connsiteX162" fmla="*/ 16371 w 893052"/>
              <a:gd name="connsiteY162" fmla="*/ 368650 h 892469"/>
              <a:gd name="connsiteX163" fmla="*/ 54914 w 893052"/>
              <a:gd name="connsiteY163" fmla="*/ 367445 h 892469"/>
              <a:gd name="connsiteX164" fmla="*/ 60592 w 893052"/>
              <a:gd name="connsiteY164" fmla="*/ 367273 h 892469"/>
              <a:gd name="connsiteX165" fmla="*/ 75906 w 893052"/>
              <a:gd name="connsiteY165" fmla="*/ 355229 h 892469"/>
              <a:gd name="connsiteX166" fmla="*/ 80379 w 893052"/>
              <a:gd name="connsiteY166" fmla="*/ 338194 h 892469"/>
              <a:gd name="connsiteX167" fmla="*/ 73153 w 893052"/>
              <a:gd name="connsiteY167" fmla="*/ 322020 h 892469"/>
              <a:gd name="connsiteX168" fmla="*/ 37879 w 893052"/>
              <a:gd name="connsiteY168" fmla="*/ 299996 h 892469"/>
              <a:gd name="connsiteX169" fmla="*/ 29964 w 893052"/>
              <a:gd name="connsiteY169" fmla="*/ 277455 h 892469"/>
              <a:gd name="connsiteX170" fmla="*/ 34954 w 893052"/>
              <a:gd name="connsiteY170" fmla="*/ 266615 h 892469"/>
              <a:gd name="connsiteX171" fmla="*/ 50440 w 893052"/>
              <a:gd name="connsiteY171" fmla="*/ 260077 h 892469"/>
              <a:gd name="connsiteX172" fmla="*/ 94489 w 893052"/>
              <a:gd name="connsiteY172" fmla="*/ 270229 h 892469"/>
              <a:gd name="connsiteX173" fmla="*/ 110491 w 893052"/>
              <a:gd name="connsiteY173" fmla="*/ 264894 h 892469"/>
              <a:gd name="connsiteX174" fmla="*/ 121331 w 893052"/>
              <a:gd name="connsiteY174" fmla="*/ 245967 h 892469"/>
              <a:gd name="connsiteX175" fmla="*/ 118234 w 893052"/>
              <a:gd name="connsiteY175" fmla="*/ 229793 h 892469"/>
              <a:gd name="connsiteX176" fmla="*/ 88983 w 893052"/>
              <a:gd name="connsiteY176" fmla="*/ 198649 h 892469"/>
              <a:gd name="connsiteX177" fmla="*/ 87262 w 893052"/>
              <a:gd name="connsiteY177" fmla="*/ 176453 h 892469"/>
              <a:gd name="connsiteX178" fmla="*/ 90187 w 893052"/>
              <a:gd name="connsiteY178" fmla="*/ 172151 h 892469"/>
              <a:gd name="connsiteX179" fmla="*/ 116685 w 893052"/>
              <a:gd name="connsiteY179" fmla="*/ 166301 h 892469"/>
              <a:gd name="connsiteX180" fmla="*/ 152475 w 893052"/>
              <a:gd name="connsiteY180" fmla="*/ 185400 h 892469"/>
              <a:gd name="connsiteX181" fmla="*/ 169337 w 893052"/>
              <a:gd name="connsiteY181" fmla="*/ 183852 h 892469"/>
              <a:gd name="connsiteX182" fmla="*/ 183791 w 893052"/>
              <a:gd name="connsiteY182" fmla="*/ 169570 h 892469"/>
              <a:gd name="connsiteX183" fmla="*/ 185684 w 893052"/>
              <a:gd name="connsiteY183" fmla="*/ 152363 h 892469"/>
              <a:gd name="connsiteX184" fmla="*/ 164864 w 893052"/>
              <a:gd name="connsiteY184" fmla="*/ 113305 h 892469"/>
              <a:gd name="connsiteX185" fmla="*/ 168477 w 893052"/>
              <a:gd name="connsiteY185" fmla="*/ 93517 h 892469"/>
              <a:gd name="connsiteX186" fmla="*/ 179317 w 893052"/>
              <a:gd name="connsiteY186" fmla="*/ 85430 h 892469"/>
              <a:gd name="connsiteX187" fmla="*/ 196868 w 893052"/>
              <a:gd name="connsiteY187" fmla="*/ 87323 h 892469"/>
              <a:gd name="connsiteX188" fmla="*/ 226635 w 893052"/>
              <a:gd name="connsiteY188" fmla="*/ 115025 h 892469"/>
              <a:gd name="connsiteX189" fmla="*/ 251757 w 893052"/>
              <a:gd name="connsiteY189" fmla="*/ 118639 h 892469"/>
              <a:gd name="connsiteX190" fmla="*/ 265866 w 893052"/>
              <a:gd name="connsiteY190" fmla="*/ 109863 h 892469"/>
              <a:gd name="connsiteX191" fmla="*/ 270684 w 893052"/>
              <a:gd name="connsiteY191" fmla="*/ 95066 h 892469"/>
              <a:gd name="connsiteX192" fmla="*/ 260704 w 893052"/>
              <a:gd name="connsiteY192" fmla="*/ 52049 h 892469"/>
              <a:gd name="connsiteX193" fmla="*/ 269135 w 893052"/>
              <a:gd name="connsiteY193" fmla="*/ 33638 h 892469"/>
              <a:gd name="connsiteX194" fmla="*/ 280664 w 893052"/>
              <a:gd name="connsiteY194" fmla="*/ 28820 h 892469"/>
              <a:gd name="connsiteX195" fmla="*/ 298903 w 893052"/>
              <a:gd name="connsiteY195" fmla="*/ 35359 h 892469"/>
              <a:gd name="connsiteX196" fmla="*/ 321959 w 893052"/>
              <a:gd name="connsiteY196" fmla="*/ 72525 h 892469"/>
              <a:gd name="connsiteX197" fmla="*/ 337961 w 893052"/>
              <a:gd name="connsiteY197" fmla="*/ 80268 h 892469"/>
              <a:gd name="connsiteX198" fmla="*/ 359470 w 893052"/>
              <a:gd name="connsiteY198" fmla="*/ 74246 h 892469"/>
              <a:gd name="connsiteX199" fmla="*/ 367385 w 893052"/>
              <a:gd name="connsiteY199" fmla="*/ 62717 h 892469"/>
              <a:gd name="connsiteX200" fmla="*/ 369105 w 893052"/>
              <a:gd name="connsiteY200" fmla="*/ 17980 h 892469"/>
              <a:gd name="connsiteX201" fmla="*/ 381838 w 893052"/>
              <a:gd name="connsiteY201" fmla="*/ 1634 h 892469"/>
              <a:gd name="connsiteX202" fmla="*/ 386484 w 893052"/>
              <a:gd name="connsiteY202" fmla="*/ 602 h 892469"/>
              <a:gd name="connsiteX203" fmla="*/ 412122 w 893052"/>
              <a:gd name="connsiteY203" fmla="*/ 16260 h 892469"/>
              <a:gd name="connsiteX204" fmla="*/ 423478 w 893052"/>
              <a:gd name="connsiteY204" fmla="*/ 54114 h 892469"/>
              <a:gd name="connsiteX205" fmla="*/ 434662 w 893052"/>
              <a:gd name="connsiteY205" fmla="*/ 64266 h 892469"/>
              <a:gd name="connsiteX206" fmla="*/ 459095 w 893052"/>
              <a:gd name="connsiteY206" fmla="*/ 64266 h 892469"/>
              <a:gd name="connsiteX207" fmla="*/ 469935 w 893052"/>
              <a:gd name="connsiteY207" fmla="*/ 54458 h 892469"/>
              <a:gd name="connsiteX208" fmla="*/ 482669 w 893052"/>
              <a:gd name="connsiteY208" fmla="*/ 12646 h 892469"/>
              <a:gd name="connsiteX209" fmla="*/ 500047 w 893052"/>
              <a:gd name="connsiteY209" fmla="*/ 85 h 892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893052" h="892469">
                <a:moveTo>
                  <a:pt x="446879" y="366069"/>
                </a:moveTo>
                <a:cubicBezTo>
                  <a:pt x="399045" y="366069"/>
                  <a:pt x="367040" y="405300"/>
                  <a:pt x="367213" y="445391"/>
                </a:cubicBezTo>
                <a:cubicBezTo>
                  <a:pt x="367385" y="489784"/>
                  <a:pt x="402314" y="525402"/>
                  <a:pt x="446535" y="525402"/>
                </a:cubicBezTo>
                <a:cubicBezTo>
                  <a:pt x="490755" y="525402"/>
                  <a:pt x="526201" y="490300"/>
                  <a:pt x="526373" y="445907"/>
                </a:cubicBezTo>
                <a:cubicBezTo>
                  <a:pt x="526545" y="401686"/>
                  <a:pt x="491788" y="366069"/>
                  <a:pt x="446879" y="366069"/>
                </a:cubicBezTo>
                <a:close/>
                <a:moveTo>
                  <a:pt x="447223" y="129135"/>
                </a:moveTo>
                <a:cubicBezTo>
                  <a:pt x="621181" y="129479"/>
                  <a:pt x="763823" y="271777"/>
                  <a:pt x="763479" y="446251"/>
                </a:cubicBezTo>
                <a:cubicBezTo>
                  <a:pt x="763135" y="618833"/>
                  <a:pt x="623074" y="762508"/>
                  <a:pt x="446018" y="762164"/>
                </a:cubicBezTo>
                <a:cubicBezTo>
                  <a:pt x="267587" y="761648"/>
                  <a:pt x="128902" y="616080"/>
                  <a:pt x="130278" y="445219"/>
                </a:cubicBezTo>
                <a:cubicBezTo>
                  <a:pt x="129246" y="271949"/>
                  <a:pt x="272404" y="128791"/>
                  <a:pt x="447223" y="129135"/>
                </a:cubicBezTo>
                <a:close/>
                <a:moveTo>
                  <a:pt x="446879" y="119843"/>
                </a:moveTo>
                <a:cubicBezTo>
                  <a:pt x="265522" y="119671"/>
                  <a:pt x="121331" y="265066"/>
                  <a:pt x="120643" y="444187"/>
                </a:cubicBezTo>
                <a:cubicBezTo>
                  <a:pt x="119954" y="627609"/>
                  <a:pt x="268791" y="771799"/>
                  <a:pt x="446363" y="771283"/>
                </a:cubicBezTo>
                <a:cubicBezTo>
                  <a:pt x="623418" y="771972"/>
                  <a:pt x="772770" y="629501"/>
                  <a:pt x="772599" y="445391"/>
                </a:cubicBezTo>
                <a:cubicBezTo>
                  <a:pt x="772427" y="264378"/>
                  <a:pt x="627203" y="120015"/>
                  <a:pt x="446879" y="119843"/>
                </a:cubicBezTo>
                <a:close/>
                <a:moveTo>
                  <a:pt x="500047" y="85"/>
                </a:moveTo>
                <a:cubicBezTo>
                  <a:pt x="501595" y="85"/>
                  <a:pt x="503144" y="85"/>
                  <a:pt x="504692" y="258"/>
                </a:cubicBezTo>
                <a:cubicBezTo>
                  <a:pt x="520006" y="1806"/>
                  <a:pt x="524308" y="6452"/>
                  <a:pt x="524652" y="21766"/>
                </a:cubicBezTo>
                <a:cubicBezTo>
                  <a:pt x="524996" y="35187"/>
                  <a:pt x="525513" y="48436"/>
                  <a:pt x="525857" y="61857"/>
                </a:cubicBezTo>
                <a:cubicBezTo>
                  <a:pt x="526029" y="67191"/>
                  <a:pt x="527921" y="71321"/>
                  <a:pt x="532911" y="73557"/>
                </a:cubicBezTo>
                <a:cubicBezTo>
                  <a:pt x="540999" y="77171"/>
                  <a:pt x="549429" y="79580"/>
                  <a:pt x="558377" y="80268"/>
                </a:cubicBezTo>
                <a:cubicBezTo>
                  <a:pt x="563883" y="80612"/>
                  <a:pt x="567669" y="78375"/>
                  <a:pt x="570422" y="73901"/>
                </a:cubicBezTo>
                <a:cubicBezTo>
                  <a:pt x="577993" y="61685"/>
                  <a:pt x="585735" y="49468"/>
                  <a:pt x="593306" y="37252"/>
                </a:cubicBezTo>
                <a:cubicBezTo>
                  <a:pt x="599845" y="26928"/>
                  <a:pt x="603803" y="25551"/>
                  <a:pt x="615503" y="29509"/>
                </a:cubicBezTo>
                <a:cubicBezTo>
                  <a:pt x="616879" y="30025"/>
                  <a:pt x="618084" y="30369"/>
                  <a:pt x="619460" y="30885"/>
                </a:cubicBezTo>
                <a:cubicBezTo>
                  <a:pt x="633053" y="36735"/>
                  <a:pt x="635290" y="41037"/>
                  <a:pt x="632021" y="55491"/>
                </a:cubicBezTo>
                <a:cubicBezTo>
                  <a:pt x="629096" y="68395"/>
                  <a:pt x="626171" y="81128"/>
                  <a:pt x="623074" y="94033"/>
                </a:cubicBezTo>
                <a:cubicBezTo>
                  <a:pt x="621353" y="101088"/>
                  <a:pt x="623074" y="106594"/>
                  <a:pt x="629268" y="110724"/>
                </a:cubicBezTo>
                <a:cubicBezTo>
                  <a:pt x="635635" y="115025"/>
                  <a:pt x="642001" y="118983"/>
                  <a:pt x="649227" y="121736"/>
                </a:cubicBezTo>
                <a:cubicBezTo>
                  <a:pt x="654390" y="123629"/>
                  <a:pt x="658519" y="122424"/>
                  <a:pt x="662477" y="118639"/>
                </a:cubicBezTo>
                <a:cubicBezTo>
                  <a:pt x="672972" y="108659"/>
                  <a:pt x="683469" y="99023"/>
                  <a:pt x="694137" y="89215"/>
                </a:cubicBezTo>
                <a:cubicBezTo>
                  <a:pt x="702912" y="80956"/>
                  <a:pt x="707730" y="80612"/>
                  <a:pt x="717538" y="87323"/>
                </a:cubicBezTo>
                <a:cubicBezTo>
                  <a:pt x="718054" y="87667"/>
                  <a:pt x="718398" y="87839"/>
                  <a:pt x="718742" y="88183"/>
                </a:cubicBezTo>
                <a:cubicBezTo>
                  <a:pt x="735433" y="100228"/>
                  <a:pt x="733024" y="105390"/>
                  <a:pt x="726141" y="117951"/>
                </a:cubicBezTo>
                <a:cubicBezTo>
                  <a:pt x="719947" y="129307"/>
                  <a:pt x="714096" y="141007"/>
                  <a:pt x="707730" y="152363"/>
                </a:cubicBezTo>
                <a:cubicBezTo>
                  <a:pt x="704461" y="158386"/>
                  <a:pt x="705149" y="163548"/>
                  <a:pt x="709279" y="168710"/>
                </a:cubicBezTo>
                <a:cubicBezTo>
                  <a:pt x="713924" y="174388"/>
                  <a:pt x="719086" y="179550"/>
                  <a:pt x="724764" y="184024"/>
                </a:cubicBezTo>
                <a:cubicBezTo>
                  <a:pt x="729582" y="187809"/>
                  <a:pt x="734572" y="188325"/>
                  <a:pt x="740250" y="185400"/>
                </a:cubicBezTo>
                <a:cubicBezTo>
                  <a:pt x="753155" y="178346"/>
                  <a:pt x="766232" y="171463"/>
                  <a:pt x="779309" y="164752"/>
                </a:cubicBezTo>
                <a:cubicBezTo>
                  <a:pt x="788600" y="159934"/>
                  <a:pt x="793935" y="160967"/>
                  <a:pt x="800645" y="169226"/>
                </a:cubicBezTo>
                <a:cubicBezTo>
                  <a:pt x="803054" y="171979"/>
                  <a:pt x="805291" y="174904"/>
                  <a:pt x="807184" y="178001"/>
                </a:cubicBezTo>
                <a:cubicBezTo>
                  <a:pt x="812001" y="185572"/>
                  <a:pt x="811485" y="190562"/>
                  <a:pt x="805463" y="197273"/>
                </a:cubicBezTo>
                <a:cubicBezTo>
                  <a:pt x="795139" y="208457"/>
                  <a:pt x="784815" y="219813"/>
                  <a:pt x="774319" y="230825"/>
                </a:cubicBezTo>
                <a:cubicBezTo>
                  <a:pt x="770362" y="234955"/>
                  <a:pt x="769501" y="239429"/>
                  <a:pt x="771566" y="244591"/>
                </a:cubicBezTo>
                <a:cubicBezTo>
                  <a:pt x="774663" y="251989"/>
                  <a:pt x="778449" y="258872"/>
                  <a:pt x="783439" y="265238"/>
                </a:cubicBezTo>
                <a:cubicBezTo>
                  <a:pt x="787396" y="270401"/>
                  <a:pt x="792214" y="271777"/>
                  <a:pt x="798580" y="270229"/>
                </a:cubicBezTo>
                <a:cubicBezTo>
                  <a:pt x="813206" y="266615"/>
                  <a:pt x="828003" y="263346"/>
                  <a:pt x="842629" y="260249"/>
                </a:cubicBezTo>
                <a:cubicBezTo>
                  <a:pt x="850372" y="258528"/>
                  <a:pt x="855018" y="260765"/>
                  <a:pt x="858975" y="267819"/>
                </a:cubicBezTo>
                <a:cubicBezTo>
                  <a:pt x="861040" y="271605"/>
                  <a:pt x="862761" y="275562"/>
                  <a:pt x="864137" y="279692"/>
                </a:cubicBezTo>
                <a:cubicBezTo>
                  <a:pt x="867062" y="289156"/>
                  <a:pt x="865514" y="293629"/>
                  <a:pt x="857082" y="298963"/>
                </a:cubicBezTo>
                <a:cubicBezTo>
                  <a:pt x="845038" y="306534"/>
                  <a:pt x="833165" y="314449"/>
                  <a:pt x="820777" y="321504"/>
                </a:cubicBezTo>
                <a:cubicBezTo>
                  <a:pt x="813722" y="325633"/>
                  <a:pt x="811829" y="331140"/>
                  <a:pt x="813034" y="338366"/>
                </a:cubicBezTo>
                <a:cubicBezTo>
                  <a:pt x="814066" y="345077"/>
                  <a:pt x="815959" y="351615"/>
                  <a:pt x="818368" y="357982"/>
                </a:cubicBezTo>
                <a:cubicBezTo>
                  <a:pt x="820605" y="363832"/>
                  <a:pt x="824562" y="366929"/>
                  <a:pt x="831273" y="367101"/>
                </a:cubicBezTo>
                <a:cubicBezTo>
                  <a:pt x="846415" y="367273"/>
                  <a:pt x="861384" y="368306"/>
                  <a:pt x="876526" y="368822"/>
                </a:cubicBezTo>
                <a:cubicBezTo>
                  <a:pt x="884785" y="369166"/>
                  <a:pt x="888915" y="372435"/>
                  <a:pt x="891152" y="380350"/>
                </a:cubicBezTo>
                <a:cubicBezTo>
                  <a:pt x="892528" y="384824"/>
                  <a:pt x="893044" y="389470"/>
                  <a:pt x="893044" y="394288"/>
                </a:cubicBezTo>
                <a:cubicBezTo>
                  <a:pt x="893044" y="403579"/>
                  <a:pt x="890463" y="407365"/>
                  <a:pt x="881860" y="410118"/>
                </a:cubicBezTo>
                <a:cubicBezTo>
                  <a:pt x="868267" y="414419"/>
                  <a:pt x="854673" y="418549"/>
                  <a:pt x="841080" y="422679"/>
                </a:cubicBezTo>
                <a:cubicBezTo>
                  <a:pt x="831273" y="425603"/>
                  <a:pt x="828692" y="428701"/>
                  <a:pt x="828348" y="438852"/>
                </a:cubicBezTo>
                <a:cubicBezTo>
                  <a:pt x="828175" y="445907"/>
                  <a:pt x="827659" y="453134"/>
                  <a:pt x="829208" y="460189"/>
                </a:cubicBezTo>
                <a:cubicBezTo>
                  <a:pt x="830240" y="465007"/>
                  <a:pt x="833165" y="467932"/>
                  <a:pt x="837983" y="469480"/>
                </a:cubicBezTo>
                <a:cubicBezTo>
                  <a:pt x="852265" y="473782"/>
                  <a:pt x="866546" y="478083"/>
                  <a:pt x="880827" y="482557"/>
                </a:cubicBezTo>
                <a:cubicBezTo>
                  <a:pt x="890807" y="485654"/>
                  <a:pt x="893216" y="489096"/>
                  <a:pt x="893044" y="499592"/>
                </a:cubicBezTo>
                <a:cubicBezTo>
                  <a:pt x="893044" y="500624"/>
                  <a:pt x="893044" y="501656"/>
                  <a:pt x="893044" y="502689"/>
                </a:cubicBezTo>
                <a:cubicBezTo>
                  <a:pt x="892356" y="518863"/>
                  <a:pt x="887194" y="524025"/>
                  <a:pt x="871020" y="524541"/>
                </a:cubicBezTo>
                <a:cubicBezTo>
                  <a:pt x="857427" y="524885"/>
                  <a:pt x="844006" y="525574"/>
                  <a:pt x="830413" y="525746"/>
                </a:cubicBezTo>
                <a:cubicBezTo>
                  <a:pt x="825250" y="525918"/>
                  <a:pt x="821637" y="528155"/>
                  <a:pt x="819572" y="532456"/>
                </a:cubicBezTo>
                <a:cubicBezTo>
                  <a:pt x="815787" y="540543"/>
                  <a:pt x="813378" y="548975"/>
                  <a:pt x="812690" y="557922"/>
                </a:cubicBezTo>
                <a:cubicBezTo>
                  <a:pt x="812173" y="563600"/>
                  <a:pt x="814582" y="567386"/>
                  <a:pt x="819400" y="570311"/>
                </a:cubicBezTo>
                <a:cubicBezTo>
                  <a:pt x="831445" y="577709"/>
                  <a:pt x="843317" y="585108"/>
                  <a:pt x="855190" y="592679"/>
                </a:cubicBezTo>
                <a:cubicBezTo>
                  <a:pt x="866030" y="599390"/>
                  <a:pt x="867407" y="603519"/>
                  <a:pt x="863277" y="615564"/>
                </a:cubicBezTo>
                <a:cubicBezTo>
                  <a:pt x="861901" y="619694"/>
                  <a:pt x="860008" y="623651"/>
                  <a:pt x="857599" y="627264"/>
                </a:cubicBezTo>
                <a:cubicBezTo>
                  <a:pt x="855362" y="630533"/>
                  <a:pt x="851749" y="632770"/>
                  <a:pt x="846587" y="632770"/>
                </a:cubicBezTo>
                <a:cubicBezTo>
                  <a:pt x="837467" y="630706"/>
                  <a:pt x="828348" y="628641"/>
                  <a:pt x="819228" y="626748"/>
                </a:cubicBezTo>
                <a:cubicBezTo>
                  <a:pt x="811829" y="625027"/>
                  <a:pt x="804258" y="623479"/>
                  <a:pt x="796860" y="621586"/>
                </a:cubicBezTo>
                <a:cubicBezTo>
                  <a:pt x="792042" y="620381"/>
                  <a:pt x="788256" y="621758"/>
                  <a:pt x="785159" y="625200"/>
                </a:cubicBezTo>
                <a:cubicBezTo>
                  <a:pt x="778793" y="632598"/>
                  <a:pt x="773803" y="641030"/>
                  <a:pt x="771050" y="650493"/>
                </a:cubicBezTo>
                <a:cubicBezTo>
                  <a:pt x="769673" y="654967"/>
                  <a:pt x="771738" y="658236"/>
                  <a:pt x="774491" y="661333"/>
                </a:cubicBezTo>
                <a:cubicBezTo>
                  <a:pt x="784471" y="672173"/>
                  <a:pt x="794623" y="683013"/>
                  <a:pt x="804603" y="693682"/>
                </a:cubicBezTo>
                <a:cubicBezTo>
                  <a:pt x="812173" y="701769"/>
                  <a:pt x="812518" y="706586"/>
                  <a:pt x="806495" y="715878"/>
                </a:cubicBezTo>
                <a:cubicBezTo>
                  <a:pt x="806151" y="716394"/>
                  <a:pt x="805807" y="717083"/>
                  <a:pt x="805291" y="717599"/>
                </a:cubicBezTo>
                <a:cubicBezTo>
                  <a:pt x="793935" y="732913"/>
                  <a:pt x="788945" y="733085"/>
                  <a:pt x="775007" y="725170"/>
                </a:cubicBezTo>
                <a:cubicBezTo>
                  <a:pt x="763651" y="718631"/>
                  <a:pt x="751606" y="712781"/>
                  <a:pt x="740078" y="706586"/>
                </a:cubicBezTo>
                <a:cubicBezTo>
                  <a:pt x="735260" y="704006"/>
                  <a:pt x="730787" y="704006"/>
                  <a:pt x="726485" y="707103"/>
                </a:cubicBezTo>
                <a:cubicBezTo>
                  <a:pt x="719602" y="711921"/>
                  <a:pt x="713752" y="717771"/>
                  <a:pt x="708762" y="724481"/>
                </a:cubicBezTo>
                <a:cubicBezTo>
                  <a:pt x="705149" y="729299"/>
                  <a:pt x="704977" y="734117"/>
                  <a:pt x="707902" y="739451"/>
                </a:cubicBezTo>
                <a:cubicBezTo>
                  <a:pt x="714957" y="752356"/>
                  <a:pt x="721839" y="765433"/>
                  <a:pt x="728550" y="778510"/>
                </a:cubicBezTo>
                <a:cubicBezTo>
                  <a:pt x="733196" y="787629"/>
                  <a:pt x="732507" y="791759"/>
                  <a:pt x="725109" y="798814"/>
                </a:cubicBezTo>
                <a:cubicBezTo>
                  <a:pt x="723904" y="799846"/>
                  <a:pt x="722872" y="801051"/>
                  <a:pt x="721667" y="801911"/>
                </a:cubicBezTo>
                <a:cubicBezTo>
                  <a:pt x="710655" y="809998"/>
                  <a:pt x="704977" y="813955"/>
                  <a:pt x="692072" y="800878"/>
                </a:cubicBezTo>
                <a:cubicBezTo>
                  <a:pt x="682780" y="791415"/>
                  <a:pt x="672801" y="782984"/>
                  <a:pt x="663165" y="773864"/>
                </a:cubicBezTo>
                <a:cubicBezTo>
                  <a:pt x="658691" y="769562"/>
                  <a:pt x="653873" y="768702"/>
                  <a:pt x="648367" y="770939"/>
                </a:cubicBezTo>
                <a:cubicBezTo>
                  <a:pt x="641141" y="773864"/>
                  <a:pt x="634258" y="777650"/>
                  <a:pt x="628063" y="782467"/>
                </a:cubicBezTo>
                <a:cubicBezTo>
                  <a:pt x="622902" y="786425"/>
                  <a:pt x="621525" y="791415"/>
                  <a:pt x="623074" y="797609"/>
                </a:cubicBezTo>
                <a:cubicBezTo>
                  <a:pt x="626687" y="812579"/>
                  <a:pt x="630128" y="827721"/>
                  <a:pt x="633398" y="842690"/>
                </a:cubicBezTo>
                <a:cubicBezTo>
                  <a:pt x="634774" y="849229"/>
                  <a:pt x="632537" y="854219"/>
                  <a:pt x="626687" y="857660"/>
                </a:cubicBezTo>
                <a:cubicBezTo>
                  <a:pt x="622729" y="860069"/>
                  <a:pt x="618428" y="861962"/>
                  <a:pt x="613954" y="863338"/>
                </a:cubicBezTo>
                <a:cubicBezTo>
                  <a:pt x="604835" y="866263"/>
                  <a:pt x="599673" y="864542"/>
                  <a:pt x="594511" y="856456"/>
                </a:cubicBezTo>
                <a:cubicBezTo>
                  <a:pt x="586940" y="844411"/>
                  <a:pt x="579197" y="832539"/>
                  <a:pt x="571970" y="820150"/>
                </a:cubicBezTo>
                <a:cubicBezTo>
                  <a:pt x="568013" y="813439"/>
                  <a:pt x="562851" y="810858"/>
                  <a:pt x="555108" y="812235"/>
                </a:cubicBezTo>
                <a:cubicBezTo>
                  <a:pt x="548914" y="813439"/>
                  <a:pt x="542891" y="814988"/>
                  <a:pt x="537041" y="817053"/>
                </a:cubicBezTo>
                <a:cubicBezTo>
                  <a:pt x="528954" y="819978"/>
                  <a:pt x="526373" y="823419"/>
                  <a:pt x="526029" y="832022"/>
                </a:cubicBezTo>
                <a:cubicBezTo>
                  <a:pt x="525513" y="845615"/>
                  <a:pt x="525169" y="859036"/>
                  <a:pt x="524824" y="872630"/>
                </a:cubicBezTo>
                <a:cubicBezTo>
                  <a:pt x="524480" y="885018"/>
                  <a:pt x="521383" y="888976"/>
                  <a:pt x="509166" y="891213"/>
                </a:cubicBezTo>
                <a:cubicBezTo>
                  <a:pt x="505897" y="891901"/>
                  <a:pt x="502628" y="892245"/>
                  <a:pt x="499359" y="892417"/>
                </a:cubicBezTo>
                <a:cubicBezTo>
                  <a:pt x="491272" y="892934"/>
                  <a:pt x="486110" y="889664"/>
                  <a:pt x="483529" y="881749"/>
                </a:cubicBezTo>
                <a:cubicBezTo>
                  <a:pt x="478883" y="867296"/>
                  <a:pt x="474409" y="853014"/>
                  <a:pt x="470280" y="838561"/>
                </a:cubicBezTo>
                <a:cubicBezTo>
                  <a:pt x="468387" y="832022"/>
                  <a:pt x="464429" y="828925"/>
                  <a:pt x="457891" y="827893"/>
                </a:cubicBezTo>
                <a:cubicBezTo>
                  <a:pt x="450320" y="826860"/>
                  <a:pt x="442749" y="826860"/>
                  <a:pt x="435178" y="828065"/>
                </a:cubicBezTo>
                <a:cubicBezTo>
                  <a:pt x="429500" y="828925"/>
                  <a:pt x="425887" y="831850"/>
                  <a:pt x="424166" y="837528"/>
                </a:cubicBezTo>
                <a:cubicBezTo>
                  <a:pt x="420209" y="851121"/>
                  <a:pt x="415907" y="864715"/>
                  <a:pt x="411605" y="878308"/>
                </a:cubicBezTo>
                <a:cubicBezTo>
                  <a:pt x="407820" y="890524"/>
                  <a:pt x="403002" y="893622"/>
                  <a:pt x="390441" y="891901"/>
                </a:cubicBezTo>
                <a:cubicBezTo>
                  <a:pt x="371514" y="889320"/>
                  <a:pt x="369277" y="886739"/>
                  <a:pt x="369105" y="867812"/>
                </a:cubicBezTo>
                <a:cubicBezTo>
                  <a:pt x="368933" y="855423"/>
                  <a:pt x="368417" y="843206"/>
                  <a:pt x="368073" y="830818"/>
                </a:cubicBezTo>
                <a:cubicBezTo>
                  <a:pt x="367901" y="825140"/>
                  <a:pt x="365664" y="820666"/>
                  <a:pt x="360330" y="818429"/>
                </a:cubicBezTo>
                <a:cubicBezTo>
                  <a:pt x="352243" y="814988"/>
                  <a:pt x="343984" y="812579"/>
                  <a:pt x="335208" y="812063"/>
                </a:cubicBezTo>
                <a:cubicBezTo>
                  <a:pt x="329874" y="811718"/>
                  <a:pt x="326089" y="813783"/>
                  <a:pt x="323164" y="818429"/>
                </a:cubicBezTo>
                <a:cubicBezTo>
                  <a:pt x="315765" y="830818"/>
                  <a:pt x="307850" y="842862"/>
                  <a:pt x="300279" y="855079"/>
                </a:cubicBezTo>
                <a:cubicBezTo>
                  <a:pt x="294257" y="864715"/>
                  <a:pt x="289611" y="866435"/>
                  <a:pt x="278943" y="862822"/>
                </a:cubicBezTo>
                <a:cubicBezTo>
                  <a:pt x="278427" y="862650"/>
                  <a:pt x="277911" y="862478"/>
                  <a:pt x="277394" y="862306"/>
                </a:cubicBezTo>
                <a:cubicBezTo>
                  <a:pt x="260876" y="855595"/>
                  <a:pt x="257607" y="851810"/>
                  <a:pt x="261908" y="835291"/>
                </a:cubicBezTo>
                <a:cubicBezTo>
                  <a:pt x="265178" y="822731"/>
                  <a:pt x="267587" y="809998"/>
                  <a:pt x="270684" y="797265"/>
                </a:cubicBezTo>
                <a:cubicBezTo>
                  <a:pt x="272232" y="790726"/>
                  <a:pt x="270512" y="785737"/>
                  <a:pt x="265006" y="781779"/>
                </a:cubicBezTo>
                <a:cubicBezTo>
                  <a:pt x="259155" y="777650"/>
                  <a:pt x="253133" y="774036"/>
                  <a:pt x="246594" y="771111"/>
                </a:cubicBezTo>
                <a:cubicBezTo>
                  <a:pt x="240400" y="768358"/>
                  <a:pt x="235066" y="769390"/>
                  <a:pt x="229904" y="774208"/>
                </a:cubicBezTo>
                <a:cubicBezTo>
                  <a:pt x="219580" y="784016"/>
                  <a:pt x="209085" y="793652"/>
                  <a:pt x="198761" y="803287"/>
                </a:cubicBezTo>
                <a:cubicBezTo>
                  <a:pt x="191018" y="810686"/>
                  <a:pt x="186028" y="811030"/>
                  <a:pt x="176908" y="805352"/>
                </a:cubicBezTo>
                <a:cubicBezTo>
                  <a:pt x="175876" y="804664"/>
                  <a:pt x="174843" y="803975"/>
                  <a:pt x="173811" y="803287"/>
                </a:cubicBezTo>
                <a:cubicBezTo>
                  <a:pt x="160562" y="793824"/>
                  <a:pt x="159358" y="788834"/>
                  <a:pt x="166928" y="774552"/>
                </a:cubicBezTo>
                <a:cubicBezTo>
                  <a:pt x="173123" y="762852"/>
                  <a:pt x="179145" y="751151"/>
                  <a:pt x="185511" y="739623"/>
                </a:cubicBezTo>
                <a:cubicBezTo>
                  <a:pt x="188781" y="733601"/>
                  <a:pt x="188265" y="728439"/>
                  <a:pt x="184135" y="723277"/>
                </a:cubicBezTo>
                <a:cubicBezTo>
                  <a:pt x="179661" y="717599"/>
                  <a:pt x="174499" y="712437"/>
                  <a:pt x="168649" y="707963"/>
                </a:cubicBezTo>
                <a:cubicBezTo>
                  <a:pt x="163487" y="704006"/>
                  <a:pt x="158325" y="703662"/>
                  <a:pt x="152647" y="706758"/>
                </a:cubicBezTo>
                <a:cubicBezTo>
                  <a:pt x="139914" y="713641"/>
                  <a:pt x="127009" y="720524"/>
                  <a:pt x="113932" y="727235"/>
                </a:cubicBezTo>
                <a:cubicBezTo>
                  <a:pt x="104813" y="732052"/>
                  <a:pt x="99479" y="730848"/>
                  <a:pt x="92768" y="723277"/>
                </a:cubicBezTo>
                <a:cubicBezTo>
                  <a:pt x="92252" y="722761"/>
                  <a:pt x="91908" y="722244"/>
                  <a:pt x="91392" y="721728"/>
                </a:cubicBezTo>
                <a:cubicBezTo>
                  <a:pt x="79519" y="707963"/>
                  <a:pt x="79691" y="703145"/>
                  <a:pt x="92252" y="690068"/>
                </a:cubicBezTo>
                <a:cubicBezTo>
                  <a:pt x="101027" y="680777"/>
                  <a:pt x="109287" y="671313"/>
                  <a:pt x="118234" y="662366"/>
                </a:cubicBezTo>
                <a:cubicBezTo>
                  <a:pt x="122708" y="657720"/>
                  <a:pt x="123568" y="652902"/>
                  <a:pt x="121331" y="647224"/>
                </a:cubicBezTo>
                <a:cubicBezTo>
                  <a:pt x="118406" y="639825"/>
                  <a:pt x="114276" y="632942"/>
                  <a:pt x="109459" y="626576"/>
                </a:cubicBezTo>
                <a:cubicBezTo>
                  <a:pt x="105501" y="621414"/>
                  <a:pt x="100167" y="620898"/>
                  <a:pt x="94489" y="622274"/>
                </a:cubicBezTo>
                <a:cubicBezTo>
                  <a:pt x="81928" y="625200"/>
                  <a:pt x="69539" y="628124"/>
                  <a:pt x="56979" y="630878"/>
                </a:cubicBezTo>
                <a:cubicBezTo>
                  <a:pt x="55258" y="631222"/>
                  <a:pt x="53537" y="631738"/>
                  <a:pt x="51989" y="632082"/>
                </a:cubicBezTo>
                <a:cubicBezTo>
                  <a:pt x="42525" y="633803"/>
                  <a:pt x="37707" y="631566"/>
                  <a:pt x="33406" y="622963"/>
                </a:cubicBezTo>
                <a:cubicBezTo>
                  <a:pt x="31857" y="619694"/>
                  <a:pt x="30309" y="616424"/>
                  <a:pt x="29104" y="612983"/>
                </a:cubicBezTo>
                <a:cubicBezTo>
                  <a:pt x="26007" y="603863"/>
                  <a:pt x="27727" y="598701"/>
                  <a:pt x="35987" y="593539"/>
                </a:cubicBezTo>
                <a:cubicBezTo>
                  <a:pt x="47687" y="586141"/>
                  <a:pt x="59560" y="578742"/>
                  <a:pt x="71260" y="571515"/>
                </a:cubicBezTo>
                <a:cubicBezTo>
                  <a:pt x="80551" y="565665"/>
                  <a:pt x="81928" y="562396"/>
                  <a:pt x="79691" y="551728"/>
                </a:cubicBezTo>
                <a:cubicBezTo>
                  <a:pt x="78315" y="545705"/>
                  <a:pt x="76766" y="539511"/>
                  <a:pt x="74357" y="533833"/>
                </a:cubicBezTo>
                <a:cubicBezTo>
                  <a:pt x="71948" y="528155"/>
                  <a:pt x="67819" y="525402"/>
                  <a:pt x="61452" y="525229"/>
                </a:cubicBezTo>
                <a:cubicBezTo>
                  <a:pt x="47515" y="525057"/>
                  <a:pt x="33750" y="524541"/>
                  <a:pt x="19813" y="524025"/>
                </a:cubicBezTo>
                <a:cubicBezTo>
                  <a:pt x="7252" y="523681"/>
                  <a:pt x="3466" y="520412"/>
                  <a:pt x="1230" y="508367"/>
                </a:cubicBezTo>
                <a:cubicBezTo>
                  <a:pt x="1057" y="507162"/>
                  <a:pt x="713" y="505958"/>
                  <a:pt x="541" y="504754"/>
                </a:cubicBezTo>
                <a:cubicBezTo>
                  <a:pt x="-1352" y="489440"/>
                  <a:pt x="1230" y="485482"/>
                  <a:pt x="16199" y="481009"/>
                </a:cubicBezTo>
                <a:cubicBezTo>
                  <a:pt x="28588" y="477223"/>
                  <a:pt x="40976" y="473094"/>
                  <a:pt x="53537" y="469652"/>
                </a:cubicBezTo>
                <a:cubicBezTo>
                  <a:pt x="60420" y="467760"/>
                  <a:pt x="64033" y="463802"/>
                  <a:pt x="64722" y="457091"/>
                </a:cubicBezTo>
                <a:cubicBezTo>
                  <a:pt x="65410" y="449176"/>
                  <a:pt x="65754" y="441089"/>
                  <a:pt x="64205" y="433174"/>
                </a:cubicBezTo>
                <a:cubicBezTo>
                  <a:pt x="63345" y="428012"/>
                  <a:pt x="60420" y="424915"/>
                  <a:pt x="55430" y="423367"/>
                </a:cubicBezTo>
                <a:cubicBezTo>
                  <a:pt x="42181" y="419409"/>
                  <a:pt x="28932" y="415280"/>
                  <a:pt x="15683" y="411150"/>
                </a:cubicBezTo>
                <a:cubicBezTo>
                  <a:pt x="1230" y="406676"/>
                  <a:pt x="-319" y="404267"/>
                  <a:pt x="541" y="389126"/>
                </a:cubicBezTo>
                <a:cubicBezTo>
                  <a:pt x="713" y="386028"/>
                  <a:pt x="1402" y="382931"/>
                  <a:pt x="2090" y="380006"/>
                </a:cubicBezTo>
                <a:cubicBezTo>
                  <a:pt x="4155" y="372435"/>
                  <a:pt x="8456" y="368994"/>
                  <a:pt x="16371" y="368650"/>
                </a:cubicBezTo>
                <a:cubicBezTo>
                  <a:pt x="29276" y="368134"/>
                  <a:pt x="42009" y="367790"/>
                  <a:pt x="54914" y="367445"/>
                </a:cubicBezTo>
                <a:cubicBezTo>
                  <a:pt x="56807" y="367445"/>
                  <a:pt x="58699" y="367273"/>
                  <a:pt x="60592" y="367273"/>
                </a:cubicBezTo>
                <a:cubicBezTo>
                  <a:pt x="69195" y="367618"/>
                  <a:pt x="73669" y="362799"/>
                  <a:pt x="75906" y="355229"/>
                </a:cubicBezTo>
                <a:cubicBezTo>
                  <a:pt x="77627" y="349551"/>
                  <a:pt x="79175" y="343872"/>
                  <a:pt x="80379" y="338194"/>
                </a:cubicBezTo>
                <a:cubicBezTo>
                  <a:pt x="81928" y="330279"/>
                  <a:pt x="80036" y="326494"/>
                  <a:pt x="73153" y="322020"/>
                </a:cubicBezTo>
                <a:cubicBezTo>
                  <a:pt x="61452" y="314621"/>
                  <a:pt x="49580" y="307223"/>
                  <a:pt x="37879" y="299996"/>
                </a:cubicBezTo>
                <a:cubicBezTo>
                  <a:pt x="27384" y="293457"/>
                  <a:pt x="25835" y="289328"/>
                  <a:pt x="29964" y="277455"/>
                </a:cubicBezTo>
                <a:cubicBezTo>
                  <a:pt x="31169" y="273670"/>
                  <a:pt x="32718" y="269884"/>
                  <a:pt x="34954" y="266615"/>
                </a:cubicBezTo>
                <a:cubicBezTo>
                  <a:pt x="38568" y="261109"/>
                  <a:pt x="43557" y="258356"/>
                  <a:pt x="50440" y="260077"/>
                </a:cubicBezTo>
                <a:cubicBezTo>
                  <a:pt x="65066" y="263518"/>
                  <a:pt x="79863" y="266615"/>
                  <a:pt x="94489" y="270229"/>
                </a:cubicBezTo>
                <a:cubicBezTo>
                  <a:pt x="101199" y="271949"/>
                  <a:pt x="106361" y="270401"/>
                  <a:pt x="110491" y="264894"/>
                </a:cubicBezTo>
                <a:cubicBezTo>
                  <a:pt x="114793" y="259044"/>
                  <a:pt x="118578" y="252678"/>
                  <a:pt x="121331" y="245967"/>
                </a:cubicBezTo>
                <a:cubicBezTo>
                  <a:pt x="123740" y="239945"/>
                  <a:pt x="123052" y="234783"/>
                  <a:pt x="118234" y="229793"/>
                </a:cubicBezTo>
                <a:cubicBezTo>
                  <a:pt x="108254" y="219641"/>
                  <a:pt x="98791" y="209145"/>
                  <a:pt x="88983" y="198649"/>
                </a:cubicBezTo>
                <a:cubicBezTo>
                  <a:pt x="81412" y="190390"/>
                  <a:pt x="81068" y="185744"/>
                  <a:pt x="87262" y="176453"/>
                </a:cubicBezTo>
                <a:cubicBezTo>
                  <a:pt x="88294" y="175076"/>
                  <a:pt x="89155" y="173527"/>
                  <a:pt x="90187" y="172151"/>
                </a:cubicBezTo>
                <a:cubicBezTo>
                  <a:pt x="98963" y="160623"/>
                  <a:pt x="103780" y="159590"/>
                  <a:pt x="116685" y="166301"/>
                </a:cubicBezTo>
                <a:cubicBezTo>
                  <a:pt x="128730" y="172667"/>
                  <a:pt x="140774" y="178862"/>
                  <a:pt x="152475" y="185400"/>
                </a:cubicBezTo>
                <a:cubicBezTo>
                  <a:pt x="158669" y="188841"/>
                  <a:pt x="164176" y="188153"/>
                  <a:pt x="169337" y="183852"/>
                </a:cubicBezTo>
                <a:cubicBezTo>
                  <a:pt x="174499" y="179550"/>
                  <a:pt x="179317" y="174732"/>
                  <a:pt x="183791" y="169570"/>
                </a:cubicBezTo>
                <a:cubicBezTo>
                  <a:pt x="188265" y="164236"/>
                  <a:pt x="189297" y="158902"/>
                  <a:pt x="185684" y="152363"/>
                </a:cubicBezTo>
                <a:cubicBezTo>
                  <a:pt x="178457" y="139459"/>
                  <a:pt x="171746" y="126381"/>
                  <a:pt x="164864" y="113305"/>
                </a:cubicBezTo>
                <a:cubicBezTo>
                  <a:pt x="160390" y="104701"/>
                  <a:pt x="161422" y="100056"/>
                  <a:pt x="168477" y="93517"/>
                </a:cubicBezTo>
                <a:cubicBezTo>
                  <a:pt x="171746" y="90420"/>
                  <a:pt x="175360" y="87839"/>
                  <a:pt x="179317" y="85430"/>
                </a:cubicBezTo>
                <a:cubicBezTo>
                  <a:pt x="186200" y="81472"/>
                  <a:pt x="191018" y="81989"/>
                  <a:pt x="196868" y="87323"/>
                </a:cubicBezTo>
                <a:cubicBezTo>
                  <a:pt x="206848" y="96442"/>
                  <a:pt x="216828" y="105734"/>
                  <a:pt x="226635" y="115025"/>
                </a:cubicBezTo>
                <a:cubicBezTo>
                  <a:pt x="236959" y="124833"/>
                  <a:pt x="239196" y="125177"/>
                  <a:pt x="251757" y="118639"/>
                </a:cubicBezTo>
                <a:cubicBezTo>
                  <a:pt x="256746" y="116058"/>
                  <a:pt x="261392" y="113305"/>
                  <a:pt x="265866" y="109863"/>
                </a:cubicBezTo>
                <a:cubicBezTo>
                  <a:pt x="270684" y="105906"/>
                  <a:pt x="272232" y="101260"/>
                  <a:pt x="270684" y="95066"/>
                </a:cubicBezTo>
                <a:cubicBezTo>
                  <a:pt x="267070" y="80784"/>
                  <a:pt x="263973" y="66331"/>
                  <a:pt x="260704" y="52049"/>
                </a:cubicBezTo>
                <a:cubicBezTo>
                  <a:pt x="258639" y="42758"/>
                  <a:pt x="260876" y="38112"/>
                  <a:pt x="269135" y="33638"/>
                </a:cubicBezTo>
                <a:cubicBezTo>
                  <a:pt x="272921" y="31746"/>
                  <a:pt x="276706" y="30197"/>
                  <a:pt x="280664" y="28820"/>
                </a:cubicBezTo>
                <a:cubicBezTo>
                  <a:pt x="289095" y="26240"/>
                  <a:pt x="293913" y="27788"/>
                  <a:pt x="298903" y="35359"/>
                </a:cubicBezTo>
                <a:cubicBezTo>
                  <a:pt x="306817" y="47576"/>
                  <a:pt x="314733" y="59792"/>
                  <a:pt x="321959" y="72525"/>
                </a:cubicBezTo>
                <a:cubicBezTo>
                  <a:pt x="325745" y="79064"/>
                  <a:pt x="330907" y="81300"/>
                  <a:pt x="337961" y="80268"/>
                </a:cubicBezTo>
                <a:cubicBezTo>
                  <a:pt x="345360" y="79064"/>
                  <a:pt x="352587" y="77171"/>
                  <a:pt x="359470" y="74246"/>
                </a:cubicBezTo>
                <a:cubicBezTo>
                  <a:pt x="364459" y="72009"/>
                  <a:pt x="367213" y="68568"/>
                  <a:pt x="367385" y="62717"/>
                </a:cubicBezTo>
                <a:cubicBezTo>
                  <a:pt x="367729" y="47748"/>
                  <a:pt x="368589" y="32950"/>
                  <a:pt x="369105" y="17980"/>
                </a:cubicBezTo>
                <a:cubicBezTo>
                  <a:pt x="369449" y="8345"/>
                  <a:pt x="372547" y="4215"/>
                  <a:pt x="381838" y="1634"/>
                </a:cubicBezTo>
                <a:cubicBezTo>
                  <a:pt x="383386" y="1290"/>
                  <a:pt x="384935" y="774"/>
                  <a:pt x="386484" y="602"/>
                </a:cubicBezTo>
                <a:cubicBezTo>
                  <a:pt x="403518" y="-1291"/>
                  <a:pt x="407648" y="602"/>
                  <a:pt x="412122" y="16260"/>
                </a:cubicBezTo>
                <a:cubicBezTo>
                  <a:pt x="415735" y="28992"/>
                  <a:pt x="420037" y="41381"/>
                  <a:pt x="423478" y="54114"/>
                </a:cubicBezTo>
                <a:cubicBezTo>
                  <a:pt x="425198" y="60136"/>
                  <a:pt x="428812" y="63406"/>
                  <a:pt x="434662" y="64266"/>
                </a:cubicBezTo>
                <a:cubicBezTo>
                  <a:pt x="442749" y="65299"/>
                  <a:pt x="451008" y="65299"/>
                  <a:pt x="459095" y="64266"/>
                </a:cubicBezTo>
                <a:cubicBezTo>
                  <a:pt x="464774" y="63578"/>
                  <a:pt x="468215" y="60136"/>
                  <a:pt x="469935" y="54458"/>
                </a:cubicBezTo>
                <a:cubicBezTo>
                  <a:pt x="474065" y="40521"/>
                  <a:pt x="478367" y="26584"/>
                  <a:pt x="482669" y="12646"/>
                </a:cubicBezTo>
                <a:cubicBezTo>
                  <a:pt x="485938" y="2322"/>
                  <a:pt x="489207" y="-87"/>
                  <a:pt x="500047" y="85"/>
                </a:cubicBezTo>
                <a:close/>
              </a:path>
            </a:pathLst>
          </a:custGeom>
          <a:solidFill>
            <a:schemeClr val="bg1"/>
          </a:solidFill>
          <a:ln w="5155" cap="flat">
            <a:noFill/>
            <a:prstDash val="solid"/>
            <a:miter/>
          </a:ln>
        </p:spPr>
        <p:txBody>
          <a:bodyPr wrap="square" rtlCol="0" anchor="ctr">
            <a:noAutofit/>
          </a:bodyPr>
          <a:lstStyle/>
          <a:p>
            <a:endParaRPr lang="en-US"/>
          </a:p>
        </p:txBody>
      </p:sp>
      <p:grpSp>
        <p:nvGrpSpPr>
          <p:cNvPr id="6" name="Group 5">
            <a:extLst>
              <a:ext uri="{FF2B5EF4-FFF2-40B4-BE49-F238E27FC236}">
                <a16:creationId xmlns:a16="http://schemas.microsoft.com/office/drawing/2014/main" id="{4A8E10A3-87FE-411F-8160-E4A16FBE5C18}"/>
              </a:ext>
            </a:extLst>
          </p:cNvPr>
          <p:cNvGrpSpPr/>
          <p:nvPr/>
        </p:nvGrpSpPr>
        <p:grpSpPr>
          <a:xfrm>
            <a:off x="9303434" y="3492246"/>
            <a:ext cx="1239124" cy="577933"/>
            <a:chOff x="9321722" y="3647694"/>
            <a:chExt cx="1239124" cy="577933"/>
          </a:xfrm>
        </p:grpSpPr>
        <p:grpSp>
          <p:nvGrpSpPr>
            <p:cNvPr id="135" name="Group 134">
              <a:extLst>
                <a:ext uri="{FF2B5EF4-FFF2-40B4-BE49-F238E27FC236}">
                  <a16:creationId xmlns:a16="http://schemas.microsoft.com/office/drawing/2014/main" id="{D9DFACE2-C01D-41A1-9C0A-6263A2FEB124}"/>
                </a:ext>
              </a:extLst>
            </p:cNvPr>
            <p:cNvGrpSpPr/>
            <p:nvPr/>
          </p:nvGrpSpPr>
          <p:grpSpPr>
            <a:xfrm rot="9652240">
              <a:off x="9321722" y="3647694"/>
              <a:ext cx="830987" cy="577933"/>
              <a:chOff x="5405974" y="1533288"/>
              <a:chExt cx="611040" cy="424965"/>
            </a:xfrm>
          </p:grpSpPr>
          <p:sp>
            <p:nvSpPr>
              <p:cNvPr id="145" name="Trapezoid 144">
                <a:extLst>
                  <a:ext uri="{FF2B5EF4-FFF2-40B4-BE49-F238E27FC236}">
                    <a16:creationId xmlns:a16="http://schemas.microsoft.com/office/drawing/2014/main" id="{7933EEAA-4372-4E6E-B080-989D7C864400}"/>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rapezoid 145">
                <a:extLst>
                  <a:ext uri="{FF2B5EF4-FFF2-40B4-BE49-F238E27FC236}">
                    <a16:creationId xmlns:a16="http://schemas.microsoft.com/office/drawing/2014/main" id="{3D83A195-5740-4BED-B69A-C7FA44BE5FA7}"/>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Trapezoid 146">
                <a:extLst>
                  <a:ext uri="{FF2B5EF4-FFF2-40B4-BE49-F238E27FC236}">
                    <a16:creationId xmlns:a16="http://schemas.microsoft.com/office/drawing/2014/main" id="{3B4FC330-7F8A-43B5-985B-55F5E4F35871}"/>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rapezoid 147">
                <a:extLst>
                  <a:ext uri="{FF2B5EF4-FFF2-40B4-BE49-F238E27FC236}">
                    <a16:creationId xmlns:a16="http://schemas.microsoft.com/office/drawing/2014/main" id="{CCE0CA2E-64C6-4D2B-B04B-0556FBF44D65}"/>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Trapezoid 148">
                <a:extLst>
                  <a:ext uri="{FF2B5EF4-FFF2-40B4-BE49-F238E27FC236}">
                    <a16:creationId xmlns:a16="http://schemas.microsoft.com/office/drawing/2014/main" id="{EFF41D70-805D-4A30-926C-EDBBE6189782}"/>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6755CC93-2275-4511-A2BE-B151B3A394B3}"/>
                </a:ext>
              </a:extLst>
            </p:cNvPr>
            <p:cNvGrpSpPr/>
            <p:nvPr/>
          </p:nvGrpSpPr>
          <p:grpSpPr>
            <a:xfrm rot="2979890" flipH="1">
              <a:off x="10051358" y="3654191"/>
              <a:ext cx="509488" cy="509489"/>
              <a:chOff x="5108331" y="1463790"/>
              <a:chExt cx="374637" cy="374637"/>
            </a:xfrm>
          </p:grpSpPr>
          <p:sp>
            <p:nvSpPr>
              <p:cNvPr id="138" name="Oval 137">
                <a:extLst>
                  <a:ext uri="{FF2B5EF4-FFF2-40B4-BE49-F238E27FC236}">
                    <a16:creationId xmlns:a16="http://schemas.microsoft.com/office/drawing/2014/main" id="{6862881E-F60F-462D-85D7-9BC8170787EA}"/>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Freeform: Shape 138">
                <a:extLst>
                  <a:ext uri="{FF2B5EF4-FFF2-40B4-BE49-F238E27FC236}">
                    <a16:creationId xmlns:a16="http://schemas.microsoft.com/office/drawing/2014/main" id="{BE4FBBD6-5D50-4CF2-9DD3-40C94371A74B}"/>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
        <p:nvSpPr>
          <p:cNvPr id="79" name="TextBox 78">
            <a:extLst>
              <a:ext uri="{FF2B5EF4-FFF2-40B4-BE49-F238E27FC236}">
                <a16:creationId xmlns:a16="http://schemas.microsoft.com/office/drawing/2014/main" id="{B47F0C09-935A-4A9F-9D9B-75F670BC2EFB}"/>
              </a:ext>
            </a:extLst>
          </p:cNvPr>
          <p:cNvSpPr txBox="1"/>
          <p:nvPr/>
        </p:nvSpPr>
        <p:spPr>
          <a:xfrm>
            <a:off x="-89918" y="2621619"/>
            <a:ext cx="12192000" cy="1754326"/>
          </a:xfrm>
          <a:prstGeom prst="rect">
            <a:avLst/>
          </a:prstGeom>
          <a:noFill/>
        </p:spPr>
        <p:txBody>
          <a:bodyPr wrap="square" rtlCol="0" anchor="ctr">
            <a:spAutoFit/>
          </a:bodyPr>
          <a:lstStyle/>
          <a:p>
            <a:pPr algn="ctr"/>
            <a:r>
              <a:rPr lang="en-US" sz="5400" dirty="0" err="1">
                <a:solidFill>
                  <a:schemeClr val="bg1"/>
                </a:solidFill>
                <a:latin typeface="+mj-lt"/>
              </a:rPr>
              <a:t>Flujo</a:t>
            </a:r>
            <a:r>
              <a:rPr lang="en-US" sz="5400" dirty="0">
                <a:solidFill>
                  <a:schemeClr val="bg1"/>
                </a:solidFill>
                <a:latin typeface="+mj-lt"/>
              </a:rPr>
              <a:t> vehicular</a:t>
            </a:r>
          </a:p>
          <a:p>
            <a:pPr algn="ctr"/>
            <a:r>
              <a:rPr lang="en-US" altLang="ko-KR" sz="5400" dirty="0">
                <a:solidFill>
                  <a:schemeClr val="bg1"/>
                </a:solidFill>
                <a:latin typeface="+mj-lt"/>
                <a:cs typeface="Arial" pitchFamily="34" charset="0"/>
              </a:rPr>
              <a:t>Buenos Aires 2011</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1123" y="5250089"/>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William Uyasan	- Data scientist</a:t>
            </a:r>
            <a:endParaRPr lang="ko-KR" altLang="en-US" sz="1867" dirty="0">
              <a:solidFill>
                <a:schemeClr val="bg1"/>
              </a:solidFill>
              <a:cs typeface="Arial" pitchFamily="34" charset="0"/>
            </a:endParaRPr>
          </a:p>
        </p:txBody>
      </p:sp>
      <p:grpSp>
        <p:nvGrpSpPr>
          <p:cNvPr id="4" name="Group 3">
            <a:extLst>
              <a:ext uri="{FF2B5EF4-FFF2-40B4-BE49-F238E27FC236}">
                <a16:creationId xmlns:a16="http://schemas.microsoft.com/office/drawing/2014/main" id="{8443A88D-85DD-43A3-8732-47D97401EECE}"/>
              </a:ext>
            </a:extLst>
          </p:cNvPr>
          <p:cNvGrpSpPr/>
          <p:nvPr/>
        </p:nvGrpSpPr>
        <p:grpSpPr>
          <a:xfrm>
            <a:off x="2904492" y="1491640"/>
            <a:ext cx="719484" cy="1265041"/>
            <a:chOff x="2904492" y="1491640"/>
            <a:chExt cx="719484" cy="1265041"/>
          </a:xfrm>
        </p:grpSpPr>
        <p:grpSp>
          <p:nvGrpSpPr>
            <p:cNvPr id="114" name="Group 113">
              <a:extLst>
                <a:ext uri="{FF2B5EF4-FFF2-40B4-BE49-F238E27FC236}">
                  <a16:creationId xmlns:a16="http://schemas.microsoft.com/office/drawing/2014/main" id="{102E8560-FD37-4513-B6D2-1C6C77AAFC4D}"/>
                </a:ext>
              </a:extLst>
            </p:cNvPr>
            <p:cNvGrpSpPr/>
            <p:nvPr/>
          </p:nvGrpSpPr>
          <p:grpSpPr>
            <a:xfrm rot="3348710">
              <a:off x="2921335" y="2054040"/>
              <a:ext cx="827730" cy="577552"/>
              <a:chOff x="5405974" y="1533288"/>
              <a:chExt cx="608646" cy="424685"/>
            </a:xfrm>
          </p:grpSpPr>
          <p:sp>
            <p:nvSpPr>
              <p:cNvPr id="90" name="Trapezoid 89">
                <a:extLst>
                  <a:ext uri="{FF2B5EF4-FFF2-40B4-BE49-F238E27FC236}">
                    <a16:creationId xmlns:a16="http://schemas.microsoft.com/office/drawing/2014/main" id="{66F17736-523B-4733-8F89-65A939EC03E5}"/>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rapezoid 93">
                <a:extLst>
                  <a:ext uri="{FF2B5EF4-FFF2-40B4-BE49-F238E27FC236}">
                    <a16:creationId xmlns:a16="http://schemas.microsoft.com/office/drawing/2014/main" id="{9718FD80-7C49-4094-8FBD-D3601FF8C90E}"/>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EF77CC75-10ED-4334-8C55-E2BFF7F39355}"/>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B7AD5D59-46AE-4863-AE03-B88E6E7A5510}"/>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rapezoid 91">
                <a:extLst>
                  <a:ext uri="{FF2B5EF4-FFF2-40B4-BE49-F238E27FC236}">
                    <a16:creationId xmlns:a16="http://schemas.microsoft.com/office/drawing/2014/main" id="{15E0BCD7-EF9F-4A1E-BE33-C96CD4ACA15D}"/>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2A82C3C5-6304-401A-82B3-EDC0E26976CF}"/>
                </a:ext>
              </a:extLst>
            </p:cNvPr>
            <p:cNvGrpSpPr/>
            <p:nvPr/>
          </p:nvGrpSpPr>
          <p:grpSpPr>
            <a:xfrm rot="3536101">
              <a:off x="2904493" y="1491639"/>
              <a:ext cx="509488" cy="509489"/>
              <a:chOff x="5108331" y="1463790"/>
              <a:chExt cx="374637" cy="374637"/>
            </a:xfrm>
          </p:grpSpPr>
          <p:sp>
            <p:nvSpPr>
              <p:cNvPr id="88" name="Oval 87">
                <a:extLst>
                  <a:ext uri="{FF2B5EF4-FFF2-40B4-BE49-F238E27FC236}">
                    <a16:creationId xmlns:a16="http://schemas.microsoft.com/office/drawing/2014/main" id="{56792953-F4B9-43CC-8511-49184ED79294}"/>
                  </a:ext>
                </a:extLst>
              </p:cNvPr>
              <p:cNvSpPr/>
              <p:nvPr/>
            </p:nvSpPr>
            <p:spPr>
              <a:xfrm>
                <a:off x="5108331" y="1463790"/>
                <a:ext cx="374637" cy="374637"/>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Shape 111">
                <a:extLst>
                  <a:ext uri="{FF2B5EF4-FFF2-40B4-BE49-F238E27FC236}">
                    <a16:creationId xmlns:a16="http://schemas.microsoft.com/office/drawing/2014/main" id="{FE9EAEF9-FEFC-4538-A8A8-6863A8156719}"/>
                  </a:ext>
                </a:extLst>
              </p:cNvPr>
              <p:cNvSpPr/>
              <p:nvPr/>
            </p:nvSpPr>
            <p:spPr>
              <a:xfrm>
                <a:off x="5167785" y="1523588"/>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grpSp>
        <p:nvGrpSpPr>
          <p:cNvPr id="5" name="Group 30">
            <a:extLst>
              <a:ext uri="{FF2B5EF4-FFF2-40B4-BE49-F238E27FC236}">
                <a16:creationId xmlns:a16="http://schemas.microsoft.com/office/drawing/2014/main" id="{ADA34A25-FBB0-4E9C-9C00-590BBC4944D8}"/>
              </a:ext>
            </a:extLst>
          </p:cNvPr>
          <p:cNvGrpSpPr/>
          <p:nvPr/>
        </p:nvGrpSpPr>
        <p:grpSpPr>
          <a:xfrm>
            <a:off x="7089212" y="4298748"/>
            <a:ext cx="3389318" cy="920637"/>
            <a:chOff x="7848856" y="4058120"/>
            <a:chExt cx="1006205" cy="920637"/>
          </a:xfrm>
        </p:grpSpPr>
        <p:sp>
          <p:nvSpPr>
            <p:cNvPr id="6" name="Rectangle 22">
              <a:extLst>
                <a:ext uri="{FF2B5EF4-FFF2-40B4-BE49-F238E27FC236}">
                  <a16:creationId xmlns:a16="http://schemas.microsoft.com/office/drawing/2014/main" id="{844B4387-223C-4C42-9AF5-1F06483D7D65}"/>
                </a:ext>
              </a:extLst>
            </p:cNvPr>
            <p:cNvSpPr/>
            <p:nvPr/>
          </p:nvSpPr>
          <p:spPr>
            <a:xfrm>
              <a:off x="7848856" y="4121462"/>
              <a:ext cx="114237" cy="14401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7" name="Rectangle 23">
              <a:extLst>
                <a:ext uri="{FF2B5EF4-FFF2-40B4-BE49-F238E27FC236}">
                  <a16:creationId xmlns:a16="http://schemas.microsoft.com/office/drawing/2014/main" id="{25335F9E-4772-4A47-8847-CF7C1D931308}"/>
                </a:ext>
              </a:extLst>
            </p:cNvPr>
            <p:cNvSpPr/>
            <p:nvPr/>
          </p:nvSpPr>
          <p:spPr>
            <a:xfrm>
              <a:off x="7848856" y="4337486"/>
              <a:ext cx="114237" cy="14401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8" name="Rectangle 24">
              <a:extLst>
                <a:ext uri="{FF2B5EF4-FFF2-40B4-BE49-F238E27FC236}">
                  <a16:creationId xmlns:a16="http://schemas.microsoft.com/office/drawing/2014/main" id="{3E34BC68-8CEF-4D5D-91F2-B2E1079BD677}"/>
                </a:ext>
              </a:extLst>
            </p:cNvPr>
            <p:cNvSpPr/>
            <p:nvPr/>
          </p:nvSpPr>
          <p:spPr>
            <a:xfrm>
              <a:off x="7848856" y="4553510"/>
              <a:ext cx="114237" cy="144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9" name="Rectangle 25">
              <a:extLst>
                <a:ext uri="{FF2B5EF4-FFF2-40B4-BE49-F238E27FC236}">
                  <a16:creationId xmlns:a16="http://schemas.microsoft.com/office/drawing/2014/main" id="{15C85C7F-47C1-4C1F-B2BC-79F6ED0E3209}"/>
                </a:ext>
              </a:extLst>
            </p:cNvPr>
            <p:cNvSpPr/>
            <p:nvPr/>
          </p:nvSpPr>
          <p:spPr>
            <a:xfrm>
              <a:off x="7848856" y="4769534"/>
              <a:ext cx="114237"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lumMod val="75000"/>
                    <a:lumOff val="25000"/>
                  </a:schemeClr>
                </a:solidFill>
              </a:endParaRPr>
            </a:p>
          </p:txBody>
        </p:sp>
        <p:sp>
          <p:nvSpPr>
            <p:cNvPr id="10" name="TextBox 9">
              <a:extLst>
                <a:ext uri="{FF2B5EF4-FFF2-40B4-BE49-F238E27FC236}">
                  <a16:creationId xmlns:a16="http://schemas.microsoft.com/office/drawing/2014/main" id="{EBC259B0-4A1F-4C1D-99A2-0A4076648C79}"/>
                </a:ext>
              </a:extLst>
            </p:cNvPr>
            <p:cNvSpPr txBox="1"/>
            <p:nvPr/>
          </p:nvSpPr>
          <p:spPr>
            <a:xfrm>
              <a:off x="8027477" y="4058120"/>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Valor medio </a:t>
              </a:r>
              <a:r>
                <a:rPr lang="es-CO" sz="1200" b="0" i="0" dirty="0">
                  <a:solidFill>
                    <a:srgbClr val="000000"/>
                  </a:solidFill>
                  <a:effectLst/>
                  <a:latin typeface="Helvetica Neue"/>
                </a:rPr>
                <a:t>2390.19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1" name="TextBox 10">
              <a:extLst>
                <a:ext uri="{FF2B5EF4-FFF2-40B4-BE49-F238E27FC236}">
                  <a16:creationId xmlns:a16="http://schemas.microsoft.com/office/drawing/2014/main" id="{C172A96B-C041-42A3-9995-96DD7A673C8E}"/>
                </a:ext>
              </a:extLst>
            </p:cNvPr>
            <p:cNvSpPr txBox="1"/>
            <p:nvPr/>
          </p:nvSpPr>
          <p:spPr>
            <a:xfrm>
              <a:off x="8027477" y="4272666"/>
              <a:ext cx="827584" cy="276999"/>
            </a:xfrm>
            <a:prstGeom prst="rect">
              <a:avLst/>
            </a:prstGeom>
            <a:noFill/>
          </p:spPr>
          <p:txBody>
            <a:bodyPr wrap="square" lIns="0" rIns="0" rtlCol="0">
              <a:spAutoFit/>
            </a:bodyPr>
            <a:lstStyle/>
            <a:p>
              <a:r>
                <a:rPr lang="en-US" altLang="ko-KR" sz="1200" dirty="0" err="1">
                  <a:solidFill>
                    <a:schemeClr val="tx1">
                      <a:lumMod val="75000"/>
                      <a:lumOff val="25000"/>
                    </a:schemeClr>
                  </a:solidFill>
                  <a:cs typeface="Calibri" pitchFamily="34" charset="0"/>
                </a:rPr>
                <a:t>Minimo</a:t>
              </a:r>
              <a:r>
                <a:rPr lang="en-US" altLang="ko-KR" sz="1200" dirty="0">
                  <a:solidFill>
                    <a:schemeClr val="tx1">
                      <a:lumMod val="75000"/>
                      <a:lumOff val="25000"/>
                    </a:schemeClr>
                  </a:solidFill>
                  <a:cs typeface="Calibri" pitchFamily="34" charset="0"/>
                </a:rPr>
                <a:t> </a:t>
              </a:r>
              <a:r>
                <a:rPr lang="es-CO" sz="1200" b="0" i="0" dirty="0">
                  <a:solidFill>
                    <a:srgbClr val="000000"/>
                  </a:solidFill>
                  <a:effectLst/>
                  <a:latin typeface="Helvetica Neue"/>
                </a:rPr>
                <a:t>669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2" name="TextBox 11">
              <a:extLst>
                <a:ext uri="{FF2B5EF4-FFF2-40B4-BE49-F238E27FC236}">
                  <a16:creationId xmlns:a16="http://schemas.microsoft.com/office/drawing/2014/main" id="{8AD238D1-3543-4D4C-A137-6C907883648D}"/>
                </a:ext>
              </a:extLst>
            </p:cNvPr>
            <p:cNvSpPr txBox="1"/>
            <p:nvPr/>
          </p:nvSpPr>
          <p:spPr>
            <a:xfrm>
              <a:off x="8027477" y="4487212"/>
              <a:ext cx="827584" cy="276999"/>
            </a:xfrm>
            <a:prstGeom prst="rect">
              <a:avLst/>
            </a:prstGeom>
            <a:noFill/>
          </p:spPr>
          <p:txBody>
            <a:bodyPr wrap="square" lIns="0" rIns="0" rtlCol="0">
              <a:spAutoFit/>
            </a:bodyPr>
            <a:lstStyle/>
            <a:p>
              <a:r>
                <a:rPr lang="en-US" altLang="ko-KR" sz="1200" dirty="0" err="1">
                  <a:solidFill>
                    <a:schemeClr val="tx1">
                      <a:lumMod val="75000"/>
                      <a:lumOff val="25000"/>
                    </a:schemeClr>
                  </a:solidFill>
                  <a:cs typeface="Calibri" pitchFamily="34" charset="0"/>
                </a:rPr>
                <a:t>Máximo</a:t>
              </a:r>
              <a:r>
                <a:rPr lang="en-US" altLang="ko-KR" sz="1200" dirty="0">
                  <a:solidFill>
                    <a:schemeClr val="tx1">
                      <a:lumMod val="75000"/>
                      <a:lumOff val="25000"/>
                    </a:schemeClr>
                  </a:solidFill>
                  <a:cs typeface="Calibri" pitchFamily="34" charset="0"/>
                </a:rPr>
                <a:t> </a:t>
              </a:r>
              <a:r>
                <a:rPr lang="es-CO" sz="1200" b="0" i="0" dirty="0">
                  <a:solidFill>
                    <a:srgbClr val="000000"/>
                  </a:solidFill>
                  <a:effectLst/>
                  <a:latin typeface="Helvetica Neue"/>
                </a:rPr>
                <a:t>9963 </a:t>
              </a:r>
              <a:r>
                <a:rPr lang="es-CO" sz="1200" b="0" i="0" dirty="0" err="1">
                  <a:solidFill>
                    <a:srgbClr val="000000"/>
                  </a:solidFill>
                  <a:effectLst/>
                  <a:latin typeface="Helvetica Neue"/>
                </a:rPr>
                <a:t>vh</a:t>
              </a:r>
              <a:r>
                <a:rPr lang="es-CO" sz="1200" b="0" i="0" dirty="0">
                  <a:solidFill>
                    <a:srgbClr val="000000"/>
                  </a:solidFill>
                  <a:effectLst/>
                  <a:latin typeface="Helvetica Neue"/>
                </a:rPr>
                <a:t>/h</a:t>
              </a:r>
              <a:r>
                <a:rPr lang="en-US" altLang="ko-KR" sz="1200" dirty="0">
                  <a:solidFill>
                    <a:schemeClr val="tx1">
                      <a:lumMod val="75000"/>
                      <a:lumOff val="25000"/>
                    </a:schemeClr>
                  </a:solidFill>
                  <a:cs typeface="Calibri" pitchFamily="34" charset="0"/>
                </a:rPr>
                <a:t> </a:t>
              </a:r>
              <a:endParaRPr lang="ko-KR" altLang="en-US" sz="1200" dirty="0">
                <a:solidFill>
                  <a:schemeClr val="tx1">
                    <a:lumMod val="75000"/>
                    <a:lumOff val="25000"/>
                  </a:schemeClr>
                </a:solidFill>
                <a:cs typeface="Calibri" pitchFamily="34" charset="0"/>
              </a:endParaRPr>
            </a:p>
          </p:txBody>
        </p:sp>
        <p:sp>
          <p:nvSpPr>
            <p:cNvPr id="13" name="TextBox 12">
              <a:extLst>
                <a:ext uri="{FF2B5EF4-FFF2-40B4-BE49-F238E27FC236}">
                  <a16:creationId xmlns:a16="http://schemas.microsoft.com/office/drawing/2014/main" id="{D4897A81-23C2-4D8D-939F-0911ACC83130}"/>
                </a:ext>
              </a:extLst>
            </p:cNvPr>
            <p:cNvSpPr txBox="1"/>
            <p:nvPr/>
          </p:nvSpPr>
          <p:spPr>
            <a:xfrm>
              <a:off x="8027477" y="4701758"/>
              <a:ext cx="827584" cy="276999"/>
            </a:xfrm>
            <a:prstGeom prst="rect">
              <a:avLst/>
            </a:prstGeom>
            <a:noFill/>
          </p:spPr>
          <p:txBody>
            <a:bodyPr wrap="square" lIns="0" rIns="0" rtlCol="0">
              <a:spAutoFit/>
            </a:bodyPr>
            <a:lstStyle/>
            <a:p>
              <a:r>
                <a:rPr lang="en-US" altLang="ko-KR" sz="1200" dirty="0">
                  <a:solidFill>
                    <a:schemeClr val="tx1">
                      <a:lumMod val="75000"/>
                      <a:lumOff val="25000"/>
                    </a:schemeClr>
                  </a:solidFill>
                  <a:cs typeface="Calibri" pitchFamily="34" charset="0"/>
                </a:rPr>
                <a:t>Skew = 0.98 ; Kurt = 0.25 </a:t>
              </a:r>
              <a:endParaRPr lang="ko-KR" altLang="en-US" sz="1200" dirty="0">
                <a:solidFill>
                  <a:schemeClr val="tx1">
                    <a:lumMod val="75000"/>
                    <a:lumOff val="25000"/>
                  </a:schemeClr>
                </a:solidFill>
                <a:cs typeface="Calibri" pitchFamily="34" charset="0"/>
              </a:endParaRPr>
            </a:p>
          </p:txBody>
        </p:sp>
      </p:gr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815882"/>
          </a:xfrm>
          <a:prstGeom prst="rect">
            <a:avLst/>
          </a:prstGeom>
        </p:spPr>
        <p:txBody>
          <a:bodyPr wrap="square">
            <a:spAutoFit/>
          </a:bodyPr>
          <a:lstStyle/>
          <a:p>
            <a:r>
              <a:rPr lang="es-CO" altLang="ko-KR" sz="1600" dirty="0">
                <a:solidFill>
                  <a:schemeClr val="bg1"/>
                </a:solidFill>
              </a:rPr>
              <a:t>Se evidencia una distribución cuya máxima frecuencia esta inclinada a la izquierda y con un pico de frecuencia, indicando que existe un valor predominante en l a cantidad de vehículos observados por hora, pero que se puede esperar una alta variabilidad, posiblemente derivada de algún evento adverso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Flujo de vehículos</a:t>
            </a:r>
          </a:p>
        </p:txBody>
      </p:sp>
      <p:pic>
        <p:nvPicPr>
          <p:cNvPr id="22" name="Imagen 21">
            <a:extLst>
              <a:ext uri="{FF2B5EF4-FFF2-40B4-BE49-F238E27FC236}">
                <a16:creationId xmlns:a16="http://schemas.microsoft.com/office/drawing/2014/main" id="{11224AA3-C70A-28F9-1614-0C30F5F23102}"/>
              </a:ext>
            </a:extLst>
          </p:cNvPr>
          <p:cNvPicPr>
            <a:picLocks noChangeAspect="1"/>
          </p:cNvPicPr>
          <p:nvPr/>
        </p:nvPicPr>
        <p:blipFill>
          <a:blip r:embed="rId2"/>
          <a:stretch>
            <a:fillRect/>
          </a:stretch>
        </p:blipFill>
        <p:spPr>
          <a:xfrm>
            <a:off x="672188" y="1063756"/>
            <a:ext cx="5010636" cy="3084191"/>
          </a:xfrm>
          <a:prstGeom prst="rect">
            <a:avLst/>
          </a:prstGeom>
        </p:spPr>
      </p:pic>
      <p:sp>
        <p:nvSpPr>
          <p:cNvPr id="27" name="TextBox 64">
            <a:extLst>
              <a:ext uri="{FF2B5EF4-FFF2-40B4-BE49-F238E27FC236}">
                <a16:creationId xmlns:a16="http://schemas.microsoft.com/office/drawing/2014/main" id="{E0359176-F563-7602-3E44-144D55F32497}"/>
              </a:ext>
            </a:extLst>
          </p:cNvPr>
          <p:cNvSpPr txBox="1"/>
          <p:nvPr/>
        </p:nvSpPr>
        <p:spPr>
          <a:xfrm>
            <a:off x="6606615" y="5484453"/>
            <a:ext cx="5051985" cy="830997"/>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El Pareto de la distribución se encuentra a partir de los </a:t>
            </a:r>
            <a:r>
              <a:rPr lang="es-CO" altLang="ko-KR" sz="1200" b="1" dirty="0">
                <a:solidFill>
                  <a:schemeClr val="tx1">
                    <a:lumMod val="75000"/>
                    <a:lumOff val="25000"/>
                  </a:schemeClr>
                </a:solidFill>
                <a:cs typeface="Arial" pitchFamily="34" charset="0"/>
              </a:rPr>
              <a:t>4,091vh/h </a:t>
            </a:r>
            <a:r>
              <a:rPr lang="es-CO" altLang="ko-KR" sz="1200" dirty="0">
                <a:solidFill>
                  <a:schemeClr val="tx1">
                    <a:lumMod val="75000"/>
                    <a:lumOff val="25000"/>
                  </a:schemeClr>
                </a:solidFill>
                <a:cs typeface="Arial" pitchFamily="34" charset="0"/>
              </a:rPr>
              <a:t>indicando que este puede ser el punto de flujo máximo, mientras que niveles de flujo no saturado pueden intuirse desde los </a:t>
            </a:r>
            <a:r>
              <a:rPr lang="es-CO" altLang="ko-KR" sz="1200" b="1" dirty="0">
                <a:solidFill>
                  <a:schemeClr val="tx1">
                    <a:lumMod val="75000"/>
                    <a:lumOff val="25000"/>
                  </a:schemeClr>
                </a:solidFill>
                <a:cs typeface="Arial" pitchFamily="34" charset="0"/>
              </a:rPr>
              <a:t>791vh/h </a:t>
            </a:r>
            <a:r>
              <a:rPr lang="es-CO" altLang="ko-KR" sz="1200" dirty="0">
                <a:solidFill>
                  <a:schemeClr val="tx1">
                    <a:lumMod val="75000"/>
                    <a:lumOff val="25000"/>
                  </a:schemeClr>
                </a:solidFill>
                <a:cs typeface="Arial" pitchFamily="34" charset="0"/>
              </a:rPr>
              <a:t>y por debajo de este valor se considera flujo libre </a:t>
            </a:r>
            <a:endParaRPr lang="es-CO" altLang="ko-KR" sz="1200" b="1" dirty="0">
              <a:solidFill>
                <a:schemeClr val="tx1">
                  <a:lumMod val="75000"/>
                  <a:lumOff val="25000"/>
                </a:schemeClr>
              </a:solidFill>
              <a:cs typeface="Arial" pitchFamily="34" charset="0"/>
            </a:endParaRPr>
          </a:p>
        </p:txBody>
      </p:sp>
      <p:pic>
        <p:nvPicPr>
          <p:cNvPr id="29" name="Imagen 28">
            <a:extLst>
              <a:ext uri="{FF2B5EF4-FFF2-40B4-BE49-F238E27FC236}">
                <a16:creationId xmlns:a16="http://schemas.microsoft.com/office/drawing/2014/main" id="{6E0632C7-53FC-5633-8B3C-5FBD3B1A9A61}"/>
              </a:ext>
            </a:extLst>
          </p:cNvPr>
          <p:cNvPicPr>
            <a:picLocks noChangeAspect="1"/>
          </p:cNvPicPr>
          <p:nvPr/>
        </p:nvPicPr>
        <p:blipFill>
          <a:blip r:embed="rId3"/>
          <a:stretch>
            <a:fillRect/>
          </a:stretch>
        </p:blipFill>
        <p:spPr>
          <a:xfrm>
            <a:off x="769626" y="4122579"/>
            <a:ext cx="4913198" cy="2430621"/>
          </a:xfrm>
          <a:prstGeom prst="rect">
            <a:avLst/>
          </a:prstGeom>
        </p:spPr>
      </p:pic>
    </p:spTree>
    <p:extLst>
      <p:ext uri="{BB962C8B-B14F-4D97-AF65-F5344CB8AC3E}">
        <p14:creationId xmlns:p14="http://schemas.microsoft.com/office/powerpoint/2010/main" val="214754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radares que tienen un nivel mas alto de flujo vehicular y con mayor dispersión que otros, indicando que estos son zonas donde se presentan momentos de embotellamiento. Por lo tanto, este es un fuerte indicador para categorizar flujo alto de flujo bajo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Ubicación del radar</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2308324"/>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Se puede observar que los radares posicionados sobre la parte centro-oriente de Buenos aires, son aquellos donde con mayor frecuencia se observan mediciones de embotellamiento</a:t>
            </a:r>
            <a:endParaRPr lang="es-CO" altLang="ko-KR" sz="1600" b="1" dirty="0">
              <a:solidFill>
                <a:schemeClr val="tx1">
                  <a:lumMod val="75000"/>
                  <a:lumOff val="25000"/>
                </a:schemeClr>
              </a:solidFill>
              <a:cs typeface="Arial" pitchFamily="34" charset="0"/>
            </a:endParaRPr>
          </a:p>
          <a:p>
            <a:pPr algn="ctr"/>
            <a:r>
              <a:rPr lang="es-CO" altLang="ko-KR" sz="1600" dirty="0">
                <a:solidFill>
                  <a:schemeClr val="tx1">
                    <a:lumMod val="75000"/>
                    <a:lumOff val="25000"/>
                  </a:schemeClr>
                </a:solidFill>
                <a:cs typeface="Arial" pitchFamily="34" charset="0"/>
              </a:rPr>
              <a:t>Por otro lado, las zonas donde se observan mediciones con bajo flujo vehicular, son las que corresponden a la parte norte-centro</a:t>
            </a:r>
          </a:p>
          <a:p>
            <a:pPr algn="ctr"/>
            <a:r>
              <a:rPr lang="es-CO" altLang="ko-KR" sz="1600" dirty="0">
                <a:solidFill>
                  <a:schemeClr val="tx1">
                    <a:lumMod val="75000"/>
                    <a:lumOff val="25000"/>
                  </a:schemeClr>
                </a:solidFill>
                <a:cs typeface="Arial" pitchFamily="34" charset="0"/>
              </a:rPr>
              <a:t>Las zonas con flujo vehicular medio se caracterizan por ser al sur-occidental</a:t>
            </a:r>
          </a:p>
        </p:txBody>
      </p:sp>
      <p:pic>
        <p:nvPicPr>
          <p:cNvPr id="15" name="Imagen 14">
            <a:extLst>
              <a:ext uri="{FF2B5EF4-FFF2-40B4-BE49-F238E27FC236}">
                <a16:creationId xmlns:a16="http://schemas.microsoft.com/office/drawing/2014/main" id="{A23510A8-319D-D072-5BBB-C753AC4AD24E}"/>
              </a:ext>
            </a:extLst>
          </p:cNvPr>
          <p:cNvPicPr>
            <a:picLocks noChangeAspect="1"/>
          </p:cNvPicPr>
          <p:nvPr/>
        </p:nvPicPr>
        <p:blipFill>
          <a:blip r:embed="rId2"/>
          <a:stretch>
            <a:fillRect/>
          </a:stretch>
        </p:blipFill>
        <p:spPr>
          <a:xfrm>
            <a:off x="627309" y="1130122"/>
            <a:ext cx="5468691" cy="2836397"/>
          </a:xfrm>
          <a:prstGeom prst="rect">
            <a:avLst/>
          </a:prstGeom>
        </p:spPr>
      </p:pic>
      <p:pic>
        <p:nvPicPr>
          <p:cNvPr id="18" name="Imagen 17">
            <a:extLst>
              <a:ext uri="{FF2B5EF4-FFF2-40B4-BE49-F238E27FC236}">
                <a16:creationId xmlns:a16="http://schemas.microsoft.com/office/drawing/2014/main" id="{FA876AB8-9847-026E-3170-63ACE4FCE54B}"/>
              </a:ext>
            </a:extLst>
          </p:cNvPr>
          <p:cNvPicPr>
            <a:picLocks noChangeAspect="1"/>
          </p:cNvPicPr>
          <p:nvPr/>
        </p:nvPicPr>
        <p:blipFill>
          <a:blip r:embed="rId3"/>
          <a:stretch>
            <a:fillRect/>
          </a:stretch>
        </p:blipFill>
        <p:spPr>
          <a:xfrm>
            <a:off x="627309" y="3873554"/>
            <a:ext cx="5468691" cy="2984446"/>
          </a:xfrm>
          <a:prstGeom prst="rect">
            <a:avLst/>
          </a:prstGeom>
        </p:spPr>
      </p:pic>
    </p:spTree>
    <p:extLst>
      <p:ext uri="{BB962C8B-B14F-4D97-AF65-F5344CB8AC3E}">
        <p14:creationId xmlns:p14="http://schemas.microsoft.com/office/powerpoint/2010/main" val="235240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horas especificas donde se observan mediciones de alto flujo vehicular, especialmente esas franjas entre </a:t>
            </a:r>
            <a:r>
              <a:rPr lang="es-CO" altLang="ko-KR" sz="1600" b="1" dirty="0">
                <a:solidFill>
                  <a:schemeClr val="bg1"/>
                </a:solidFill>
              </a:rPr>
              <a:t>8am y 2pm </a:t>
            </a:r>
            <a:r>
              <a:rPr lang="es-CO" altLang="ko-KR" sz="1600" dirty="0">
                <a:solidFill>
                  <a:schemeClr val="bg1"/>
                </a:solidFill>
              </a:rPr>
              <a:t>y entre </a:t>
            </a:r>
            <a:r>
              <a:rPr lang="es-CO" altLang="ko-KR" sz="1600" b="1" dirty="0">
                <a:solidFill>
                  <a:schemeClr val="bg1"/>
                </a:solidFill>
              </a:rPr>
              <a:t>4pm y 7pm</a:t>
            </a:r>
            <a:r>
              <a:rPr lang="es-CO" altLang="ko-KR" sz="1600" dirty="0">
                <a:solidFill>
                  <a:schemeClr val="bg1"/>
                </a:solidFill>
              </a:rPr>
              <a:t>.</a:t>
            </a:r>
          </a:p>
          <a:p>
            <a:r>
              <a:rPr lang="es-CO" altLang="ko-KR" sz="1600" dirty="0">
                <a:solidFill>
                  <a:schemeClr val="bg1"/>
                </a:solidFill>
              </a:rPr>
              <a:t>Las horas de la noche tarde y la madrugada </a:t>
            </a:r>
            <a:r>
              <a:rPr lang="es-CO" altLang="ko-KR" sz="1600" b="1" dirty="0">
                <a:solidFill>
                  <a:schemeClr val="bg1"/>
                </a:solidFill>
              </a:rPr>
              <a:t>10pm – 6am </a:t>
            </a:r>
            <a:r>
              <a:rPr lang="es-CO" altLang="ko-KR" sz="1600" dirty="0">
                <a:solidFill>
                  <a:schemeClr val="bg1"/>
                </a:solidFill>
              </a:rPr>
              <a:t>es en donde se evidencia menor flujo vehicular</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Hora del día</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1323439"/>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También se observan dos horas concretas donde se evidencian los picos promedio de alto flujo vehicular, estas son: </a:t>
            </a:r>
            <a:r>
              <a:rPr lang="es-CO" altLang="ko-KR" sz="1600" b="1" dirty="0">
                <a:solidFill>
                  <a:schemeClr val="tx1">
                    <a:lumMod val="75000"/>
                    <a:lumOff val="25000"/>
                  </a:schemeClr>
                </a:solidFill>
                <a:cs typeface="Arial" pitchFamily="34" charset="0"/>
              </a:rPr>
              <a:t>1pm y 5pm</a:t>
            </a:r>
          </a:p>
          <a:p>
            <a:pPr algn="ctr"/>
            <a:r>
              <a:rPr lang="es-CO" altLang="ko-KR" sz="1600" dirty="0">
                <a:solidFill>
                  <a:schemeClr val="tx1">
                    <a:lumMod val="75000"/>
                    <a:lumOff val="25000"/>
                  </a:schemeClr>
                </a:solidFill>
                <a:cs typeface="Arial" pitchFamily="34" charset="0"/>
              </a:rPr>
              <a:t>El valle de bajo flujo vehicular se evidencia entre las horas </a:t>
            </a:r>
            <a:r>
              <a:rPr lang="es-CO" altLang="ko-KR" sz="1600" b="1" dirty="0">
                <a:solidFill>
                  <a:schemeClr val="tx1">
                    <a:lumMod val="75000"/>
                    <a:lumOff val="25000"/>
                  </a:schemeClr>
                </a:solidFill>
                <a:cs typeface="Arial" pitchFamily="34" charset="0"/>
              </a:rPr>
              <a:t>2am-4pm</a:t>
            </a:r>
          </a:p>
        </p:txBody>
      </p:sp>
      <p:pic>
        <p:nvPicPr>
          <p:cNvPr id="4" name="Imagen 3">
            <a:extLst>
              <a:ext uri="{FF2B5EF4-FFF2-40B4-BE49-F238E27FC236}">
                <a16:creationId xmlns:a16="http://schemas.microsoft.com/office/drawing/2014/main" id="{25489A62-CBAB-51EF-F53E-F216B0941D76}"/>
              </a:ext>
            </a:extLst>
          </p:cNvPr>
          <p:cNvPicPr>
            <a:picLocks noChangeAspect="1"/>
          </p:cNvPicPr>
          <p:nvPr/>
        </p:nvPicPr>
        <p:blipFill>
          <a:blip r:embed="rId2"/>
          <a:stretch>
            <a:fillRect/>
          </a:stretch>
        </p:blipFill>
        <p:spPr>
          <a:xfrm>
            <a:off x="627308" y="1098464"/>
            <a:ext cx="5468691" cy="2775089"/>
          </a:xfrm>
          <a:prstGeom prst="rect">
            <a:avLst/>
          </a:prstGeom>
        </p:spPr>
      </p:pic>
      <p:pic>
        <p:nvPicPr>
          <p:cNvPr id="8" name="Imagen 7">
            <a:extLst>
              <a:ext uri="{FF2B5EF4-FFF2-40B4-BE49-F238E27FC236}">
                <a16:creationId xmlns:a16="http://schemas.microsoft.com/office/drawing/2014/main" id="{0B9E2BA8-C7AB-6C9B-F7DB-BC94B82CDD16}"/>
              </a:ext>
            </a:extLst>
          </p:cNvPr>
          <p:cNvPicPr>
            <a:picLocks noChangeAspect="1"/>
          </p:cNvPicPr>
          <p:nvPr/>
        </p:nvPicPr>
        <p:blipFill>
          <a:blip r:embed="rId3"/>
          <a:stretch>
            <a:fillRect/>
          </a:stretch>
        </p:blipFill>
        <p:spPr>
          <a:xfrm>
            <a:off x="627308" y="3873553"/>
            <a:ext cx="5279222" cy="2789791"/>
          </a:xfrm>
          <a:prstGeom prst="rect">
            <a:avLst/>
          </a:prstGeom>
        </p:spPr>
      </p:pic>
    </p:spTree>
    <p:extLst>
      <p:ext uri="{BB962C8B-B14F-4D97-AF65-F5344CB8AC3E}">
        <p14:creationId xmlns:p14="http://schemas.microsoft.com/office/powerpoint/2010/main" val="17250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6886090" y="1924558"/>
            <a:ext cx="5010636" cy="1569660"/>
          </a:xfrm>
          <a:prstGeom prst="rect">
            <a:avLst/>
          </a:prstGeom>
        </p:spPr>
        <p:txBody>
          <a:bodyPr wrap="square">
            <a:spAutoFit/>
          </a:bodyPr>
          <a:lstStyle/>
          <a:p>
            <a:r>
              <a:rPr lang="es-CO" altLang="ko-KR" sz="1600" dirty="0">
                <a:solidFill>
                  <a:schemeClr val="bg1"/>
                </a:solidFill>
              </a:rPr>
              <a:t>Se observa que existen dos días específicos donde las mediciones del flujo vehicular son contundentemente mas bajas: </a:t>
            </a:r>
            <a:r>
              <a:rPr lang="es-CO" altLang="ko-KR" sz="1600" b="1" dirty="0">
                <a:solidFill>
                  <a:schemeClr val="bg1"/>
                </a:solidFill>
              </a:rPr>
              <a:t>Sábado y Domingo, </a:t>
            </a:r>
            <a:r>
              <a:rPr lang="es-CO" altLang="ko-KR" sz="1600" dirty="0">
                <a:solidFill>
                  <a:schemeClr val="bg1"/>
                </a:solidFill>
              </a:rPr>
              <a:t>Especialmente el Domingo.</a:t>
            </a:r>
          </a:p>
          <a:p>
            <a:r>
              <a:rPr lang="es-CO" altLang="ko-KR" sz="1600" dirty="0">
                <a:solidFill>
                  <a:schemeClr val="bg1"/>
                </a:solidFill>
              </a:rPr>
              <a:t>De Lunes a Viernes las mediciones son similares presentando similar variabilidad</a:t>
            </a:r>
          </a:p>
        </p:txBody>
      </p:sp>
      <p:sp>
        <p:nvSpPr>
          <p:cNvPr id="23" name="TextBox 22">
            <a:extLst>
              <a:ext uri="{FF2B5EF4-FFF2-40B4-BE49-F238E27FC236}">
                <a16:creationId xmlns:a16="http://schemas.microsoft.com/office/drawing/2014/main" id="{26BD70B8-B7EC-4B8B-8315-69D8115178CD}"/>
              </a:ext>
            </a:extLst>
          </p:cNvPr>
          <p:cNvSpPr txBox="1"/>
          <p:nvPr/>
        </p:nvSpPr>
        <p:spPr>
          <a:xfrm>
            <a:off x="6973642" y="1467199"/>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Día de la semana</a:t>
            </a:r>
          </a:p>
        </p:txBody>
      </p:sp>
      <p:sp>
        <p:nvSpPr>
          <p:cNvPr id="27" name="TextBox 64">
            <a:extLst>
              <a:ext uri="{FF2B5EF4-FFF2-40B4-BE49-F238E27FC236}">
                <a16:creationId xmlns:a16="http://schemas.microsoft.com/office/drawing/2014/main" id="{E0359176-F563-7602-3E44-144D55F32497}"/>
              </a:ext>
            </a:extLst>
          </p:cNvPr>
          <p:cNvSpPr txBox="1"/>
          <p:nvPr/>
        </p:nvSpPr>
        <p:spPr>
          <a:xfrm>
            <a:off x="6637728" y="4355020"/>
            <a:ext cx="5051985" cy="1077218"/>
          </a:xfrm>
          <a:prstGeom prst="rect">
            <a:avLst/>
          </a:prstGeom>
          <a:noFill/>
        </p:spPr>
        <p:txBody>
          <a:bodyPr wrap="square" rtlCol="0">
            <a:spAutoFit/>
          </a:bodyPr>
          <a:lstStyle/>
          <a:p>
            <a:pPr algn="ctr"/>
            <a:r>
              <a:rPr lang="es-CO" altLang="ko-KR" sz="1600" dirty="0">
                <a:solidFill>
                  <a:schemeClr val="tx1">
                    <a:lumMod val="75000"/>
                    <a:lumOff val="25000"/>
                  </a:schemeClr>
                </a:solidFill>
                <a:cs typeface="Arial" pitchFamily="34" charset="0"/>
              </a:rPr>
              <a:t>Particularmente se observa que el flujo vehicular promedio mas alto se alcanza para el día </a:t>
            </a:r>
            <a:r>
              <a:rPr lang="es-CO" altLang="ko-KR" sz="1600" b="1" dirty="0">
                <a:solidFill>
                  <a:schemeClr val="tx1">
                    <a:lumMod val="75000"/>
                    <a:lumOff val="25000"/>
                  </a:schemeClr>
                </a:solidFill>
                <a:cs typeface="Arial" pitchFamily="34" charset="0"/>
              </a:rPr>
              <a:t>Viernes </a:t>
            </a:r>
            <a:r>
              <a:rPr lang="es-CO" altLang="ko-KR" sz="1600" dirty="0">
                <a:solidFill>
                  <a:schemeClr val="tx1">
                    <a:lumMod val="75000"/>
                    <a:lumOff val="25000"/>
                  </a:schemeClr>
                </a:solidFill>
                <a:cs typeface="Arial" pitchFamily="34" charset="0"/>
              </a:rPr>
              <a:t>y que presenta un comportamiento creciente desde el día Lunes</a:t>
            </a:r>
            <a:endParaRPr lang="es-CO" altLang="ko-KR" sz="1600" b="1" dirty="0">
              <a:solidFill>
                <a:schemeClr val="tx1">
                  <a:lumMod val="75000"/>
                  <a:lumOff val="25000"/>
                </a:schemeClr>
              </a:solidFill>
              <a:cs typeface="Arial" pitchFamily="34" charset="0"/>
            </a:endParaRPr>
          </a:p>
        </p:txBody>
      </p:sp>
      <p:pic>
        <p:nvPicPr>
          <p:cNvPr id="5" name="Imagen 4">
            <a:extLst>
              <a:ext uri="{FF2B5EF4-FFF2-40B4-BE49-F238E27FC236}">
                <a16:creationId xmlns:a16="http://schemas.microsoft.com/office/drawing/2014/main" id="{030DCC1C-0B3A-3C3E-65A4-9A5ECAEF3D0A}"/>
              </a:ext>
            </a:extLst>
          </p:cNvPr>
          <p:cNvPicPr>
            <a:picLocks noChangeAspect="1"/>
          </p:cNvPicPr>
          <p:nvPr/>
        </p:nvPicPr>
        <p:blipFill>
          <a:blip r:embed="rId2"/>
          <a:stretch>
            <a:fillRect/>
          </a:stretch>
        </p:blipFill>
        <p:spPr>
          <a:xfrm>
            <a:off x="627307" y="1096408"/>
            <a:ext cx="5297951" cy="2789791"/>
          </a:xfrm>
          <a:prstGeom prst="rect">
            <a:avLst/>
          </a:prstGeom>
        </p:spPr>
      </p:pic>
      <p:pic>
        <p:nvPicPr>
          <p:cNvPr id="7" name="Imagen 6">
            <a:extLst>
              <a:ext uri="{FF2B5EF4-FFF2-40B4-BE49-F238E27FC236}">
                <a16:creationId xmlns:a16="http://schemas.microsoft.com/office/drawing/2014/main" id="{22286D79-ABD4-3045-1C09-5B77E4184AFF}"/>
              </a:ext>
            </a:extLst>
          </p:cNvPr>
          <p:cNvPicPr>
            <a:picLocks noChangeAspect="1"/>
          </p:cNvPicPr>
          <p:nvPr/>
        </p:nvPicPr>
        <p:blipFill>
          <a:blip r:embed="rId3"/>
          <a:stretch>
            <a:fillRect/>
          </a:stretch>
        </p:blipFill>
        <p:spPr>
          <a:xfrm>
            <a:off x="736265" y="3886199"/>
            <a:ext cx="5188993" cy="2769349"/>
          </a:xfrm>
          <a:prstGeom prst="rect">
            <a:avLst/>
          </a:prstGeom>
        </p:spPr>
      </p:pic>
    </p:spTree>
    <p:extLst>
      <p:ext uri="{BB962C8B-B14F-4D97-AF65-F5344CB8AC3E}">
        <p14:creationId xmlns:p14="http://schemas.microsoft.com/office/powerpoint/2010/main" val="1150118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Descripción de los datos</a:t>
            </a:r>
          </a:p>
        </p:txBody>
      </p:sp>
      <p:sp>
        <p:nvSpPr>
          <p:cNvPr id="17" name="직사각형 1">
            <a:extLst>
              <a:ext uri="{FF2B5EF4-FFF2-40B4-BE49-F238E27FC236}">
                <a16:creationId xmlns:a16="http://schemas.microsoft.com/office/drawing/2014/main" id="{F9FB7E50-D9F2-4AD2-9841-6E5D7F065103}"/>
              </a:ext>
            </a:extLst>
          </p:cNvPr>
          <p:cNvSpPr/>
          <p:nvPr/>
        </p:nvSpPr>
        <p:spPr>
          <a:xfrm>
            <a:off x="5416690" y="1690366"/>
            <a:ext cx="6569363" cy="1815882"/>
          </a:xfrm>
          <a:prstGeom prst="rect">
            <a:avLst/>
          </a:prstGeom>
        </p:spPr>
        <p:txBody>
          <a:bodyPr wrap="square">
            <a:spAutoFit/>
          </a:bodyPr>
          <a:lstStyle/>
          <a:p>
            <a:r>
              <a:rPr lang="es-CO" altLang="ko-KR" sz="1600" dirty="0">
                <a:solidFill>
                  <a:schemeClr val="bg1"/>
                </a:solidFill>
              </a:rPr>
              <a:t>Variables como el sentido del trafico, nombre de la avenida donde se instaló el radar y mes del año, también fueron observadas, pero so mostraron características tan llamativas como las anteriormente expuestas. De aquí se puede resaltar que el sentido A del trafico es el que mayor flujo vehicular parece presentar, la avenida 4 Lugones es la mas congestionada, y que los meses de Abril, Mayo y Junio son meses donde el flujo vehicular es levemente mas bajo</a:t>
            </a:r>
          </a:p>
        </p:txBody>
      </p:sp>
      <p:sp>
        <p:nvSpPr>
          <p:cNvPr id="23" name="TextBox 22">
            <a:extLst>
              <a:ext uri="{FF2B5EF4-FFF2-40B4-BE49-F238E27FC236}">
                <a16:creationId xmlns:a16="http://schemas.microsoft.com/office/drawing/2014/main" id="{26BD70B8-B7EC-4B8B-8315-69D8115178CD}"/>
              </a:ext>
            </a:extLst>
          </p:cNvPr>
          <p:cNvSpPr txBox="1"/>
          <p:nvPr/>
        </p:nvSpPr>
        <p:spPr>
          <a:xfrm>
            <a:off x="5416691" y="1213102"/>
            <a:ext cx="4380158" cy="369332"/>
          </a:xfrm>
          <a:prstGeom prst="rect">
            <a:avLst/>
          </a:prstGeom>
          <a:noFill/>
        </p:spPr>
        <p:txBody>
          <a:bodyPr wrap="square" lIns="48000" tIns="0" rIns="24000" bIns="0" rtlCol="0">
            <a:spAutoFit/>
          </a:bodyPr>
          <a:lstStyle/>
          <a:p>
            <a:r>
              <a:rPr lang="es-CO" altLang="ko-KR" sz="2400" dirty="0">
                <a:solidFill>
                  <a:schemeClr val="bg1"/>
                </a:solidFill>
                <a:latin typeface="+mj-lt"/>
                <a:cs typeface="Arial" pitchFamily="34" charset="0"/>
              </a:rPr>
              <a:t>Otras variables</a:t>
            </a:r>
          </a:p>
        </p:txBody>
      </p:sp>
      <p:pic>
        <p:nvPicPr>
          <p:cNvPr id="4" name="Imagen 3">
            <a:extLst>
              <a:ext uri="{FF2B5EF4-FFF2-40B4-BE49-F238E27FC236}">
                <a16:creationId xmlns:a16="http://schemas.microsoft.com/office/drawing/2014/main" id="{C0400FAB-58AC-5FC8-3E85-F09B96BEC3B2}"/>
              </a:ext>
            </a:extLst>
          </p:cNvPr>
          <p:cNvPicPr>
            <a:picLocks noChangeAspect="1"/>
          </p:cNvPicPr>
          <p:nvPr/>
        </p:nvPicPr>
        <p:blipFill>
          <a:blip r:embed="rId2"/>
          <a:stretch>
            <a:fillRect/>
          </a:stretch>
        </p:blipFill>
        <p:spPr>
          <a:xfrm>
            <a:off x="450185" y="984888"/>
            <a:ext cx="4264369" cy="2824246"/>
          </a:xfrm>
          <a:prstGeom prst="rect">
            <a:avLst/>
          </a:prstGeom>
        </p:spPr>
      </p:pic>
      <p:pic>
        <p:nvPicPr>
          <p:cNvPr id="8" name="Imagen 7">
            <a:extLst>
              <a:ext uri="{FF2B5EF4-FFF2-40B4-BE49-F238E27FC236}">
                <a16:creationId xmlns:a16="http://schemas.microsoft.com/office/drawing/2014/main" id="{67A6895C-D610-B087-20C4-4DEF7C6CED54}"/>
              </a:ext>
            </a:extLst>
          </p:cNvPr>
          <p:cNvPicPr>
            <a:picLocks noChangeAspect="1"/>
          </p:cNvPicPr>
          <p:nvPr/>
        </p:nvPicPr>
        <p:blipFill>
          <a:blip r:embed="rId3"/>
          <a:stretch>
            <a:fillRect/>
          </a:stretch>
        </p:blipFill>
        <p:spPr>
          <a:xfrm>
            <a:off x="328387" y="3809134"/>
            <a:ext cx="4507963" cy="2986650"/>
          </a:xfrm>
          <a:prstGeom prst="rect">
            <a:avLst/>
          </a:prstGeom>
        </p:spPr>
      </p:pic>
      <p:pic>
        <p:nvPicPr>
          <p:cNvPr id="10" name="Imagen 9">
            <a:extLst>
              <a:ext uri="{FF2B5EF4-FFF2-40B4-BE49-F238E27FC236}">
                <a16:creationId xmlns:a16="http://schemas.microsoft.com/office/drawing/2014/main" id="{50B56969-BF1C-3891-FB18-C7E39679C570}"/>
              </a:ext>
            </a:extLst>
          </p:cNvPr>
          <p:cNvPicPr>
            <a:picLocks noChangeAspect="1"/>
          </p:cNvPicPr>
          <p:nvPr/>
        </p:nvPicPr>
        <p:blipFill>
          <a:blip r:embed="rId4"/>
          <a:stretch>
            <a:fillRect/>
          </a:stretch>
        </p:blipFill>
        <p:spPr>
          <a:xfrm>
            <a:off x="6110127" y="3809133"/>
            <a:ext cx="4626833" cy="2986651"/>
          </a:xfrm>
          <a:prstGeom prst="rect">
            <a:avLst/>
          </a:prstGeom>
        </p:spPr>
      </p:pic>
    </p:spTree>
    <p:extLst>
      <p:ext uri="{BB962C8B-B14F-4D97-AF65-F5344CB8AC3E}">
        <p14:creationId xmlns:p14="http://schemas.microsoft.com/office/powerpoint/2010/main" val="157308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dirty="0">
                <a:solidFill>
                  <a:schemeClr val="bg1"/>
                </a:solidFill>
                <a:cs typeface="Arial" pitchFamily="34" charset="0"/>
              </a:rPr>
              <a:t>03. Predicción flujo vehicular</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2276028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a:t>Modelamiento flujo vehicular</a:t>
            </a:r>
          </a:p>
        </p:txBody>
      </p:sp>
      <p:grpSp>
        <p:nvGrpSpPr>
          <p:cNvPr id="36" name="Group 35">
            <a:extLst>
              <a:ext uri="{FF2B5EF4-FFF2-40B4-BE49-F238E27FC236}">
                <a16:creationId xmlns:a16="http://schemas.microsoft.com/office/drawing/2014/main" id="{3D6B3A42-7A73-4839-B087-1ED41F0410E1}"/>
              </a:ext>
            </a:extLst>
          </p:cNvPr>
          <p:cNvGrpSpPr/>
          <p:nvPr/>
        </p:nvGrpSpPr>
        <p:grpSpPr>
          <a:xfrm>
            <a:off x="6917887" y="1206988"/>
            <a:ext cx="5130744" cy="1056950"/>
            <a:chOff x="611559" y="2708920"/>
            <a:chExt cx="2675111" cy="1056950"/>
          </a:xfrm>
        </p:grpSpPr>
        <p:sp>
          <p:nvSpPr>
            <p:cNvPr id="37" name="Rounded Rectangle 58">
              <a:extLst>
                <a:ext uri="{FF2B5EF4-FFF2-40B4-BE49-F238E27FC236}">
                  <a16:creationId xmlns:a16="http://schemas.microsoft.com/office/drawing/2014/main" id="{38BC4B03-DEE4-4394-BE14-577BA81D6CA1}"/>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8" name="TextBox 37">
              <a:extLst>
                <a:ext uri="{FF2B5EF4-FFF2-40B4-BE49-F238E27FC236}">
                  <a16:creationId xmlns:a16="http://schemas.microsoft.com/office/drawing/2014/main" id="{99B9FFEE-5740-47F7-9275-063717E3C247}"/>
                </a:ext>
              </a:extLst>
            </p:cNvPr>
            <p:cNvSpPr txBox="1"/>
            <p:nvPr/>
          </p:nvSpPr>
          <p:spPr>
            <a:xfrm>
              <a:off x="665833" y="3119539"/>
              <a:ext cx="2620837" cy="646331"/>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Anticipar el flujo vehicular para una hora dada con el fin de apoyar estrategias anticipadas de control de trafico o medidas especificas de movilidad.  </a:t>
              </a:r>
            </a:p>
          </p:txBody>
        </p:sp>
        <p:sp>
          <p:nvSpPr>
            <p:cNvPr id="39" name="TextBox 38">
              <a:extLst>
                <a:ext uri="{FF2B5EF4-FFF2-40B4-BE49-F238E27FC236}">
                  <a16:creationId xmlns:a16="http://schemas.microsoft.com/office/drawing/2014/main" id="{E9661971-F0C0-4314-8CE1-CE6CD4EAE420}"/>
                </a:ext>
              </a:extLst>
            </p:cNvPr>
            <p:cNvSpPr txBox="1"/>
            <p:nvPr/>
          </p:nvSpPr>
          <p:spPr>
            <a:xfrm>
              <a:off x="665833" y="2744923"/>
              <a:ext cx="1501224" cy="307777"/>
            </a:xfrm>
            <a:prstGeom prst="rect">
              <a:avLst/>
            </a:prstGeom>
            <a:noFill/>
          </p:spPr>
          <p:txBody>
            <a:bodyPr wrap="square" rtlCol="0">
              <a:spAutoFit/>
            </a:bodyPr>
            <a:lstStyle/>
            <a:p>
              <a:r>
                <a:rPr lang="es-CO" altLang="ko-KR" sz="1400" b="1" dirty="0">
                  <a:solidFill>
                    <a:schemeClr val="bg1"/>
                  </a:solidFill>
                  <a:cs typeface="Arial" pitchFamily="34" charset="0"/>
                </a:rPr>
                <a:t>Oportunidad 1</a:t>
              </a:r>
            </a:p>
          </p:txBody>
        </p:sp>
      </p:grpSp>
      <p:grpSp>
        <p:nvGrpSpPr>
          <p:cNvPr id="40" name="Group 39">
            <a:extLst>
              <a:ext uri="{FF2B5EF4-FFF2-40B4-BE49-F238E27FC236}">
                <a16:creationId xmlns:a16="http://schemas.microsoft.com/office/drawing/2014/main" id="{1622319E-62B8-40DD-A2E7-4A1D33A84825}"/>
              </a:ext>
            </a:extLst>
          </p:cNvPr>
          <p:cNvGrpSpPr/>
          <p:nvPr/>
        </p:nvGrpSpPr>
        <p:grpSpPr>
          <a:xfrm>
            <a:off x="6934512" y="2297777"/>
            <a:ext cx="5130744" cy="1131223"/>
            <a:chOff x="611559" y="2708920"/>
            <a:chExt cx="2675111" cy="1131223"/>
          </a:xfrm>
        </p:grpSpPr>
        <p:sp>
          <p:nvSpPr>
            <p:cNvPr id="41" name="Rounded Rectangle 64">
              <a:extLst>
                <a:ext uri="{FF2B5EF4-FFF2-40B4-BE49-F238E27FC236}">
                  <a16:creationId xmlns:a16="http://schemas.microsoft.com/office/drawing/2014/main" id="{BCC66D0D-7351-4839-B06F-388BA76A862F}"/>
                </a:ext>
              </a:extLst>
            </p:cNvPr>
            <p:cNvSpPr/>
            <p:nvPr/>
          </p:nvSpPr>
          <p:spPr>
            <a:xfrm>
              <a:off x="611559" y="2708920"/>
              <a:ext cx="1772278" cy="379785"/>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2" name="TextBox 41">
              <a:extLst>
                <a:ext uri="{FF2B5EF4-FFF2-40B4-BE49-F238E27FC236}">
                  <a16:creationId xmlns:a16="http://schemas.microsoft.com/office/drawing/2014/main" id="{BEAAC7A1-F2AE-4CC2-AB7A-F80BB0AE6D51}"/>
                </a:ext>
              </a:extLst>
            </p:cNvPr>
            <p:cNvSpPr txBox="1"/>
            <p:nvPr/>
          </p:nvSpPr>
          <p:spPr>
            <a:xfrm>
              <a:off x="665833" y="3193812"/>
              <a:ext cx="2620837" cy="646331"/>
            </a:xfrm>
            <a:prstGeom prst="rect">
              <a:avLst/>
            </a:prstGeom>
            <a:noFill/>
          </p:spPr>
          <p:txBody>
            <a:bodyPr wrap="square" rtlCol="0">
              <a:spAutoFit/>
            </a:bodyPr>
            <a:lstStyle/>
            <a:p>
              <a:r>
                <a:rPr lang="es-CO" altLang="ko-KR" sz="1200">
                  <a:solidFill>
                    <a:schemeClr val="tx1">
                      <a:lumMod val="75000"/>
                      <a:lumOff val="25000"/>
                    </a:schemeClr>
                  </a:solidFill>
                  <a:cs typeface="Arial" pitchFamily="34" charset="0"/>
                </a:rPr>
                <a:t>Tener un panorama general del flujo del transito en un día de la semana determinado por franjas horarias, con el fin de establecer zonas y horas foco de atención</a:t>
              </a:r>
            </a:p>
          </p:txBody>
        </p:sp>
        <p:sp>
          <p:nvSpPr>
            <p:cNvPr id="43" name="TextBox 42">
              <a:extLst>
                <a:ext uri="{FF2B5EF4-FFF2-40B4-BE49-F238E27FC236}">
                  <a16:creationId xmlns:a16="http://schemas.microsoft.com/office/drawing/2014/main" id="{3F78CA2E-E7E4-40CC-93E1-3F8D99D7CAAF}"/>
                </a:ext>
              </a:extLst>
            </p:cNvPr>
            <p:cNvSpPr txBox="1"/>
            <p:nvPr/>
          </p:nvSpPr>
          <p:spPr>
            <a:xfrm>
              <a:off x="665833" y="2744923"/>
              <a:ext cx="1501224" cy="307777"/>
            </a:xfrm>
            <a:prstGeom prst="rect">
              <a:avLst/>
            </a:prstGeom>
            <a:noFill/>
          </p:spPr>
          <p:txBody>
            <a:bodyPr wrap="square" rtlCol="0">
              <a:spAutoFit/>
            </a:bodyPr>
            <a:lstStyle/>
            <a:p>
              <a:r>
                <a:rPr lang="es-CO" altLang="ko-KR" sz="1400" b="1" dirty="0">
                  <a:solidFill>
                    <a:schemeClr val="bg1"/>
                  </a:solidFill>
                  <a:cs typeface="Arial" pitchFamily="34" charset="0"/>
                </a:rPr>
                <a:t>Oportunidad</a:t>
              </a:r>
              <a:r>
                <a:rPr lang="en-US" altLang="ko-KR" sz="1400" b="1" dirty="0">
                  <a:solidFill>
                    <a:schemeClr val="bg1"/>
                  </a:solidFill>
                  <a:cs typeface="Arial" pitchFamily="34" charset="0"/>
                </a:rPr>
                <a:t> 2</a:t>
              </a:r>
              <a:endParaRPr lang="ko-KR" altLang="en-US" sz="1400" b="1" dirty="0">
                <a:solidFill>
                  <a:schemeClr val="bg1"/>
                </a:solidFill>
                <a:cs typeface="Arial" pitchFamily="34" charset="0"/>
              </a:endParaRPr>
            </a:p>
          </p:txBody>
        </p:sp>
      </p:grpSp>
      <p:sp>
        <p:nvSpPr>
          <p:cNvPr id="48" name="TextBox 47">
            <a:extLst>
              <a:ext uri="{FF2B5EF4-FFF2-40B4-BE49-F238E27FC236}">
                <a16:creationId xmlns:a16="http://schemas.microsoft.com/office/drawing/2014/main" id="{8F5BAF96-2804-4C55-AFB4-9DD05DBFDBA7}"/>
              </a:ext>
            </a:extLst>
          </p:cNvPr>
          <p:cNvSpPr txBox="1"/>
          <p:nvPr/>
        </p:nvSpPr>
        <p:spPr>
          <a:xfrm>
            <a:off x="323529" y="1003404"/>
            <a:ext cx="5092664" cy="523220"/>
          </a:xfrm>
          <a:prstGeom prst="rect">
            <a:avLst/>
          </a:prstGeom>
          <a:noFill/>
        </p:spPr>
        <p:txBody>
          <a:bodyPr wrap="square" rtlCol="0">
            <a:spAutoFit/>
          </a:bodyPr>
          <a:lstStyle/>
          <a:p>
            <a:r>
              <a:rPr lang="es-CO" altLang="ko-KR" sz="2800" b="1" dirty="0">
                <a:solidFill>
                  <a:schemeClr val="accent4"/>
                </a:solidFill>
                <a:cs typeface="Arial" pitchFamily="34" charset="0"/>
              </a:rPr>
              <a:t>Objetivos</a:t>
            </a:r>
          </a:p>
        </p:txBody>
      </p:sp>
      <p:sp>
        <p:nvSpPr>
          <p:cNvPr id="50" name="TextBox 49">
            <a:extLst>
              <a:ext uri="{FF2B5EF4-FFF2-40B4-BE49-F238E27FC236}">
                <a16:creationId xmlns:a16="http://schemas.microsoft.com/office/drawing/2014/main" id="{FDC365E9-E4B1-47BB-B7A1-094C3A3004A0}"/>
              </a:ext>
            </a:extLst>
          </p:cNvPr>
          <p:cNvSpPr txBox="1"/>
          <p:nvPr/>
        </p:nvSpPr>
        <p:spPr>
          <a:xfrm>
            <a:off x="938557" y="1631731"/>
            <a:ext cx="5130744" cy="646331"/>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Proveer de un modelo que en función de variables como la ubicación del radar, el mes, el día de la semana y la hora, estime la cantidad de vehículos que pasarán en el lapso de esa hora</a:t>
            </a:r>
          </a:p>
        </p:txBody>
      </p:sp>
      <p:sp>
        <p:nvSpPr>
          <p:cNvPr id="51" name="TextBox 38">
            <a:extLst>
              <a:ext uri="{FF2B5EF4-FFF2-40B4-BE49-F238E27FC236}">
                <a16:creationId xmlns:a16="http://schemas.microsoft.com/office/drawing/2014/main" id="{B499D93B-F6C8-CFF1-0AC6-3E9B9C2FC306}"/>
              </a:ext>
            </a:extLst>
          </p:cNvPr>
          <p:cNvSpPr txBox="1"/>
          <p:nvPr/>
        </p:nvSpPr>
        <p:spPr>
          <a:xfrm>
            <a:off x="89971" y="151937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a:t>
            </a:r>
            <a:endParaRPr lang="ko-KR" altLang="en-US" sz="3600" b="1" dirty="0">
              <a:solidFill>
                <a:schemeClr val="accent4"/>
              </a:solidFill>
              <a:cs typeface="Arial" pitchFamily="34" charset="0"/>
            </a:endParaRPr>
          </a:p>
        </p:txBody>
      </p:sp>
      <p:sp>
        <p:nvSpPr>
          <p:cNvPr id="52" name="TextBox 38">
            <a:extLst>
              <a:ext uri="{FF2B5EF4-FFF2-40B4-BE49-F238E27FC236}">
                <a16:creationId xmlns:a16="http://schemas.microsoft.com/office/drawing/2014/main" id="{10306484-639F-8364-1F4F-0768C9210B63}"/>
              </a:ext>
            </a:extLst>
          </p:cNvPr>
          <p:cNvSpPr txBox="1"/>
          <p:nvPr/>
        </p:nvSpPr>
        <p:spPr>
          <a:xfrm>
            <a:off x="109370" y="3609260"/>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2</a:t>
            </a:r>
            <a:endParaRPr lang="ko-KR" altLang="en-US" sz="3600" b="1" dirty="0">
              <a:solidFill>
                <a:schemeClr val="accent4"/>
              </a:solidFill>
              <a:cs typeface="Arial" pitchFamily="34" charset="0"/>
            </a:endParaRPr>
          </a:p>
        </p:txBody>
      </p:sp>
      <p:sp>
        <p:nvSpPr>
          <p:cNvPr id="5" name="Flecha: a la derecha 4">
            <a:extLst>
              <a:ext uri="{FF2B5EF4-FFF2-40B4-BE49-F238E27FC236}">
                <a16:creationId xmlns:a16="http://schemas.microsoft.com/office/drawing/2014/main" id="{63DB3867-F047-BF33-1990-E75886B1F43E}"/>
              </a:ext>
            </a:extLst>
          </p:cNvPr>
          <p:cNvSpPr/>
          <p:nvPr/>
        </p:nvSpPr>
        <p:spPr>
          <a:xfrm>
            <a:off x="3091834" y="4921469"/>
            <a:ext cx="573966"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7" name="Imagen 6">
            <a:extLst>
              <a:ext uri="{FF2B5EF4-FFF2-40B4-BE49-F238E27FC236}">
                <a16:creationId xmlns:a16="http://schemas.microsoft.com/office/drawing/2014/main" id="{AA289099-592B-78A4-01F9-9EF4BC09783B}"/>
              </a:ext>
            </a:extLst>
          </p:cNvPr>
          <p:cNvPicPr>
            <a:picLocks noChangeAspect="1"/>
          </p:cNvPicPr>
          <p:nvPr/>
        </p:nvPicPr>
        <p:blipFill>
          <a:blip r:embed="rId3"/>
          <a:stretch>
            <a:fillRect/>
          </a:stretch>
        </p:blipFill>
        <p:spPr>
          <a:xfrm>
            <a:off x="4071327" y="4251737"/>
            <a:ext cx="4761552" cy="2537071"/>
          </a:xfrm>
          <a:prstGeom prst="rect">
            <a:avLst/>
          </a:prstGeom>
        </p:spPr>
      </p:pic>
      <p:graphicFrame>
        <p:nvGraphicFramePr>
          <p:cNvPr id="10" name="Tabla 9">
            <a:extLst>
              <a:ext uri="{FF2B5EF4-FFF2-40B4-BE49-F238E27FC236}">
                <a16:creationId xmlns:a16="http://schemas.microsoft.com/office/drawing/2014/main" id="{411A8519-2BED-0F2B-7E3F-F4BC463EADB9}"/>
              </a:ext>
            </a:extLst>
          </p:cNvPr>
          <p:cNvGraphicFramePr>
            <a:graphicFrameLocks noGrp="1"/>
          </p:cNvGraphicFramePr>
          <p:nvPr>
            <p:extLst>
              <p:ext uri="{D42A27DB-BD31-4B8C-83A1-F6EECF244321}">
                <p14:modId xmlns:p14="http://schemas.microsoft.com/office/powerpoint/2010/main" val="2600580836"/>
              </p:ext>
            </p:extLst>
          </p:nvPr>
        </p:nvGraphicFramePr>
        <p:xfrm>
          <a:off x="970125" y="4931148"/>
          <a:ext cx="1600200" cy="601980"/>
        </p:xfrm>
        <a:graphic>
          <a:graphicData uri="http://schemas.openxmlformats.org/drawingml/2006/table">
            <a:tbl>
              <a:tblPr firstRow="1" lastCol="1" bandRow="1" bandCol="1"/>
              <a:tblGrid>
                <a:gridCol w="1600200">
                  <a:extLst>
                    <a:ext uri="{9D8B030D-6E8A-4147-A177-3AD203B41FA5}">
                      <a16:colId xmlns:a16="http://schemas.microsoft.com/office/drawing/2014/main" val="2492166495"/>
                    </a:ext>
                  </a:extLst>
                </a:gridCol>
              </a:tblGrid>
              <a:tr h="216449">
                <a:tc>
                  <a:txBody>
                    <a:bodyPr/>
                    <a:lstStyle/>
                    <a:p>
                      <a:pPr algn="ctr" rtl="0" fontAlgn="ctr"/>
                      <a:r>
                        <a:rPr lang="es-CO" sz="1400" b="1" i="0" u="none" strike="noStrike">
                          <a:solidFill>
                            <a:srgbClr val="FFFFFF"/>
                          </a:solidFill>
                          <a:effectLst/>
                          <a:latin typeface="Arial" panose="020B0604020202020204" pitchFamily="34" charset="0"/>
                        </a:rPr>
                        <a:t>INFO</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extLst>
                  <a:ext uri="{0D108BD9-81ED-4DB2-BD59-A6C34878D82A}">
                    <a16:rowId xmlns:a16="http://schemas.microsoft.com/office/drawing/2014/main" val="715205424"/>
                  </a:ext>
                </a:extLst>
              </a:tr>
              <a:tr h="1905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010292277"/>
                  </a:ext>
                </a:extLst>
              </a:tr>
              <a:tr h="190500">
                <a:tc>
                  <a:txBody>
                    <a:bodyPr/>
                    <a:lstStyle/>
                    <a:p>
                      <a:pPr algn="l" rtl="0" fontAlgn="ctr"/>
                      <a:r>
                        <a:rPr lang="es-CO" sz="1200" b="0" i="0" u="none" strike="noStrike" dirty="0">
                          <a:solidFill>
                            <a:srgbClr val="404040"/>
                          </a:solidFill>
                          <a:effectLst/>
                          <a:latin typeface="Arial" panose="020B0604020202020204" pitchFamily="34" charset="0"/>
                        </a:rPr>
                        <a:t>SENTIDO TRAFICO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407308868"/>
                  </a:ext>
                </a:extLst>
              </a:tr>
            </a:tbl>
          </a:graphicData>
        </a:graphic>
      </p:graphicFrame>
      <p:graphicFrame>
        <p:nvGraphicFramePr>
          <p:cNvPr id="12" name="Tabla 11">
            <a:extLst>
              <a:ext uri="{FF2B5EF4-FFF2-40B4-BE49-F238E27FC236}">
                <a16:creationId xmlns:a16="http://schemas.microsoft.com/office/drawing/2014/main" id="{168B3ADC-0DF8-7881-55A0-50B95CC4519B}"/>
              </a:ext>
            </a:extLst>
          </p:cNvPr>
          <p:cNvGraphicFramePr>
            <a:graphicFrameLocks noGrp="1"/>
          </p:cNvGraphicFramePr>
          <p:nvPr>
            <p:extLst>
              <p:ext uri="{D42A27DB-BD31-4B8C-83A1-F6EECF244321}">
                <p14:modId xmlns:p14="http://schemas.microsoft.com/office/powerpoint/2010/main" val="3359016382"/>
              </p:ext>
            </p:extLst>
          </p:nvPr>
        </p:nvGraphicFramePr>
        <p:xfrm>
          <a:off x="966520" y="2474720"/>
          <a:ext cx="1600200" cy="982980"/>
        </p:xfrm>
        <a:graphic>
          <a:graphicData uri="http://schemas.openxmlformats.org/drawingml/2006/table">
            <a:tbl>
              <a:tblPr firstRow="1" lastCol="1" bandRow="1" bandCol="1"/>
              <a:tblGrid>
                <a:gridCol w="1600200">
                  <a:extLst>
                    <a:ext uri="{9D8B030D-6E8A-4147-A177-3AD203B41FA5}">
                      <a16:colId xmlns:a16="http://schemas.microsoft.com/office/drawing/2014/main" val="1664903593"/>
                    </a:ext>
                  </a:extLst>
                </a:gridCol>
              </a:tblGrid>
              <a:tr h="0">
                <a:tc>
                  <a:txBody>
                    <a:bodyPr/>
                    <a:lstStyle/>
                    <a:p>
                      <a:pPr algn="ctr" rtl="0" fontAlgn="ctr"/>
                      <a:r>
                        <a:rPr lang="es-CO" sz="1400" b="1" i="0" u="none" strike="noStrike">
                          <a:solidFill>
                            <a:srgbClr val="FFFFFF"/>
                          </a:solidFill>
                          <a:effectLst/>
                          <a:latin typeface="Arial" panose="020B0604020202020204" pitchFamily="34" charset="0"/>
                        </a:rPr>
                        <a:t>INFO</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extLst>
                  <a:ext uri="{0D108BD9-81ED-4DB2-BD59-A6C34878D82A}">
                    <a16:rowId xmlns:a16="http://schemas.microsoft.com/office/drawing/2014/main" val="315300309"/>
                  </a:ext>
                </a:extLst>
              </a:tr>
              <a:tr h="1905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269544285"/>
                  </a:ext>
                </a:extLst>
              </a:tr>
              <a:tr h="190500">
                <a:tc>
                  <a:txBody>
                    <a:bodyPr/>
                    <a:lstStyle/>
                    <a:p>
                      <a:pPr algn="l" rtl="0" fontAlgn="ctr"/>
                      <a:r>
                        <a:rPr lang="es-CO" sz="1200" b="0" i="0" u="none" strike="noStrike">
                          <a:solidFill>
                            <a:srgbClr val="404040"/>
                          </a:solidFill>
                          <a:effectLst/>
                          <a:latin typeface="Arial" panose="020B0604020202020204" pitchFamily="34" charset="0"/>
                        </a:rPr>
                        <a:t>HORA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1227350932"/>
                  </a:ext>
                </a:extLst>
              </a:tr>
              <a:tr h="190500">
                <a:tc>
                  <a:txBody>
                    <a:bodyPr/>
                    <a:lstStyle/>
                    <a:p>
                      <a:pPr algn="l" rtl="0" fontAlgn="ctr"/>
                      <a:r>
                        <a:rPr lang="es-CO" sz="1200" b="0" i="0" u="none" strike="noStrike">
                          <a:solidFill>
                            <a:srgbClr val="404040"/>
                          </a:solidFill>
                          <a:effectLst/>
                          <a:latin typeface="Arial" panose="020B0604020202020204" pitchFamily="34" charset="0"/>
                        </a:rPr>
                        <a:t>UBICACIÓN</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804971261"/>
                  </a:ext>
                </a:extLst>
              </a:tr>
              <a:tr h="190500">
                <a:tc>
                  <a:txBody>
                    <a:bodyPr/>
                    <a:lstStyle/>
                    <a:p>
                      <a:pPr algn="l" rtl="0" fontAlgn="ctr"/>
                      <a:r>
                        <a:rPr lang="es-CO" sz="1200" b="0" i="0" u="none" strike="noStrike" dirty="0">
                          <a:solidFill>
                            <a:srgbClr val="404040"/>
                          </a:solidFill>
                          <a:effectLst/>
                          <a:latin typeface="Arial" panose="020B0604020202020204" pitchFamily="34" charset="0"/>
                        </a:rPr>
                        <a:t>SENTIDO TRAFICO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extLst>
                  <a:ext uri="{0D108BD9-81ED-4DB2-BD59-A6C34878D82A}">
                    <a16:rowId xmlns:a16="http://schemas.microsoft.com/office/drawing/2014/main" val="831338942"/>
                  </a:ext>
                </a:extLst>
              </a:tr>
            </a:tbl>
          </a:graphicData>
        </a:graphic>
      </p:graphicFrame>
      <p:sp>
        <p:nvSpPr>
          <p:cNvPr id="53" name="Flecha: a la derecha 52">
            <a:extLst>
              <a:ext uri="{FF2B5EF4-FFF2-40B4-BE49-F238E27FC236}">
                <a16:creationId xmlns:a16="http://schemas.microsoft.com/office/drawing/2014/main" id="{FCFF465E-3A2A-CA00-4B4E-99694285BE96}"/>
              </a:ext>
            </a:extLst>
          </p:cNvPr>
          <p:cNvSpPr/>
          <p:nvPr/>
        </p:nvSpPr>
        <p:spPr>
          <a:xfrm>
            <a:off x="3091834" y="2637080"/>
            <a:ext cx="573966"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4" name="TextBox 38">
            <a:extLst>
              <a:ext uri="{FF2B5EF4-FFF2-40B4-BE49-F238E27FC236}">
                <a16:creationId xmlns:a16="http://schemas.microsoft.com/office/drawing/2014/main" id="{EE50835F-909C-0D40-41EF-B55A8B048A5C}"/>
              </a:ext>
            </a:extLst>
          </p:cNvPr>
          <p:cNvSpPr txBox="1"/>
          <p:nvPr/>
        </p:nvSpPr>
        <p:spPr>
          <a:xfrm>
            <a:off x="3937490" y="2600348"/>
            <a:ext cx="24385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1046 </a:t>
            </a:r>
            <a:r>
              <a:rPr lang="en-US" altLang="ko-KR" sz="3600" b="1" dirty="0" err="1">
                <a:solidFill>
                  <a:schemeClr val="accent4"/>
                </a:solidFill>
                <a:cs typeface="Arial" pitchFamily="34" charset="0"/>
              </a:rPr>
              <a:t>vh</a:t>
            </a:r>
            <a:r>
              <a:rPr lang="en-US" altLang="ko-KR" sz="3600" b="1" dirty="0">
                <a:solidFill>
                  <a:schemeClr val="accent4"/>
                </a:solidFill>
                <a:cs typeface="Arial" pitchFamily="34" charset="0"/>
              </a:rPr>
              <a:t>/h</a:t>
            </a:r>
            <a:endParaRPr lang="ko-KR" altLang="en-US" sz="3600" b="1" dirty="0">
              <a:solidFill>
                <a:schemeClr val="accent4"/>
              </a:solidFill>
              <a:cs typeface="Arial" pitchFamily="34" charset="0"/>
            </a:endParaRPr>
          </a:p>
        </p:txBody>
      </p:sp>
      <p:sp>
        <p:nvSpPr>
          <p:cNvPr id="13" name="Rectángulo 12">
            <a:extLst>
              <a:ext uri="{FF2B5EF4-FFF2-40B4-BE49-F238E27FC236}">
                <a16:creationId xmlns:a16="http://schemas.microsoft.com/office/drawing/2014/main" id="{795C1AAF-0973-CBC5-4F9C-273517518DBE}"/>
              </a:ext>
            </a:extLst>
          </p:cNvPr>
          <p:cNvSpPr/>
          <p:nvPr/>
        </p:nvSpPr>
        <p:spPr>
          <a:xfrm>
            <a:off x="4129177" y="2600347"/>
            <a:ext cx="2160412" cy="71479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5" name="TextBox 49">
            <a:extLst>
              <a:ext uri="{FF2B5EF4-FFF2-40B4-BE49-F238E27FC236}">
                <a16:creationId xmlns:a16="http://schemas.microsoft.com/office/drawing/2014/main" id="{A587AF6A-0A9D-2A5A-49B6-0BAE558B81A1}"/>
              </a:ext>
            </a:extLst>
          </p:cNvPr>
          <p:cNvSpPr txBox="1"/>
          <p:nvPr/>
        </p:nvSpPr>
        <p:spPr>
          <a:xfrm>
            <a:off x="938557" y="3721614"/>
            <a:ext cx="5130744" cy="461665"/>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Proveer la estimación del flujo vehicular por zonas y franjas horarias en función de el mes y el día de la semana</a:t>
            </a:r>
          </a:p>
        </p:txBody>
      </p:sp>
    </p:spTree>
    <p:extLst>
      <p:ext uri="{BB962C8B-B14F-4D97-AF65-F5344CB8AC3E}">
        <p14:creationId xmlns:p14="http://schemas.microsoft.com/office/powerpoint/2010/main" val="148097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ight Arrow Callout 6">
            <a:extLst>
              <a:ext uri="{FF2B5EF4-FFF2-40B4-BE49-F238E27FC236}">
                <a16:creationId xmlns:a16="http://schemas.microsoft.com/office/drawing/2014/main" id="{16165704-8551-D12C-13FE-A28DC8BD0E65}"/>
              </a:ext>
            </a:extLst>
          </p:cNvPr>
          <p:cNvSpPr/>
          <p:nvPr/>
        </p:nvSpPr>
        <p:spPr>
          <a:xfrm rot="10800000">
            <a:off x="5119139" y="3307625"/>
            <a:ext cx="3032205"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8" name="Right Arrow Callout 7">
            <a:extLst>
              <a:ext uri="{FF2B5EF4-FFF2-40B4-BE49-F238E27FC236}">
                <a16:creationId xmlns:a16="http://schemas.microsoft.com/office/drawing/2014/main" id="{1939E4E0-1141-AB7D-6FEF-AE8D69B01513}"/>
              </a:ext>
            </a:extLst>
          </p:cNvPr>
          <p:cNvSpPr/>
          <p:nvPr/>
        </p:nvSpPr>
        <p:spPr>
          <a:xfrm rot="10800000">
            <a:off x="7559338" y="3274697"/>
            <a:ext cx="3032205"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n-US" dirty="0" err="1"/>
              <a:t>Flujo</a:t>
            </a:r>
            <a:r>
              <a:rPr lang="en-US" dirty="0"/>
              <a:t> </a:t>
            </a:r>
            <a:r>
              <a:rPr lang="en-US" dirty="0" err="1"/>
              <a:t>modelamiento</a:t>
            </a:r>
            <a:endParaRPr lang="en-US" dirty="0"/>
          </a:p>
        </p:txBody>
      </p:sp>
      <p:grpSp>
        <p:nvGrpSpPr>
          <p:cNvPr id="13" name="Group 12">
            <a:extLst>
              <a:ext uri="{FF2B5EF4-FFF2-40B4-BE49-F238E27FC236}">
                <a16:creationId xmlns:a16="http://schemas.microsoft.com/office/drawing/2014/main" id="{A30C8C65-5F9C-44A5-8531-BAC07A73ACC5}"/>
              </a:ext>
            </a:extLst>
          </p:cNvPr>
          <p:cNvGrpSpPr/>
          <p:nvPr/>
        </p:nvGrpSpPr>
        <p:grpSpPr>
          <a:xfrm>
            <a:off x="1333403" y="5201795"/>
            <a:ext cx="9525193" cy="1107996"/>
            <a:chOff x="2551705" y="4283314"/>
            <a:chExt cx="2152229" cy="1107996"/>
          </a:xfrm>
        </p:grpSpPr>
        <p:sp>
          <p:nvSpPr>
            <p:cNvPr id="14" name="TextBox 13">
              <a:extLst>
                <a:ext uri="{FF2B5EF4-FFF2-40B4-BE49-F238E27FC236}">
                  <a16:creationId xmlns:a16="http://schemas.microsoft.com/office/drawing/2014/main" id="{1A948FAE-7272-4A00-AE96-0DA7BB35D346}"/>
                </a:ext>
              </a:extLst>
            </p:cNvPr>
            <p:cNvSpPr txBox="1"/>
            <p:nvPr/>
          </p:nvSpPr>
          <p:spPr>
            <a:xfrm>
              <a:off x="2551706" y="4560313"/>
              <a:ext cx="2152228" cy="830997"/>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Particularmente para este ejercicio se ensayaron 3 algoritmos para la producción del modelo (</a:t>
              </a:r>
              <a:r>
                <a:rPr lang="es-CO" altLang="ko-KR" sz="1200" dirty="0" err="1">
                  <a:solidFill>
                    <a:schemeClr val="tx1">
                      <a:lumMod val="75000"/>
                      <a:lumOff val="25000"/>
                    </a:schemeClr>
                  </a:solidFill>
                  <a:cs typeface="Arial" pitchFamily="34" charset="0"/>
                </a:rPr>
                <a:t>XGBRegressor</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LGBMRegressor</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LinearRegression</a:t>
              </a:r>
              <a:r>
                <a:rPr lang="es-CO" altLang="ko-KR" sz="1200" dirty="0">
                  <a:solidFill>
                    <a:schemeClr val="tx1">
                      <a:lumMod val="75000"/>
                      <a:lumOff val="25000"/>
                    </a:schemeClr>
                  </a:solidFill>
                  <a:cs typeface="Arial" pitchFamily="34" charset="0"/>
                </a:rPr>
                <a:t>) aunque por la naturaleza de los datos, la regresión lineal por mínimos cuadrados no era la más adecuada al no contarse con variables dependientes continuas. Los modelos se calibraron y se compararon por las métricas de R2 ajustado y error medio absoluto ver (03_Data_modeling.ipynb)</a:t>
              </a:r>
              <a:endParaRPr lang="ko-KR" altLang="en-US" sz="1200" dirty="0">
                <a:solidFill>
                  <a:schemeClr val="tx1">
                    <a:lumMod val="75000"/>
                    <a:lumOff val="25000"/>
                  </a:schemeClr>
                </a:solidFill>
                <a:cs typeface="Arial" pitchFamily="34" charset="0"/>
              </a:endParaRPr>
            </a:p>
          </p:txBody>
        </p:sp>
        <p:sp>
          <p:nvSpPr>
            <p:cNvPr id="15" name="TextBox 14">
              <a:extLst>
                <a:ext uri="{FF2B5EF4-FFF2-40B4-BE49-F238E27FC236}">
                  <a16:creationId xmlns:a16="http://schemas.microsoft.com/office/drawing/2014/main" id="{32AE36EE-DE98-47A7-B8D1-B9E1ABE92421}"/>
                </a:ext>
              </a:extLst>
            </p:cNvPr>
            <p:cNvSpPr txBox="1"/>
            <p:nvPr/>
          </p:nvSpPr>
          <p:spPr>
            <a:xfrm>
              <a:off x="2551705" y="4283314"/>
              <a:ext cx="2133933" cy="27699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Observaciones</a:t>
              </a:r>
            </a:p>
          </p:txBody>
        </p:sp>
      </p:grpSp>
      <p:grpSp>
        <p:nvGrpSpPr>
          <p:cNvPr id="19" name="그룹 43">
            <a:extLst>
              <a:ext uri="{FF2B5EF4-FFF2-40B4-BE49-F238E27FC236}">
                <a16:creationId xmlns:a16="http://schemas.microsoft.com/office/drawing/2014/main" id="{97238C91-39C3-4C50-B6C2-A509D639F0F5}"/>
              </a:ext>
            </a:extLst>
          </p:cNvPr>
          <p:cNvGrpSpPr/>
          <p:nvPr/>
        </p:nvGrpSpPr>
        <p:grpSpPr>
          <a:xfrm>
            <a:off x="1435707" y="1413453"/>
            <a:ext cx="9142578" cy="2331966"/>
            <a:chOff x="974977" y="1778943"/>
            <a:chExt cx="6834484" cy="2331966"/>
          </a:xfrm>
        </p:grpSpPr>
        <p:sp>
          <p:nvSpPr>
            <p:cNvPr id="20" name="Right Arrow Callout 4">
              <a:extLst>
                <a:ext uri="{FF2B5EF4-FFF2-40B4-BE49-F238E27FC236}">
                  <a16:creationId xmlns:a16="http://schemas.microsoft.com/office/drawing/2014/main" id="{FCFD924B-CE0F-4AAE-AC99-B7BDCFE9E269}"/>
                </a:ext>
              </a:extLst>
            </p:cNvPr>
            <p:cNvSpPr/>
            <p:nvPr/>
          </p:nvSpPr>
          <p:spPr>
            <a:xfrm rot="5400000">
              <a:off x="5931197" y="2232644"/>
              <a:ext cx="2331966" cy="1424563"/>
            </a:xfrm>
            <a:prstGeom prst="rightArrowCallout">
              <a:avLst>
                <a:gd name="adj1" fmla="val 30293"/>
                <a:gd name="adj2" fmla="val 25630"/>
                <a:gd name="adj3" fmla="val 24276"/>
                <a:gd name="adj4" fmla="val 70595"/>
              </a:avLst>
            </a:prstGeom>
            <a:solidFill>
              <a:schemeClr val="bg1"/>
            </a:solidFill>
            <a:ln w="63500">
              <a:solidFill>
                <a:schemeClr val="accent4"/>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Right Arrow Callout 5">
              <a:extLst>
                <a:ext uri="{FF2B5EF4-FFF2-40B4-BE49-F238E27FC236}">
                  <a16:creationId xmlns:a16="http://schemas.microsoft.com/office/drawing/2014/main" id="{AD4F5DD1-3523-4E78-A087-5CEB87F97355}"/>
                </a:ext>
              </a:extLst>
            </p:cNvPr>
            <p:cNvSpPr/>
            <p:nvPr/>
          </p:nvSpPr>
          <p:spPr>
            <a:xfrm>
              <a:off x="4581591" y="1778945"/>
              <a:ext cx="2266708" cy="1602140"/>
            </a:xfrm>
            <a:prstGeom prst="rightArrowCallout">
              <a:avLst>
                <a:gd name="adj1" fmla="val 30293"/>
                <a:gd name="adj2" fmla="val 25630"/>
                <a:gd name="adj3" fmla="val 24276"/>
                <a:gd name="adj4" fmla="val 70272"/>
              </a:avLst>
            </a:prstGeom>
            <a:solidFill>
              <a:schemeClr val="bg1"/>
            </a:solidFill>
            <a:ln w="63500">
              <a:solidFill>
                <a:schemeClr val="accent3"/>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ight Arrow Callout 6">
              <a:extLst>
                <a:ext uri="{FF2B5EF4-FFF2-40B4-BE49-F238E27FC236}">
                  <a16:creationId xmlns:a16="http://schemas.microsoft.com/office/drawing/2014/main" id="{1915F009-AEE8-4443-89A2-1BB6A5862A92}"/>
                </a:ext>
              </a:extLst>
            </p:cNvPr>
            <p:cNvSpPr/>
            <p:nvPr/>
          </p:nvSpPr>
          <p:spPr>
            <a:xfrm>
              <a:off x="2778284" y="1778944"/>
              <a:ext cx="2266708" cy="1602140"/>
            </a:xfrm>
            <a:prstGeom prst="rightArrowCallout">
              <a:avLst>
                <a:gd name="adj1" fmla="val 30293"/>
                <a:gd name="adj2" fmla="val 25630"/>
                <a:gd name="adj3" fmla="val 24276"/>
                <a:gd name="adj4" fmla="val 71258"/>
              </a:avLst>
            </a:prstGeom>
            <a:solidFill>
              <a:schemeClr val="bg1"/>
            </a:solidFill>
            <a:ln w="63500">
              <a:solidFill>
                <a:schemeClr val="accent2"/>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3" name="Right Arrow Callout 7">
              <a:extLst>
                <a:ext uri="{FF2B5EF4-FFF2-40B4-BE49-F238E27FC236}">
                  <a16:creationId xmlns:a16="http://schemas.microsoft.com/office/drawing/2014/main" id="{0317B4CC-8150-49AF-8F0D-4D21F2461FB5}"/>
                </a:ext>
              </a:extLst>
            </p:cNvPr>
            <p:cNvSpPr/>
            <p:nvPr/>
          </p:nvSpPr>
          <p:spPr>
            <a:xfrm>
              <a:off x="974977" y="1778943"/>
              <a:ext cx="2266708" cy="1602140"/>
            </a:xfrm>
            <a:prstGeom prst="rightArrowCallout">
              <a:avLst>
                <a:gd name="adj1" fmla="val 30293"/>
                <a:gd name="adj2" fmla="val 25630"/>
                <a:gd name="adj3" fmla="val 24276"/>
                <a:gd name="adj4" fmla="val 70927"/>
              </a:avLst>
            </a:prstGeom>
            <a:solidFill>
              <a:schemeClr val="bg1"/>
            </a:solidFill>
            <a:ln w="63500">
              <a:solidFill>
                <a:schemeClr val="accent1"/>
              </a:solidFill>
            </a:ln>
            <a:effectLst>
              <a:outerShdw blurRad="25400" dist="254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9" name="TextBox 8">
            <a:extLst>
              <a:ext uri="{FF2B5EF4-FFF2-40B4-BE49-F238E27FC236}">
                <a16:creationId xmlns:a16="http://schemas.microsoft.com/office/drawing/2014/main" id="{3676B41C-58E0-43A0-8986-D80F94F6F0C9}"/>
              </a:ext>
            </a:extLst>
          </p:cNvPr>
          <p:cNvSpPr txBox="1"/>
          <p:nvPr/>
        </p:nvSpPr>
        <p:spPr>
          <a:xfrm>
            <a:off x="1613713" y="1641547"/>
            <a:ext cx="1750488"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Definición de las variables de entrada:</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Numéricas</a:t>
            </a:r>
          </a:p>
          <a:p>
            <a:r>
              <a:rPr lang="es-CO" altLang="ko-KR" sz="1200" b="1" dirty="0">
                <a:solidFill>
                  <a:schemeClr val="tx1">
                    <a:lumMod val="65000"/>
                    <a:lumOff val="35000"/>
                  </a:schemeClr>
                </a:solidFill>
                <a:cs typeface="Arial" pitchFamily="34" charset="0"/>
              </a:rPr>
              <a:t>Nominales</a:t>
            </a:r>
          </a:p>
          <a:p>
            <a:r>
              <a:rPr lang="es-CO" altLang="ko-KR" sz="1200" b="1" dirty="0">
                <a:solidFill>
                  <a:schemeClr val="tx1">
                    <a:lumMod val="65000"/>
                    <a:lumOff val="35000"/>
                  </a:schemeClr>
                </a:solidFill>
                <a:cs typeface="Arial" pitchFamily="34" charset="0"/>
              </a:rPr>
              <a:t>Categóricas</a:t>
            </a:r>
          </a:p>
        </p:txBody>
      </p:sp>
      <p:sp>
        <p:nvSpPr>
          <p:cNvPr id="53" name="TextBox 8">
            <a:extLst>
              <a:ext uri="{FF2B5EF4-FFF2-40B4-BE49-F238E27FC236}">
                <a16:creationId xmlns:a16="http://schemas.microsoft.com/office/drawing/2014/main" id="{99ACC3F1-EC5D-A258-A537-4A067F5D757C}"/>
              </a:ext>
            </a:extLst>
          </p:cNvPr>
          <p:cNvSpPr txBox="1"/>
          <p:nvPr/>
        </p:nvSpPr>
        <p:spPr>
          <a:xfrm>
            <a:off x="4529161" y="1609669"/>
            <a:ext cx="1360740"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Partición en muestras:</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Entrenamiento</a:t>
            </a:r>
          </a:p>
          <a:p>
            <a:r>
              <a:rPr lang="es-CO" altLang="ko-KR" sz="1200" b="1" dirty="0">
                <a:solidFill>
                  <a:schemeClr val="tx1">
                    <a:lumMod val="65000"/>
                    <a:lumOff val="35000"/>
                  </a:schemeClr>
                </a:solidFill>
                <a:cs typeface="Arial" pitchFamily="34" charset="0"/>
              </a:rPr>
              <a:t>Validación</a:t>
            </a:r>
          </a:p>
          <a:p>
            <a:r>
              <a:rPr lang="es-CO" altLang="ko-KR" sz="1200" b="1" dirty="0">
                <a:solidFill>
                  <a:schemeClr val="tx1">
                    <a:lumMod val="65000"/>
                    <a:lumOff val="35000"/>
                  </a:schemeClr>
                </a:solidFill>
                <a:cs typeface="Arial" pitchFamily="34" charset="0"/>
              </a:rPr>
              <a:t>Prueba</a:t>
            </a:r>
          </a:p>
        </p:txBody>
      </p:sp>
      <p:sp>
        <p:nvSpPr>
          <p:cNvPr id="54" name="TextBox 8">
            <a:extLst>
              <a:ext uri="{FF2B5EF4-FFF2-40B4-BE49-F238E27FC236}">
                <a16:creationId xmlns:a16="http://schemas.microsoft.com/office/drawing/2014/main" id="{8DE30846-555D-5ABC-BF9F-80733C9BCF7B}"/>
              </a:ext>
            </a:extLst>
          </p:cNvPr>
          <p:cNvSpPr txBox="1"/>
          <p:nvPr/>
        </p:nvSpPr>
        <p:spPr>
          <a:xfrm>
            <a:off x="6880219" y="1517335"/>
            <a:ext cx="1515028" cy="1384995"/>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Transformación Datos y pipelines</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Escalamientos</a:t>
            </a:r>
          </a:p>
          <a:p>
            <a:r>
              <a:rPr lang="es-CO" altLang="ko-KR" sz="1200" b="1" dirty="0">
                <a:solidFill>
                  <a:schemeClr val="tx1">
                    <a:lumMod val="65000"/>
                    <a:lumOff val="35000"/>
                  </a:schemeClr>
                </a:solidFill>
                <a:cs typeface="Arial" pitchFamily="34" charset="0"/>
              </a:rPr>
              <a:t>Estandarización</a:t>
            </a:r>
          </a:p>
          <a:p>
            <a:r>
              <a:rPr lang="es-CO" altLang="ko-KR" sz="1200" b="1" dirty="0">
                <a:solidFill>
                  <a:schemeClr val="tx1">
                    <a:lumMod val="65000"/>
                    <a:lumOff val="35000"/>
                  </a:schemeClr>
                </a:solidFill>
                <a:cs typeface="Arial" pitchFamily="34" charset="0"/>
              </a:rPr>
              <a:t>Codificación</a:t>
            </a:r>
          </a:p>
          <a:p>
            <a:r>
              <a:rPr lang="es-CO" altLang="ko-KR" sz="1200" b="1" dirty="0" err="1">
                <a:solidFill>
                  <a:schemeClr val="tx1">
                    <a:lumMod val="65000"/>
                    <a:lumOff val="35000"/>
                  </a:schemeClr>
                </a:solidFill>
                <a:cs typeface="Arial" pitchFamily="34" charset="0"/>
              </a:rPr>
              <a:t>Binarización</a:t>
            </a:r>
            <a:endParaRPr lang="es-CO" altLang="ko-KR" sz="1200" b="1" dirty="0">
              <a:solidFill>
                <a:schemeClr val="tx1">
                  <a:lumMod val="65000"/>
                  <a:lumOff val="35000"/>
                </a:schemeClr>
              </a:solidFill>
              <a:cs typeface="Arial" pitchFamily="34" charset="0"/>
            </a:endParaRPr>
          </a:p>
        </p:txBody>
      </p:sp>
      <p:sp>
        <p:nvSpPr>
          <p:cNvPr id="55" name="TextBox 8">
            <a:extLst>
              <a:ext uri="{FF2B5EF4-FFF2-40B4-BE49-F238E27FC236}">
                <a16:creationId xmlns:a16="http://schemas.microsoft.com/office/drawing/2014/main" id="{81C3CB38-2305-B2DD-6F34-1E0963591959}"/>
              </a:ext>
            </a:extLst>
          </p:cNvPr>
          <p:cNvSpPr txBox="1"/>
          <p:nvPr/>
        </p:nvSpPr>
        <p:spPr>
          <a:xfrm>
            <a:off x="9154910" y="1475086"/>
            <a:ext cx="1423377" cy="1569660"/>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Prueba y búsqueda de parámetros para distintos algoritmos con las muestras de entrenamiento y validación</a:t>
            </a:r>
          </a:p>
        </p:txBody>
      </p:sp>
      <p:sp>
        <p:nvSpPr>
          <p:cNvPr id="59" name="TextBox 8">
            <a:extLst>
              <a:ext uri="{FF2B5EF4-FFF2-40B4-BE49-F238E27FC236}">
                <a16:creationId xmlns:a16="http://schemas.microsoft.com/office/drawing/2014/main" id="{E7A1F062-9790-FFB6-0E65-D2199A52A414}"/>
              </a:ext>
            </a:extLst>
          </p:cNvPr>
          <p:cNvSpPr txBox="1"/>
          <p:nvPr/>
        </p:nvSpPr>
        <p:spPr>
          <a:xfrm>
            <a:off x="8693592" y="3745418"/>
            <a:ext cx="1870060" cy="1015663"/>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Comparación de diferentes métricas y elección del mejor algoritmo con la muestra de prueba</a:t>
            </a:r>
          </a:p>
        </p:txBody>
      </p:sp>
      <p:sp>
        <p:nvSpPr>
          <p:cNvPr id="61" name="TextBox 8">
            <a:extLst>
              <a:ext uri="{FF2B5EF4-FFF2-40B4-BE49-F238E27FC236}">
                <a16:creationId xmlns:a16="http://schemas.microsoft.com/office/drawing/2014/main" id="{015276FE-6C8D-F4F0-99CF-72E19ED45AB4}"/>
              </a:ext>
            </a:extLst>
          </p:cNvPr>
          <p:cNvSpPr txBox="1"/>
          <p:nvPr/>
        </p:nvSpPr>
        <p:spPr>
          <a:xfrm>
            <a:off x="6112299" y="3508530"/>
            <a:ext cx="1664125" cy="1200329"/>
          </a:xfrm>
          <a:prstGeom prst="rect">
            <a:avLst/>
          </a:prstGeom>
          <a:noFill/>
        </p:spPr>
        <p:txBody>
          <a:bodyPr wrap="square" rtlCol="0">
            <a:spAutoFit/>
          </a:bodyPr>
          <a:lstStyle/>
          <a:p>
            <a:r>
              <a:rPr lang="es-CO" altLang="ko-KR" sz="1200" b="1" dirty="0">
                <a:solidFill>
                  <a:schemeClr val="tx1">
                    <a:lumMod val="65000"/>
                    <a:lumOff val="35000"/>
                  </a:schemeClr>
                </a:solidFill>
                <a:cs typeface="Arial" pitchFamily="34" charset="0"/>
              </a:rPr>
              <a:t>Interpretación del modelo elegido. </a:t>
            </a:r>
          </a:p>
          <a:p>
            <a:endParaRPr lang="es-CO" altLang="ko-KR" sz="1200" b="1" dirty="0">
              <a:solidFill>
                <a:schemeClr val="tx1">
                  <a:lumMod val="65000"/>
                  <a:lumOff val="35000"/>
                </a:schemeClr>
              </a:solidFill>
              <a:cs typeface="Arial" pitchFamily="34" charset="0"/>
            </a:endParaRPr>
          </a:p>
          <a:p>
            <a:r>
              <a:rPr lang="es-CO" altLang="ko-KR" sz="1200" b="1" dirty="0">
                <a:solidFill>
                  <a:schemeClr val="tx1">
                    <a:lumMod val="65000"/>
                    <a:lumOff val="35000"/>
                  </a:schemeClr>
                </a:solidFill>
                <a:cs typeface="Arial" pitchFamily="34" charset="0"/>
              </a:rPr>
              <a:t>Importancia de parámetros y variables relevantes</a:t>
            </a:r>
          </a:p>
        </p:txBody>
      </p:sp>
      <p:sp>
        <p:nvSpPr>
          <p:cNvPr id="62" name="TextBox 2">
            <a:extLst>
              <a:ext uri="{FF2B5EF4-FFF2-40B4-BE49-F238E27FC236}">
                <a16:creationId xmlns:a16="http://schemas.microsoft.com/office/drawing/2014/main" id="{39EEDB9B-A4CA-1555-DF73-7F7B62D4D608}"/>
              </a:ext>
            </a:extLst>
          </p:cNvPr>
          <p:cNvSpPr txBox="1"/>
          <p:nvPr/>
        </p:nvSpPr>
        <p:spPr>
          <a:xfrm>
            <a:off x="1985485" y="3716398"/>
            <a:ext cx="3123171" cy="830997"/>
          </a:xfrm>
          <a:prstGeom prst="rect">
            <a:avLst/>
          </a:prstGeom>
          <a:noFill/>
        </p:spPr>
        <p:txBody>
          <a:bodyPr wrap="square" rtlCol="0">
            <a:spAutoFit/>
          </a:bodyPr>
          <a:lstStyle/>
          <a:p>
            <a:pPr algn="ctr"/>
            <a:r>
              <a:rPr lang="es-CO" altLang="ko-KR" sz="2400" b="1" dirty="0">
                <a:solidFill>
                  <a:schemeClr val="accent1"/>
                </a:solidFill>
                <a:cs typeface="Arial" pitchFamily="34" charset="0"/>
              </a:rPr>
              <a:t>Implementación y publicación</a:t>
            </a:r>
            <a:endParaRPr lang="ko-KR" altLang="en-US" sz="2400" b="1" dirty="0">
              <a:solidFill>
                <a:schemeClr val="accent1"/>
              </a:solidFill>
              <a:cs typeface="Arial" pitchFamily="34" charset="0"/>
            </a:endParaRPr>
          </a:p>
        </p:txBody>
      </p:sp>
    </p:spTree>
    <p:extLst>
      <p:ext uri="{BB962C8B-B14F-4D97-AF65-F5344CB8AC3E}">
        <p14:creationId xmlns:p14="http://schemas.microsoft.com/office/powerpoint/2010/main" val="229187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Importancia</a:t>
            </a:r>
            <a:r>
              <a:rPr lang="en-US" dirty="0"/>
              <a:t> de variables</a:t>
            </a:r>
          </a:p>
        </p:txBody>
      </p:sp>
      <p:pic>
        <p:nvPicPr>
          <p:cNvPr id="38" name="Imagen 37">
            <a:extLst>
              <a:ext uri="{FF2B5EF4-FFF2-40B4-BE49-F238E27FC236}">
                <a16:creationId xmlns:a16="http://schemas.microsoft.com/office/drawing/2014/main" id="{B7FEB855-BEB2-748B-BBC5-188230228F12}"/>
              </a:ext>
            </a:extLst>
          </p:cNvPr>
          <p:cNvPicPr>
            <a:picLocks noChangeAspect="1"/>
          </p:cNvPicPr>
          <p:nvPr/>
        </p:nvPicPr>
        <p:blipFill>
          <a:blip r:embed="rId2"/>
          <a:stretch>
            <a:fillRect/>
          </a:stretch>
        </p:blipFill>
        <p:spPr>
          <a:xfrm>
            <a:off x="6415149" y="1200149"/>
            <a:ext cx="5390705" cy="4457699"/>
          </a:xfrm>
          <a:prstGeom prst="rect">
            <a:avLst/>
          </a:prstGeom>
        </p:spPr>
      </p:pic>
      <p:pic>
        <p:nvPicPr>
          <p:cNvPr id="40" name="Imagen 39">
            <a:extLst>
              <a:ext uri="{FF2B5EF4-FFF2-40B4-BE49-F238E27FC236}">
                <a16:creationId xmlns:a16="http://schemas.microsoft.com/office/drawing/2014/main" id="{3E44DBBE-7FF3-0BAD-58D4-D5F4C5511FB5}"/>
              </a:ext>
            </a:extLst>
          </p:cNvPr>
          <p:cNvPicPr>
            <a:picLocks noChangeAspect="1"/>
          </p:cNvPicPr>
          <p:nvPr/>
        </p:nvPicPr>
        <p:blipFill>
          <a:blip r:embed="rId3"/>
          <a:stretch>
            <a:fillRect/>
          </a:stretch>
        </p:blipFill>
        <p:spPr>
          <a:xfrm>
            <a:off x="506045" y="1200148"/>
            <a:ext cx="5810250" cy="4457700"/>
          </a:xfrm>
          <a:prstGeom prst="rect">
            <a:avLst/>
          </a:prstGeom>
        </p:spPr>
      </p:pic>
      <p:sp>
        <p:nvSpPr>
          <p:cNvPr id="46" name="TextBox 13">
            <a:extLst>
              <a:ext uri="{FF2B5EF4-FFF2-40B4-BE49-F238E27FC236}">
                <a16:creationId xmlns:a16="http://schemas.microsoft.com/office/drawing/2014/main" id="{9F344C41-2659-65B4-7B35-763A4837B35A}"/>
              </a:ext>
            </a:extLst>
          </p:cNvPr>
          <p:cNvSpPr txBox="1"/>
          <p:nvPr/>
        </p:nvSpPr>
        <p:spPr>
          <a:xfrm>
            <a:off x="4028948" y="5795221"/>
            <a:ext cx="7981819"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Se observa que el modelo elegido indica como variables más importantes aquellas características relacionadas con la ubicación del radar, la hora de la medición, el día de la semana y el sentido de la dirección del trafico</a:t>
            </a:r>
            <a:endParaRPr lang="ko-KR" altLang="en-US" sz="1400" dirty="0">
              <a:solidFill>
                <a:schemeClr val="tx1">
                  <a:lumMod val="75000"/>
                  <a:lumOff val="25000"/>
                </a:schemeClr>
              </a:solidFill>
              <a:cs typeface="Arial" pitchFamily="34" charset="0"/>
            </a:endParaRPr>
          </a:p>
        </p:txBody>
      </p:sp>
      <p:pic>
        <p:nvPicPr>
          <p:cNvPr id="42" name="Imagen 41">
            <a:extLst>
              <a:ext uri="{FF2B5EF4-FFF2-40B4-BE49-F238E27FC236}">
                <a16:creationId xmlns:a16="http://schemas.microsoft.com/office/drawing/2014/main" id="{4D021062-43B4-CB33-957D-862662999335}"/>
              </a:ext>
            </a:extLst>
          </p:cNvPr>
          <p:cNvPicPr>
            <a:picLocks noChangeAspect="1"/>
          </p:cNvPicPr>
          <p:nvPr/>
        </p:nvPicPr>
        <p:blipFill>
          <a:blip r:embed="rId4"/>
          <a:stretch>
            <a:fillRect/>
          </a:stretch>
        </p:blipFill>
        <p:spPr>
          <a:xfrm>
            <a:off x="617256" y="5657848"/>
            <a:ext cx="1990020" cy="1060615"/>
          </a:xfrm>
          <a:prstGeom prst="rect">
            <a:avLst/>
          </a:prstGeom>
        </p:spPr>
      </p:pic>
      <p:sp>
        <p:nvSpPr>
          <p:cNvPr id="43" name="Elipse 42">
            <a:extLst>
              <a:ext uri="{FF2B5EF4-FFF2-40B4-BE49-F238E27FC236}">
                <a16:creationId xmlns:a16="http://schemas.microsoft.com/office/drawing/2014/main" id="{4BA57459-9719-5EEC-784C-CFBB63C058C5}"/>
              </a:ext>
            </a:extLst>
          </p:cNvPr>
          <p:cNvSpPr/>
          <p:nvPr/>
        </p:nvSpPr>
        <p:spPr>
          <a:xfrm>
            <a:off x="617256" y="6356433"/>
            <a:ext cx="2175371" cy="266789"/>
          </a:xfrm>
          <a:prstGeom prst="ellipse">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9241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556670DA-F705-49FA-AACB-12B9DDF177E4}"/>
              </a:ext>
            </a:extLst>
          </p:cNvPr>
          <p:cNvSpPr/>
          <p:nvPr/>
        </p:nvSpPr>
        <p:spPr>
          <a:xfrm rot="21189387">
            <a:off x="3536398" y="3070297"/>
            <a:ext cx="5301251" cy="2964644"/>
          </a:xfrm>
          <a:custGeom>
            <a:avLst/>
            <a:gdLst>
              <a:gd name="connsiteX0" fmla="*/ 608249 w 5301251"/>
              <a:gd name="connsiteY0" fmla="*/ 0 h 2964644"/>
              <a:gd name="connsiteX1" fmla="*/ 4801690 w 5301251"/>
              <a:gd name="connsiteY1" fmla="*/ 503270 h 2964644"/>
              <a:gd name="connsiteX2" fmla="*/ 4793938 w 5301251"/>
              <a:gd name="connsiteY2" fmla="*/ 525860 h 2964644"/>
              <a:gd name="connsiteX3" fmla="*/ 4797713 w 5301251"/>
              <a:gd name="connsiteY3" fmla="*/ 613080 h 2964644"/>
              <a:gd name="connsiteX4" fmla="*/ 4874835 w 5301251"/>
              <a:gd name="connsiteY4" fmla="*/ 714944 h 2964644"/>
              <a:gd name="connsiteX5" fmla="*/ 5216802 w 5301251"/>
              <a:gd name="connsiteY5" fmla="*/ 915756 h 2964644"/>
              <a:gd name="connsiteX6" fmla="*/ 5291017 w 5301251"/>
              <a:gd name="connsiteY6" fmla="*/ 1088923 h 2964644"/>
              <a:gd name="connsiteX7" fmla="*/ 5288106 w 5301251"/>
              <a:gd name="connsiteY7" fmla="*/ 1106384 h 2964644"/>
              <a:gd name="connsiteX8" fmla="*/ 5082926 w 5301251"/>
              <a:gd name="connsiteY8" fmla="*/ 1253357 h 2964644"/>
              <a:gd name="connsiteX9" fmla="*/ 4724954 w 5301251"/>
              <a:gd name="connsiteY9" fmla="*/ 1208248 h 2964644"/>
              <a:gd name="connsiteX10" fmla="*/ 4544513 w 5301251"/>
              <a:gd name="connsiteY10" fmla="*/ 1301377 h 2964644"/>
              <a:gd name="connsiteX11" fmla="*/ 4541600 w 5301251"/>
              <a:gd name="connsiteY11" fmla="*/ 1516744 h 2964644"/>
              <a:gd name="connsiteX12" fmla="*/ 4772974 w 5301251"/>
              <a:gd name="connsiteY12" fmla="*/ 1822329 h 2964644"/>
              <a:gd name="connsiteX13" fmla="*/ 4772974 w 5301251"/>
              <a:gd name="connsiteY13" fmla="*/ 2021689 h 2964644"/>
              <a:gd name="connsiteX14" fmla="*/ 4764243 w 5301251"/>
              <a:gd name="connsiteY14" fmla="*/ 2031876 h 2964644"/>
              <a:gd name="connsiteX15" fmla="*/ 4513953 w 5301251"/>
              <a:gd name="connsiteY15" fmla="*/ 2081351 h 2964644"/>
              <a:gd name="connsiteX16" fmla="*/ 4204001 w 5301251"/>
              <a:gd name="connsiteY16" fmla="*/ 1906731 h 2964644"/>
              <a:gd name="connsiteX17" fmla="*/ 3991545 w 5301251"/>
              <a:gd name="connsiteY17" fmla="*/ 1937290 h 2964644"/>
              <a:gd name="connsiteX18" fmla="*/ 3923151 w 5301251"/>
              <a:gd name="connsiteY18" fmla="*/ 2129371 h 2964644"/>
              <a:gd name="connsiteX19" fmla="*/ 4023557 w 5301251"/>
              <a:gd name="connsiteY19" fmla="*/ 2516450 h 2964644"/>
              <a:gd name="connsiteX20" fmla="*/ 3966806 w 5301251"/>
              <a:gd name="connsiteY20" fmla="*/ 2661966 h 2964644"/>
              <a:gd name="connsiteX21" fmla="*/ 3864944 w 5301251"/>
              <a:gd name="connsiteY21" fmla="*/ 2714351 h 2964644"/>
              <a:gd name="connsiteX22" fmla="*/ 3712150 w 5301251"/>
              <a:gd name="connsiteY22" fmla="*/ 2672152 h 2964644"/>
              <a:gd name="connsiteX23" fmla="*/ 3472047 w 5301251"/>
              <a:gd name="connsiteY23" fmla="*/ 2368022 h 2964644"/>
              <a:gd name="connsiteX24" fmla="*/ 3162095 w 5301251"/>
              <a:gd name="connsiteY24" fmla="*/ 2341827 h 2964644"/>
              <a:gd name="connsiteX25" fmla="*/ 3121349 w 5301251"/>
              <a:gd name="connsiteY25" fmla="*/ 2423317 h 2964644"/>
              <a:gd name="connsiteX26" fmla="*/ 3066055 w 5301251"/>
              <a:gd name="connsiteY26" fmla="*/ 2823491 h 2964644"/>
              <a:gd name="connsiteX27" fmla="*/ 2961281 w 5301251"/>
              <a:gd name="connsiteY27" fmla="*/ 2964644 h 2964644"/>
              <a:gd name="connsiteX28" fmla="*/ 2785205 w 5301251"/>
              <a:gd name="connsiteY28" fmla="*/ 2964644 h 2964644"/>
              <a:gd name="connsiteX29" fmla="*/ 2708081 w 5301251"/>
              <a:gd name="connsiteY29" fmla="*/ 2856959 h 2964644"/>
              <a:gd name="connsiteX30" fmla="*/ 2598940 w 5301251"/>
              <a:gd name="connsiteY30" fmla="*/ 2471338 h 2964644"/>
              <a:gd name="connsiteX31" fmla="*/ 2469433 w 5301251"/>
              <a:gd name="connsiteY31" fmla="*/ 2357835 h 2964644"/>
              <a:gd name="connsiteX32" fmla="*/ 2390853 w 5301251"/>
              <a:gd name="connsiteY32" fmla="*/ 2349104 h 2964644"/>
              <a:gd name="connsiteX33" fmla="*/ 2256977 w 5301251"/>
              <a:gd name="connsiteY33" fmla="*/ 2423317 h 2964644"/>
              <a:gd name="connsiteX34" fmla="*/ 2223509 w 5301251"/>
              <a:gd name="connsiteY34" fmla="*/ 2480069 h 2964644"/>
              <a:gd name="connsiteX35" fmla="*/ 2040157 w 5301251"/>
              <a:gd name="connsiteY35" fmla="*/ 2790021 h 2964644"/>
              <a:gd name="connsiteX36" fmla="*/ 1901915 w 5301251"/>
              <a:gd name="connsiteY36" fmla="*/ 2846772 h 2964644"/>
              <a:gd name="connsiteX37" fmla="*/ 1789864 w 5301251"/>
              <a:gd name="connsiteY37" fmla="*/ 2808939 h 2964644"/>
              <a:gd name="connsiteX38" fmla="*/ 1714198 w 5301251"/>
              <a:gd name="connsiteY38" fmla="*/ 2667786 h 2964644"/>
              <a:gd name="connsiteX39" fmla="*/ 1762215 w 5301251"/>
              <a:gd name="connsiteY39" fmla="*/ 2270524 h 2964644"/>
              <a:gd name="connsiteX40" fmla="*/ 1653078 w 5301251"/>
              <a:gd name="connsiteY40" fmla="*/ 2085716 h 2964644"/>
              <a:gd name="connsiteX41" fmla="*/ 1450811 w 5301251"/>
              <a:gd name="connsiteY41" fmla="*/ 2095903 h 2964644"/>
              <a:gd name="connsiteX42" fmla="*/ 1167051 w 5301251"/>
              <a:gd name="connsiteY42" fmla="*/ 2311270 h 2964644"/>
              <a:gd name="connsiteX43" fmla="*/ 915305 w 5301251"/>
              <a:gd name="connsiteY43" fmla="*/ 2296718 h 2964644"/>
              <a:gd name="connsiteX44" fmla="*/ 893477 w 5301251"/>
              <a:gd name="connsiteY44" fmla="*/ 2274889 h 2964644"/>
              <a:gd name="connsiteX45" fmla="*/ 871651 w 5301251"/>
              <a:gd name="connsiteY45" fmla="*/ 2100269 h 2964644"/>
              <a:gd name="connsiteX46" fmla="*/ 1060824 w 5301251"/>
              <a:gd name="connsiteY46" fmla="*/ 1762668 h 2964644"/>
              <a:gd name="connsiteX47" fmla="*/ 1092836 w 5301251"/>
              <a:gd name="connsiteY47" fmla="*/ 1659351 h 2964644"/>
              <a:gd name="connsiteX48" fmla="*/ 838181 w 5301251"/>
              <a:gd name="connsiteY48" fmla="*/ 1477455 h 2964644"/>
              <a:gd name="connsiteX49" fmla="*/ 446738 w 5301251"/>
              <a:gd name="connsiteY49" fmla="*/ 1579316 h 2964644"/>
              <a:gd name="connsiteX50" fmla="*/ 321594 w 5301251"/>
              <a:gd name="connsiteY50" fmla="*/ 1537117 h 2964644"/>
              <a:gd name="connsiteX51" fmla="*/ 259021 w 5301251"/>
              <a:gd name="connsiteY51" fmla="*/ 1426522 h 2964644"/>
              <a:gd name="connsiteX52" fmla="*/ 301223 w 5301251"/>
              <a:gd name="connsiteY52" fmla="*/ 1263544 h 2964644"/>
              <a:gd name="connsiteX53" fmla="*/ 590801 w 5301251"/>
              <a:gd name="connsiteY53" fmla="*/ 1033627 h 2964644"/>
              <a:gd name="connsiteX54" fmla="*/ 667926 w 5301251"/>
              <a:gd name="connsiteY54" fmla="*/ 799342 h 2964644"/>
              <a:gd name="connsiteX55" fmla="*/ 512221 w 5301251"/>
              <a:gd name="connsiteY55" fmla="*/ 668376 h 2964644"/>
              <a:gd name="connsiteX56" fmla="*/ 146973 w 5301251"/>
              <a:gd name="connsiteY56" fmla="*/ 618901 h 2964644"/>
              <a:gd name="connsiteX57" fmla="*/ 2910 w 5301251"/>
              <a:gd name="connsiteY57" fmla="*/ 517040 h 2964644"/>
              <a:gd name="connsiteX58" fmla="*/ 0 w 5301251"/>
              <a:gd name="connsiteY58" fmla="*/ 336599 h 2964644"/>
              <a:gd name="connsiteX59" fmla="*/ 106230 w 5301251"/>
              <a:gd name="connsiteY59" fmla="*/ 259472 h 2964644"/>
              <a:gd name="connsiteX60" fmla="*/ 478754 w 5301251"/>
              <a:gd name="connsiteY60" fmla="*/ 154700 h 2964644"/>
              <a:gd name="connsiteX61" fmla="*/ 606809 w 5301251"/>
              <a:gd name="connsiteY61" fmla="*/ 12092 h 296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301251" h="2964644">
                <a:moveTo>
                  <a:pt x="608249" y="0"/>
                </a:moveTo>
                <a:lnTo>
                  <a:pt x="4801690" y="503270"/>
                </a:lnTo>
                <a:lnTo>
                  <a:pt x="4793938" y="525860"/>
                </a:lnTo>
                <a:cubicBezTo>
                  <a:pt x="4790346" y="552599"/>
                  <a:pt x="4791528" y="581794"/>
                  <a:pt x="4797713" y="613080"/>
                </a:cubicBezTo>
                <a:cubicBezTo>
                  <a:pt x="4806441" y="661100"/>
                  <a:pt x="4834091" y="691661"/>
                  <a:pt x="4874835" y="714944"/>
                </a:cubicBezTo>
                <a:cubicBezTo>
                  <a:pt x="4988341" y="781882"/>
                  <a:pt x="5101841" y="848818"/>
                  <a:pt x="5216802" y="915756"/>
                </a:cubicBezTo>
                <a:cubicBezTo>
                  <a:pt x="5301203" y="965234"/>
                  <a:pt x="5314300" y="994336"/>
                  <a:pt x="5291017" y="1088923"/>
                </a:cubicBezTo>
                <a:cubicBezTo>
                  <a:pt x="5289561" y="1094744"/>
                  <a:pt x="5289561" y="1100565"/>
                  <a:pt x="5288106" y="1106384"/>
                </a:cubicBezTo>
                <a:cubicBezTo>
                  <a:pt x="5253180" y="1221345"/>
                  <a:pt x="5213892" y="1278096"/>
                  <a:pt x="5082926" y="1253357"/>
                </a:cubicBezTo>
                <a:cubicBezTo>
                  <a:pt x="4965057" y="1230073"/>
                  <a:pt x="4844278" y="1225710"/>
                  <a:pt x="4724954" y="1208248"/>
                </a:cubicBezTo>
                <a:cubicBezTo>
                  <a:pt x="4640553" y="1196605"/>
                  <a:pt x="4585257" y="1230073"/>
                  <a:pt x="4544513" y="1301377"/>
                </a:cubicBezTo>
                <a:cubicBezTo>
                  <a:pt x="4502311" y="1374136"/>
                  <a:pt x="4483393" y="1442529"/>
                  <a:pt x="4541600" y="1516744"/>
                </a:cubicBezTo>
                <a:cubicBezTo>
                  <a:pt x="4620180" y="1617152"/>
                  <a:pt x="4695849" y="1720469"/>
                  <a:pt x="4772974" y="1822329"/>
                </a:cubicBezTo>
                <a:cubicBezTo>
                  <a:pt x="4837001" y="1905275"/>
                  <a:pt x="4837001" y="1938746"/>
                  <a:pt x="4772974" y="2021689"/>
                </a:cubicBezTo>
                <a:cubicBezTo>
                  <a:pt x="4770064" y="2024599"/>
                  <a:pt x="4767153" y="2028965"/>
                  <a:pt x="4764243" y="2031876"/>
                </a:cubicBezTo>
                <a:cubicBezTo>
                  <a:pt x="4679841" y="2122098"/>
                  <a:pt x="4646374" y="2161386"/>
                  <a:pt x="4513953" y="2081351"/>
                </a:cubicBezTo>
                <a:cubicBezTo>
                  <a:pt x="4412092" y="2020233"/>
                  <a:pt x="4304407" y="1967848"/>
                  <a:pt x="4204001" y="1906731"/>
                </a:cubicBezTo>
                <a:cubicBezTo>
                  <a:pt x="4121055" y="1857256"/>
                  <a:pt x="4057028" y="1886357"/>
                  <a:pt x="3991545" y="1937290"/>
                </a:cubicBezTo>
                <a:cubicBezTo>
                  <a:pt x="3926062" y="1986766"/>
                  <a:pt x="3899868" y="2046428"/>
                  <a:pt x="3923151" y="2129371"/>
                </a:cubicBezTo>
                <a:cubicBezTo>
                  <a:pt x="3959530" y="2257429"/>
                  <a:pt x="3991545" y="2386937"/>
                  <a:pt x="4023557" y="2516450"/>
                </a:cubicBezTo>
                <a:cubicBezTo>
                  <a:pt x="4041023" y="2586296"/>
                  <a:pt x="4026471" y="2624132"/>
                  <a:pt x="3966806" y="2661966"/>
                </a:cubicBezTo>
                <a:cubicBezTo>
                  <a:pt x="3934793" y="2682339"/>
                  <a:pt x="3901323" y="2701257"/>
                  <a:pt x="3864944" y="2714351"/>
                </a:cubicBezTo>
                <a:cubicBezTo>
                  <a:pt x="3800917" y="2737635"/>
                  <a:pt x="3754352" y="2725993"/>
                  <a:pt x="3712150" y="2672152"/>
                </a:cubicBezTo>
                <a:cubicBezTo>
                  <a:pt x="3632115" y="2571747"/>
                  <a:pt x="3552082" y="2469882"/>
                  <a:pt x="3472047" y="2368022"/>
                </a:cubicBezTo>
                <a:cubicBezTo>
                  <a:pt x="3394922" y="2271978"/>
                  <a:pt x="3255228" y="2258885"/>
                  <a:pt x="3162095" y="2341827"/>
                </a:cubicBezTo>
                <a:cubicBezTo>
                  <a:pt x="3137356" y="2363656"/>
                  <a:pt x="3125717" y="2391302"/>
                  <a:pt x="3121349" y="2423317"/>
                </a:cubicBezTo>
                <a:cubicBezTo>
                  <a:pt x="3102433" y="2557194"/>
                  <a:pt x="3080605" y="2689615"/>
                  <a:pt x="3066055" y="2823491"/>
                </a:cubicBezTo>
                <a:cubicBezTo>
                  <a:pt x="3057321" y="2893340"/>
                  <a:pt x="3029674" y="2942815"/>
                  <a:pt x="2961281" y="2964644"/>
                </a:cubicBezTo>
                <a:cubicBezTo>
                  <a:pt x="2903074" y="2964644"/>
                  <a:pt x="2843412" y="2964644"/>
                  <a:pt x="2785205" y="2964644"/>
                </a:cubicBezTo>
                <a:cubicBezTo>
                  <a:pt x="2744458" y="2939905"/>
                  <a:pt x="2721178" y="2903524"/>
                  <a:pt x="2708081" y="2856959"/>
                </a:cubicBezTo>
                <a:cubicBezTo>
                  <a:pt x="2673158" y="2728903"/>
                  <a:pt x="2633866" y="2600848"/>
                  <a:pt x="2598940" y="2471338"/>
                </a:cubicBezTo>
                <a:cubicBezTo>
                  <a:pt x="2580025" y="2402944"/>
                  <a:pt x="2537826" y="2366566"/>
                  <a:pt x="2469433" y="2357835"/>
                </a:cubicBezTo>
                <a:cubicBezTo>
                  <a:pt x="2443238" y="2354924"/>
                  <a:pt x="2417044" y="2350559"/>
                  <a:pt x="2390853" y="2349104"/>
                </a:cubicBezTo>
                <a:cubicBezTo>
                  <a:pt x="2329736" y="2344737"/>
                  <a:pt x="2287537" y="2372387"/>
                  <a:pt x="2256977" y="2423317"/>
                </a:cubicBezTo>
                <a:cubicBezTo>
                  <a:pt x="2245334" y="2442236"/>
                  <a:pt x="2235148" y="2461151"/>
                  <a:pt x="2223509" y="2480069"/>
                </a:cubicBezTo>
                <a:cubicBezTo>
                  <a:pt x="2162389" y="2583385"/>
                  <a:pt x="2102727" y="2688160"/>
                  <a:pt x="2040157" y="2790021"/>
                </a:cubicBezTo>
                <a:cubicBezTo>
                  <a:pt x="2006687" y="2846772"/>
                  <a:pt x="1965940" y="2861325"/>
                  <a:pt x="1901915" y="2846772"/>
                </a:cubicBezTo>
                <a:cubicBezTo>
                  <a:pt x="1862624" y="2838041"/>
                  <a:pt x="1826246" y="2824947"/>
                  <a:pt x="1789864" y="2808939"/>
                </a:cubicBezTo>
                <a:cubicBezTo>
                  <a:pt x="1725837" y="2778379"/>
                  <a:pt x="1705466" y="2739091"/>
                  <a:pt x="1714198" y="2667786"/>
                </a:cubicBezTo>
                <a:cubicBezTo>
                  <a:pt x="1730202" y="2535366"/>
                  <a:pt x="1743300" y="2402945"/>
                  <a:pt x="1762215" y="2270524"/>
                </a:cubicBezTo>
                <a:cubicBezTo>
                  <a:pt x="1775312" y="2177394"/>
                  <a:pt x="1725837" y="2126463"/>
                  <a:pt x="1653078" y="2085716"/>
                </a:cubicBezTo>
                <a:cubicBezTo>
                  <a:pt x="1581777" y="2046428"/>
                  <a:pt x="1517749" y="2040607"/>
                  <a:pt x="1450811" y="2095903"/>
                </a:cubicBezTo>
                <a:cubicBezTo>
                  <a:pt x="1357678" y="2170117"/>
                  <a:pt x="1260181" y="2238511"/>
                  <a:pt x="1167051" y="2311270"/>
                </a:cubicBezTo>
                <a:cubicBezTo>
                  <a:pt x="1072466" y="2385485"/>
                  <a:pt x="1031719" y="2401489"/>
                  <a:pt x="915305" y="2296718"/>
                </a:cubicBezTo>
                <a:cubicBezTo>
                  <a:pt x="908030" y="2289441"/>
                  <a:pt x="900753" y="2282166"/>
                  <a:pt x="893477" y="2274889"/>
                </a:cubicBezTo>
                <a:cubicBezTo>
                  <a:pt x="836726" y="2216682"/>
                  <a:pt x="830905" y="2171573"/>
                  <a:pt x="871651" y="2100269"/>
                </a:cubicBezTo>
                <a:cubicBezTo>
                  <a:pt x="934224" y="1988221"/>
                  <a:pt x="998249" y="1874715"/>
                  <a:pt x="1060824" y="1762668"/>
                </a:cubicBezTo>
                <a:cubicBezTo>
                  <a:pt x="1078284" y="1730655"/>
                  <a:pt x="1097202" y="1698640"/>
                  <a:pt x="1092836" y="1659351"/>
                </a:cubicBezTo>
                <a:cubicBezTo>
                  <a:pt x="1082650" y="1541483"/>
                  <a:pt x="951684" y="1448351"/>
                  <a:pt x="838181" y="1477455"/>
                </a:cubicBezTo>
                <a:cubicBezTo>
                  <a:pt x="707215" y="1510923"/>
                  <a:pt x="576249" y="1544393"/>
                  <a:pt x="446738" y="1579316"/>
                </a:cubicBezTo>
                <a:cubicBezTo>
                  <a:pt x="394353" y="1593869"/>
                  <a:pt x="355064" y="1577861"/>
                  <a:pt x="321594" y="1537117"/>
                </a:cubicBezTo>
                <a:cubicBezTo>
                  <a:pt x="293947" y="1503647"/>
                  <a:pt x="276484" y="1465813"/>
                  <a:pt x="259021" y="1426522"/>
                </a:cubicBezTo>
                <a:cubicBezTo>
                  <a:pt x="229919" y="1358129"/>
                  <a:pt x="243016" y="1308653"/>
                  <a:pt x="301223" y="1263544"/>
                </a:cubicBezTo>
                <a:cubicBezTo>
                  <a:pt x="397263" y="1186419"/>
                  <a:pt x="494759" y="1110749"/>
                  <a:pt x="590801" y="1033627"/>
                </a:cubicBezTo>
                <a:cubicBezTo>
                  <a:pt x="692663" y="955047"/>
                  <a:pt x="701394" y="921577"/>
                  <a:pt x="667926" y="799342"/>
                </a:cubicBezTo>
                <a:cubicBezTo>
                  <a:pt x="644642" y="719310"/>
                  <a:pt x="596623" y="677108"/>
                  <a:pt x="512221" y="668376"/>
                </a:cubicBezTo>
                <a:cubicBezTo>
                  <a:pt x="389987" y="655280"/>
                  <a:pt x="269208" y="631999"/>
                  <a:pt x="146973" y="618901"/>
                </a:cubicBezTo>
                <a:cubicBezTo>
                  <a:pt x="77125" y="611625"/>
                  <a:pt x="27650" y="583978"/>
                  <a:pt x="2910" y="517040"/>
                </a:cubicBezTo>
                <a:cubicBezTo>
                  <a:pt x="0" y="454468"/>
                  <a:pt x="0" y="396258"/>
                  <a:pt x="0" y="336599"/>
                </a:cubicBezTo>
                <a:cubicBezTo>
                  <a:pt x="23284" y="292942"/>
                  <a:pt x="59662" y="271116"/>
                  <a:pt x="106230" y="259472"/>
                </a:cubicBezTo>
                <a:cubicBezTo>
                  <a:pt x="231374" y="226004"/>
                  <a:pt x="353609" y="188171"/>
                  <a:pt x="478754" y="154700"/>
                </a:cubicBezTo>
                <a:cubicBezTo>
                  <a:pt x="554421" y="134330"/>
                  <a:pt x="599533" y="92128"/>
                  <a:pt x="606809" y="12092"/>
                </a:cubicBezTo>
                <a:close/>
              </a:path>
            </a:pathLst>
          </a:custGeom>
          <a:solidFill>
            <a:schemeClr val="accent2"/>
          </a:solidFill>
          <a:ln w="5155" cap="flat">
            <a:noFill/>
            <a:prstDash val="solid"/>
            <a:miter/>
          </a:ln>
        </p:spPr>
        <p:txBody>
          <a:bodyPr wrap="square" rtlCol="0" anchor="ctr">
            <a:noAutofit/>
          </a:bodyPr>
          <a:lstStyle/>
          <a:p>
            <a:endParaRPr lang="en-US"/>
          </a:p>
        </p:txBody>
      </p:sp>
      <p:sp>
        <p:nvSpPr>
          <p:cNvPr id="9" name="TextBox 8">
            <a:extLst>
              <a:ext uri="{FF2B5EF4-FFF2-40B4-BE49-F238E27FC236}">
                <a16:creationId xmlns:a16="http://schemas.microsoft.com/office/drawing/2014/main" id="{C32397BB-0566-4855-B214-A90EDA930881}"/>
              </a:ext>
            </a:extLst>
          </p:cNvPr>
          <p:cNvSpPr txBox="1"/>
          <p:nvPr/>
        </p:nvSpPr>
        <p:spPr>
          <a:xfrm>
            <a:off x="7087209" y="2098350"/>
            <a:ext cx="653823" cy="555410"/>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accent6"/>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10" name="Group 9">
            <a:extLst>
              <a:ext uri="{FF2B5EF4-FFF2-40B4-BE49-F238E27FC236}">
                <a16:creationId xmlns:a16="http://schemas.microsoft.com/office/drawing/2014/main" id="{16E19D0E-9B4A-4456-A49F-EF8E2ACEAD93}"/>
              </a:ext>
            </a:extLst>
          </p:cNvPr>
          <p:cNvGrpSpPr/>
          <p:nvPr/>
        </p:nvGrpSpPr>
        <p:grpSpPr>
          <a:xfrm>
            <a:off x="7805082" y="2098350"/>
            <a:ext cx="556482"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3934530" y="3377289"/>
            <a:ext cx="4331369"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Tree>
    <p:extLst>
      <p:ext uri="{BB962C8B-B14F-4D97-AF65-F5344CB8AC3E}">
        <p14:creationId xmlns:p14="http://schemas.microsoft.com/office/powerpoint/2010/main" val="7481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Box 139">
            <a:extLst>
              <a:ext uri="{FF2B5EF4-FFF2-40B4-BE49-F238E27FC236}">
                <a16:creationId xmlns:a16="http://schemas.microsoft.com/office/drawing/2014/main" id="{13623931-15D2-4834-8280-54ACC1445BD1}"/>
              </a:ext>
            </a:extLst>
          </p:cNvPr>
          <p:cNvSpPr txBox="1"/>
          <p:nvPr/>
        </p:nvSpPr>
        <p:spPr>
          <a:xfrm>
            <a:off x="4864662" y="391514"/>
            <a:ext cx="6603439" cy="923330"/>
          </a:xfrm>
          <a:prstGeom prst="rect">
            <a:avLst/>
          </a:prstGeom>
          <a:noFill/>
        </p:spPr>
        <p:txBody>
          <a:bodyPr wrap="square" rtlCol="0" anchor="ctr">
            <a:spAutoFit/>
          </a:bodyPr>
          <a:lstStyle/>
          <a:p>
            <a:r>
              <a:rPr lang="en-US" altLang="ko-KR" sz="5400" dirty="0">
                <a:solidFill>
                  <a:schemeClr val="accent2"/>
                </a:solidFill>
                <a:cs typeface="Arial" pitchFamily="34" charset="0"/>
              </a:rPr>
              <a:t>Agenda</a:t>
            </a:r>
            <a:endParaRPr lang="ko-KR" altLang="en-US" sz="5400" dirty="0">
              <a:solidFill>
                <a:schemeClr val="accent6"/>
              </a:solidFill>
              <a:cs typeface="Arial" pitchFamily="34" charset="0"/>
            </a:endParaRPr>
          </a:p>
        </p:txBody>
      </p:sp>
      <p:sp>
        <p:nvSpPr>
          <p:cNvPr id="122" name="TextBox 121">
            <a:extLst>
              <a:ext uri="{FF2B5EF4-FFF2-40B4-BE49-F238E27FC236}">
                <a16:creationId xmlns:a16="http://schemas.microsoft.com/office/drawing/2014/main" id="{CC8905E8-278A-4BD2-B75B-0CAAFBDB26F1}"/>
              </a:ext>
            </a:extLst>
          </p:cNvPr>
          <p:cNvSpPr txBox="1"/>
          <p:nvPr/>
        </p:nvSpPr>
        <p:spPr>
          <a:xfrm>
            <a:off x="4660065" y="1624437"/>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01</a:t>
            </a:r>
            <a:endParaRPr lang="ko-KR" altLang="en-US" sz="3600" b="1" dirty="0">
              <a:solidFill>
                <a:schemeClr val="accent1"/>
              </a:solidFill>
              <a:cs typeface="Arial" pitchFamily="34" charset="0"/>
            </a:endParaRPr>
          </a:p>
        </p:txBody>
      </p:sp>
      <p:grpSp>
        <p:nvGrpSpPr>
          <p:cNvPr id="23" name="Group 22">
            <a:extLst>
              <a:ext uri="{FF2B5EF4-FFF2-40B4-BE49-F238E27FC236}">
                <a16:creationId xmlns:a16="http://schemas.microsoft.com/office/drawing/2014/main" id="{CB904A8F-9E53-4454-9EE8-7899E445985B}"/>
              </a:ext>
            </a:extLst>
          </p:cNvPr>
          <p:cNvGrpSpPr/>
          <p:nvPr/>
        </p:nvGrpSpPr>
        <p:grpSpPr>
          <a:xfrm>
            <a:off x="5730920" y="1736115"/>
            <a:ext cx="5737181" cy="864357"/>
            <a:chOff x="665833" y="2698787"/>
            <a:chExt cx="3322837" cy="864357"/>
          </a:xfrm>
        </p:grpSpPr>
        <p:sp>
          <p:nvSpPr>
            <p:cNvPr id="25" name="TextBox 24">
              <a:extLst>
                <a:ext uri="{FF2B5EF4-FFF2-40B4-BE49-F238E27FC236}">
                  <a16:creationId xmlns:a16="http://schemas.microsoft.com/office/drawing/2014/main" id="{3D67D6A4-5513-4B78-82BC-5AE8CFA67E7E}"/>
                </a:ext>
              </a:extLst>
            </p:cNvPr>
            <p:cNvSpPr txBox="1"/>
            <p:nvPr/>
          </p:nvSpPr>
          <p:spPr>
            <a:xfrm>
              <a:off x="787499" y="3286145"/>
              <a:ext cx="3201171" cy="276999"/>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Definición, entendimiento del contexto de negocio, objetivos y beneficio</a:t>
              </a:r>
            </a:p>
          </p:txBody>
        </p:sp>
        <p:sp>
          <p:nvSpPr>
            <p:cNvPr id="26" name="TextBox 25">
              <a:extLst>
                <a:ext uri="{FF2B5EF4-FFF2-40B4-BE49-F238E27FC236}">
                  <a16:creationId xmlns:a16="http://schemas.microsoft.com/office/drawing/2014/main" id="{6BEEEB66-0819-4EF7-B983-0AFE673F7D27}"/>
                </a:ext>
              </a:extLst>
            </p:cNvPr>
            <p:cNvSpPr txBox="1"/>
            <p:nvPr/>
          </p:nvSpPr>
          <p:spPr>
            <a:xfrm>
              <a:off x="665833" y="2698787"/>
              <a:ext cx="3322837" cy="432792"/>
            </a:xfrm>
            <a:prstGeom prst="roundRect">
              <a:avLst>
                <a:gd name="adj" fmla="val 50000"/>
              </a:avLst>
            </a:prstGeom>
            <a:solidFill>
              <a:schemeClr val="accent1"/>
            </a:solidFill>
          </p:spPr>
          <p:txBody>
            <a:bodyPr wrap="square" lIns="274320" rtlCol="0" anchor="ctr">
              <a:spAutoFit/>
            </a:bodyPr>
            <a:lstStyle/>
            <a:p>
              <a:r>
                <a:rPr lang="es-CO" altLang="ko-KR" sz="1400" b="1">
                  <a:solidFill>
                    <a:schemeClr val="bg1"/>
                  </a:solidFill>
                  <a:cs typeface="Arial" pitchFamily="34" charset="0"/>
                </a:rPr>
                <a:t>Flujo vehicular</a:t>
              </a:r>
            </a:p>
          </p:txBody>
        </p:sp>
      </p:grpSp>
      <p:sp>
        <p:nvSpPr>
          <p:cNvPr id="29" name="TextBox 28">
            <a:extLst>
              <a:ext uri="{FF2B5EF4-FFF2-40B4-BE49-F238E27FC236}">
                <a16:creationId xmlns:a16="http://schemas.microsoft.com/office/drawing/2014/main" id="{84E08AEC-260E-4620-A344-02DA4D7253FC}"/>
              </a:ext>
            </a:extLst>
          </p:cNvPr>
          <p:cNvSpPr txBox="1"/>
          <p:nvPr/>
        </p:nvSpPr>
        <p:spPr>
          <a:xfrm>
            <a:off x="4660065" y="2828487"/>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02</a:t>
            </a:r>
            <a:endParaRPr lang="ko-KR" altLang="en-US" sz="3600" b="1" dirty="0">
              <a:solidFill>
                <a:schemeClr val="accent2"/>
              </a:solidFill>
              <a:cs typeface="Arial" pitchFamily="34" charset="0"/>
            </a:endParaRPr>
          </a:p>
        </p:txBody>
      </p:sp>
      <p:grpSp>
        <p:nvGrpSpPr>
          <p:cNvPr id="30" name="Group 29">
            <a:extLst>
              <a:ext uri="{FF2B5EF4-FFF2-40B4-BE49-F238E27FC236}">
                <a16:creationId xmlns:a16="http://schemas.microsoft.com/office/drawing/2014/main" id="{8AC77AEE-019F-4BEE-AF9D-872FD75C4204}"/>
              </a:ext>
            </a:extLst>
          </p:cNvPr>
          <p:cNvGrpSpPr/>
          <p:nvPr/>
        </p:nvGrpSpPr>
        <p:grpSpPr>
          <a:xfrm>
            <a:off x="5730920" y="2940165"/>
            <a:ext cx="5737181" cy="956690"/>
            <a:chOff x="665833" y="2698787"/>
            <a:chExt cx="3322837" cy="956690"/>
          </a:xfrm>
        </p:grpSpPr>
        <p:sp>
          <p:nvSpPr>
            <p:cNvPr id="31" name="TextBox 30">
              <a:extLst>
                <a:ext uri="{FF2B5EF4-FFF2-40B4-BE49-F238E27FC236}">
                  <a16:creationId xmlns:a16="http://schemas.microsoft.com/office/drawing/2014/main" id="{5047AA3C-D7A9-417B-9843-A86F77CCD3B5}"/>
                </a:ext>
              </a:extLst>
            </p:cNvPr>
            <p:cNvSpPr txBox="1"/>
            <p:nvPr/>
          </p:nvSpPr>
          <p:spPr>
            <a:xfrm>
              <a:off x="787499" y="3193812"/>
              <a:ext cx="3201171" cy="461665"/>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Descripción fuente, detalle de variables, mapa de tratamiento de datos, comprensión de los datos </a:t>
              </a:r>
            </a:p>
          </p:txBody>
        </p:sp>
        <p:sp>
          <p:nvSpPr>
            <p:cNvPr id="32" name="TextBox 31">
              <a:extLst>
                <a:ext uri="{FF2B5EF4-FFF2-40B4-BE49-F238E27FC236}">
                  <a16:creationId xmlns:a16="http://schemas.microsoft.com/office/drawing/2014/main" id="{163675F2-9A72-4B96-9291-9F0BED2AF5D7}"/>
                </a:ext>
              </a:extLst>
            </p:cNvPr>
            <p:cNvSpPr txBox="1"/>
            <p:nvPr/>
          </p:nvSpPr>
          <p:spPr>
            <a:xfrm>
              <a:off x="665833" y="2698787"/>
              <a:ext cx="3322837" cy="432792"/>
            </a:xfrm>
            <a:prstGeom prst="roundRect">
              <a:avLst>
                <a:gd name="adj" fmla="val 50000"/>
              </a:avLst>
            </a:prstGeom>
            <a:solidFill>
              <a:schemeClr val="accent2"/>
            </a:solidFill>
          </p:spPr>
          <p:txBody>
            <a:bodyPr wrap="square" lIns="274320" rtlCol="0" anchor="ctr">
              <a:spAutoFit/>
            </a:bodyPr>
            <a:lstStyle/>
            <a:p>
              <a:r>
                <a:rPr lang="es-CO" altLang="ko-KR" sz="1400" b="1" dirty="0">
                  <a:solidFill>
                    <a:schemeClr val="bg1"/>
                  </a:solidFill>
                  <a:cs typeface="Arial" pitchFamily="34" charset="0"/>
                </a:rPr>
                <a:t>Datos disponibles y exploración</a:t>
              </a:r>
            </a:p>
          </p:txBody>
        </p:sp>
      </p:grpSp>
      <p:sp>
        <p:nvSpPr>
          <p:cNvPr id="34" name="TextBox 33">
            <a:extLst>
              <a:ext uri="{FF2B5EF4-FFF2-40B4-BE49-F238E27FC236}">
                <a16:creationId xmlns:a16="http://schemas.microsoft.com/office/drawing/2014/main" id="{9DC92E20-0B25-47A5-9ABF-8CBCF8F31CF5}"/>
              </a:ext>
            </a:extLst>
          </p:cNvPr>
          <p:cNvSpPr txBox="1"/>
          <p:nvPr/>
        </p:nvSpPr>
        <p:spPr>
          <a:xfrm>
            <a:off x="4660065" y="403253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03</a:t>
            </a:r>
            <a:endParaRPr lang="ko-KR" altLang="en-US" sz="3600" b="1" dirty="0">
              <a:solidFill>
                <a:schemeClr val="accent3"/>
              </a:solidFill>
              <a:cs typeface="Arial" pitchFamily="34" charset="0"/>
            </a:endParaRPr>
          </a:p>
        </p:txBody>
      </p:sp>
      <p:grpSp>
        <p:nvGrpSpPr>
          <p:cNvPr id="35" name="Group 34">
            <a:extLst>
              <a:ext uri="{FF2B5EF4-FFF2-40B4-BE49-F238E27FC236}">
                <a16:creationId xmlns:a16="http://schemas.microsoft.com/office/drawing/2014/main" id="{276C0250-0F2C-4CDC-A275-45F8850F9452}"/>
              </a:ext>
            </a:extLst>
          </p:cNvPr>
          <p:cNvGrpSpPr/>
          <p:nvPr/>
        </p:nvGrpSpPr>
        <p:grpSpPr>
          <a:xfrm>
            <a:off x="5730920" y="4144215"/>
            <a:ext cx="5737181" cy="956690"/>
            <a:chOff x="665833" y="2698787"/>
            <a:chExt cx="3322837" cy="956690"/>
          </a:xfrm>
        </p:grpSpPr>
        <p:sp>
          <p:nvSpPr>
            <p:cNvPr id="36" name="TextBox 35">
              <a:extLst>
                <a:ext uri="{FF2B5EF4-FFF2-40B4-BE49-F238E27FC236}">
                  <a16:creationId xmlns:a16="http://schemas.microsoft.com/office/drawing/2014/main" id="{B939549C-B0C1-4F98-A44B-8A7A73279643}"/>
                </a:ext>
              </a:extLst>
            </p:cNvPr>
            <p:cNvSpPr txBox="1"/>
            <p:nvPr/>
          </p:nvSpPr>
          <p:spPr>
            <a:xfrm>
              <a:off x="787499" y="3193812"/>
              <a:ext cx="3201171" cy="461665"/>
            </a:xfrm>
            <a:prstGeom prst="rect">
              <a:avLst/>
            </a:prstGeom>
            <a:noFill/>
          </p:spPr>
          <p:txBody>
            <a:bodyPr wrap="square" rtlCol="0" anchor="ctr">
              <a:spAutoFit/>
            </a:bodyPr>
            <a:lstStyle/>
            <a:p>
              <a:r>
                <a:rPr lang="es-CO" altLang="ko-KR" sz="1200" dirty="0">
                  <a:solidFill>
                    <a:schemeClr val="tx1">
                      <a:lumMod val="75000"/>
                      <a:lumOff val="25000"/>
                    </a:schemeClr>
                  </a:solidFill>
                  <a:cs typeface="Arial" pitchFamily="34" charset="0"/>
                </a:rPr>
                <a:t>Paso a paso tratamiento datos, hipótesis modelamiento, calibración, métricas de desempeño, elección de algoritmo</a:t>
              </a:r>
            </a:p>
          </p:txBody>
        </p:sp>
        <p:sp>
          <p:nvSpPr>
            <p:cNvPr id="37" name="TextBox 36">
              <a:extLst>
                <a:ext uri="{FF2B5EF4-FFF2-40B4-BE49-F238E27FC236}">
                  <a16:creationId xmlns:a16="http://schemas.microsoft.com/office/drawing/2014/main" id="{FB2A0BE8-4E1C-478F-AE7B-D913C667D3CA}"/>
                </a:ext>
              </a:extLst>
            </p:cNvPr>
            <p:cNvSpPr txBox="1"/>
            <p:nvPr/>
          </p:nvSpPr>
          <p:spPr>
            <a:xfrm>
              <a:off x="665833" y="2698787"/>
              <a:ext cx="3322837" cy="432792"/>
            </a:xfrm>
            <a:prstGeom prst="roundRect">
              <a:avLst>
                <a:gd name="adj" fmla="val 50000"/>
              </a:avLst>
            </a:prstGeom>
            <a:solidFill>
              <a:schemeClr val="accent3"/>
            </a:solidFill>
          </p:spPr>
          <p:txBody>
            <a:bodyPr wrap="square" lIns="274320" rtlCol="0" anchor="ctr">
              <a:spAutoFit/>
            </a:bodyPr>
            <a:lstStyle/>
            <a:p>
              <a:r>
                <a:rPr lang="es-CO" altLang="ko-KR" sz="1400" b="1">
                  <a:solidFill>
                    <a:schemeClr val="bg1"/>
                  </a:solidFill>
                  <a:cs typeface="Arial" pitchFamily="34" charset="0"/>
                </a:rPr>
                <a:t>Predicción flujo vehicular (Modelamiento)</a:t>
              </a:r>
            </a:p>
          </p:txBody>
        </p:sp>
      </p:grpSp>
      <p:sp>
        <p:nvSpPr>
          <p:cNvPr id="39" name="TextBox 38">
            <a:extLst>
              <a:ext uri="{FF2B5EF4-FFF2-40B4-BE49-F238E27FC236}">
                <a16:creationId xmlns:a16="http://schemas.microsoft.com/office/drawing/2014/main" id="{A775E27B-4D35-43D7-8422-85D445BDB7E1}"/>
              </a:ext>
            </a:extLst>
          </p:cNvPr>
          <p:cNvSpPr txBox="1"/>
          <p:nvPr/>
        </p:nvSpPr>
        <p:spPr>
          <a:xfrm>
            <a:off x="4660065" y="5236587"/>
            <a:ext cx="958096"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04</a:t>
            </a:r>
            <a:endParaRPr lang="ko-KR" altLang="en-US" sz="3600" b="1" dirty="0">
              <a:solidFill>
                <a:schemeClr val="accent4"/>
              </a:solidFill>
              <a:cs typeface="Arial" pitchFamily="34" charset="0"/>
            </a:endParaRPr>
          </a:p>
        </p:txBody>
      </p:sp>
      <p:grpSp>
        <p:nvGrpSpPr>
          <p:cNvPr id="40" name="Group 39">
            <a:extLst>
              <a:ext uri="{FF2B5EF4-FFF2-40B4-BE49-F238E27FC236}">
                <a16:creationId xmlns:a16="http://schemas.microsoft.com/office/drawing/2014/main" id="{3A0B77FE-28D5-4EC6-9841-F3FD55BE7F0E}"/>
              </a:ext>
            </a:extLst>
          </p:cNvPr>
          <p:cNvGrpSpPr/>
          <p:nvPr/>
        </p:nvGrpSpPr>
        <p:grpSpPr>
          <a:xfrm>
            <a:off x="5730920" y="5348265"/>
            <a:ext cx="5737181" cy="864357"/>
            <a:chOff x="665833" y="2698787"/>
            <a:chExt cx="3322837" cy="864357"/>
          </a:xfrm>
        </p:grpSpPr>
        <p:sp>
          <p:nvSpPr>
            <p:cNvPr id="41" name="TextBox 40">
              <a:extLst>
                <a:ext uri="{FF2B5EF4-FFF2-40B4-BE49-F238E27FC236}">
                  <a16:creationId xmlns:a16="http://schemas.microsoft.com/office/drawing/2014/main" id="{FA086495-D0E6-4EDF-B0A3-3E7C7F8378EA}"/>
                </a:ext>
              </a:extLst>
            </p:cNvPr>
            <p:cNvSpPr txBox="1"/>
            <p:nvPr/>
          </p:nvSpPr>
          <p:spPr>
            <a:xfrm>
              <a:off x="787499" y="3286145"/>
              <a:ext cx="3201171" cy="276999"/>
            </a:xfrm>
            <a:prstGeom prst="rect">
              <a:avLst/>
            </a:prstGeom>
            <a:noFill/>
          </p:spPr>
          <p:txBody>
            <a:bodyPr wrap="square" rtlCol="0" anchor="ctr">
              <a:spAutoFit/>
            </a:bodyPr>
            <a:lstStyle/>
            <a:p>
              <a:r>
                <a:rPr lang="en-US" altLang="ko-KR" sz="1200" dirty="0" err="1">
                  <a:solidFill>
                    <a:schemeClr val="tx1">
                      <a:lumMod val="75000"/>
                      <a:lumOff val="25000"/>
                    </a:schemeClr>
                  </a:solidFill>
                  <a:cs typeface="Arial" pitchFamily="34" charset="0"/>
                </a:rPr>
                <a:t>Uso</a:t>
              </a:r>
              <a:r>
                <a:rPr lang="en-US" altLang="ko-KR" sz="1200" dirty="0">
                  <a:solidFill>
                    <a:schemeClr val="tx1">
                      <a:lumMod val="75000"/>
                      <a:lumOff val="25000"/>
                    </a:schemeClr>
                  </a:solidFill>
                  <a:cs typeface="Arial" pitchFamily="34" charset="0"/>
                </a:rPr>
                <a:t> del </a:t>
              </a:r>
              <a:r>
                <a:rPr lang="en-US" altLang="ko-KR" sz="1200" dirty="0" err="1">
                  <a:solidFill>
                    <a:schemeClr val="tx1">
                      <a:lumMod val="75000"/>
                      <a:lumOff val="25000"/>
                    </a:schemeClr>
                  </a:solidFill>
                  <a:cs typeface="Arial" pitchFamily="34" charset="0"/>
                </a:rPr>
                <a:t>modelo</a:t>
              </a:r>
              <a:r>
                <a:rPr lang="en-US" altLang="ko-KR" sz="1200" dirty="0">
                  <a:solidFill>
                    <a:schemeClr val="tx1">
                      <a:lumMod val="75000"/>
                      <a:lumOff val="25000"/>
                    </a:schemeClr>
                  </a:solidFill>
                  <a:cs typeface="Arial" pitchFamily="34" charset="0"/>
                </a:rPr>
                <a:t>, forma de consume </a:t>
              </a:r>
              <a:r>
                <a:rPr lang="en-US" altLang="ko-KR" sz="1200" dirty="0" err="1">
                  <a:solidFill>
                    <a:schemeClr val="tx1">
                      <a:lumMod val="75000"/>
                      <a:lumOff val="25000"/>
                    </a:schemeClr>
                  </a:solidFill>
                  <a:cs typeface="Arial" pitchFamily="34" charset="0"/>
                </a:rPr>
                <a:t>por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usuario</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monitoreo</a:t>
              </a:r>
              <a:r>
                <a:rPr lang="en-US" altLang="ko-KR" sz="1200" dirty="0">
                  <a:solidFill>
                    <a:schemeClr val="tx1">
                      <a:lumMod val="75000"/>
                      <a:lumOff val="25000"/>
                    </a:schemeClr>
                  </a:solidFill>
                  <a:cs typeface="Arial" pitchFamily="34" charset="0"/>
                </a:rPr>
                <a:t> de </a:t>
              </a:r>
              <a:r>
                <a:rPr lang="en-US" altLang="ko-KR" sz="1200" dirty="0" err="1">
                  <a:solidFill>
                    <a:schemeClr val="tx1">
                      <a:lumMod val="75000"/>
                      <a:lumOff val="25000"/>
                    </a:schemeClr>
                  </a:solidFill>
                  <a:cs typeface="Arial" pitchFamily="34" charset="0"/>
                </a:rPr>
                <a:t>resultados</a:t>
              </a:r>
              <a:endParaRPr lang="ko-KR" altLang="en-US"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04AE23BF-9144-41BB-82CF-6D901195B783}"/>
                </a:ext>
              </a:extLst>
            </p:cNvPr>
            <p:cNvSpPr txBox="1"/>
            <p:nvPr/>
          </p:nvSpPr>
          <p:spPr>
            <a:xfrm>
              <a:off x="665833" y="2698787"/>
              <a:ext cx="3322837" cy="432792"/>
            </a:xfrm>
            <a:prstGeom prst="roundRect">
              <a:avLst>
                <a:gd name="adj" fmla="val 50000"/>
              </a:avLst>
            </a:prstGeom>
            <a:solidFill>
              <a:schemeClr val="accent4"/>
            </a:solidFill>
          </p:spPr>
          <p:txBody>
            <a:bodyPr wrap="square" lIns="274320" rtlCol="0" anchor="ctr">
              <a:spAutoFit/>
            </a:bodyPr>
            <a:lstStyle/>
            <a:p>
              <a:r>
                <a:rPr lang="es-CO" altLang="ko-KR" sz="1400" b="1" dirty="0">
                  <a:solidFill>
                    <a:schemeClr val="bg1"/>
                  </a:solidFill>
                  <a:cs typeface="Arial" pitchFamily="34" charset="0"/>
                </a:rPr>
                <a:t>Implementación y monitoreo</a:t>
              </a:r>
            </a:p>
          </p:txBody>
        </p:sp>
      </p:grpSp>
    </p:spTree>
    <p:extLst>
      <p:ext uri="{BB962C8B-B14F-4D97-AF65-F5344CB8AC3E}">
        <p14:creationId xmlns:p14="http://schemas.microsoft.com/office/powerpoint/2010/main" val="2796102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a:solidFill>
                  <a:schemeClr val="bg1"/>
                </a:solidFill>
                <a:cs typeface="Arial" pitchFamily="34" charset="0"/>
              </a:rPr>
              <a:t>01. Flujo vehicular</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516071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21">
            <a:extLst>
              <a:ext uri="{FF2B5EF4-FFF2-40B4-BE49-F238E27FC236}">
                <a16:creationId xmlns:a16="http://schemas.microsoft.com/office/drawing/2014/main" id="{08DCC593-4808-4C3B-ACAD-043B68E61782}"/>
              </a:ext>
            </a:extLst>
          </p:cNvPr>
          <p:cNvGrpSpPr/>
          <p:nvPr/>
        </p:nvGrpSpPr>
        <p:grpSpPr>
          <a:xfrm>
            <a:off x="719591" y="3605971"/>
            <a:ext cx="2336431" cy="1329705"/>
            <a:chOff x="395534" y="3681188"/>
            <a:chExt cx="3972999" cy="1329705"/>
          </a:xfrm>
        </p:grpSpPr>
        <p:sp>
          <p:nvSpPr>
            <p:cNvPr id="12" name="TextBox 11">
              <a:extLst>
                <a:ext uri="{FF2B5EF4-FFF2-40B4-BE49-F238E27FC236}">
                  <a16:creationId xmlns:a16="http://schemas.microsoft.com/office/drawing/2014/main" id="{5B6CDF58-0A2E-437C-A5D9-A61B883AB4A7}"/>
                </a:ext>
              </a:extLst>
            </p:cNvPr>
            <p:cNvSpPr txBox="1"/>
            <p:nvPr/>
          </p:nvSpPr>
          <p:spPr>
            <a:xfrm>
              <a:off x="395534" y="3681188"/>
              <a:ext cx="3972999" cy="389513"/>
            </a:xfrm>
            <a:prstGeom prst="roundRect">
              <a:avLst>
                <a:gd name="adj" fmla="val 50000"/>
              </a:avLst>
            </a:prstGeom>
            <a:solidFill>
              <a:schemeClr val="accent2"/>
            </a:solidFill>
          </p:spPr>
          <p:txBody>
            <a:bodyPr wrap="square" rtlCol="0" anchor="ctr">
              <a:spAutoFit/>
            </a:bodyPr>
            <a:lstStyle/>
            <a:p>
              <a:r>
                <a:rPr lang="es-CO" altLang="ko-KR" sz="1200" b="1" dirty="0">
                  <a:solidFill>
                    <a:schemeClr val="bg1"/>
                  </a:solidFill>
                  <a:cs typeface="Arial" pitchFamily="34" charset="0"/>
                </a:rPr>
                <a:t>Densidad</a:t>
              </a:r>
              <a:endParaRPr lang="ko-KR" altLang="en-US" sz="1200" b="1" dirty="0">
                <a:solidFill>
                  <a:schemeClr val="bg1"/>
                </a:solidFill>
                <a:cs typeface="Arial" pitchFamily="34" charset="0"/>
              </a:endParaRPr>
            </a:p>
          </p:txBody>
        </p:sp>
        <p:sp>
          <p:nvSpPr>
            <p:cNvPr id="13" name="TextBox 12">
              <a:extLst>
                <a:ext uri="{FF2B5EF4-FFF2-40B4-BE49-F238E27FC236}">
                  <a16:creationId xmlns:a16="http://schemas.microsoft.com/office/drawing/2014/main" id="{2A163D12-E1E8-4880-A976-5362EBBB28FF}"/>
                </a:ext>
              </a:extLst>
            </p:cNvPr>
            <p:cNvSpPr txBox="1"/>
            <p:nvPr/>
          </p:nvSpPr>
          <p:spPr>
            <a:xfrm>
              <a:off x="395536" y="3995230"/>
              <a:ext cx="3972997" cy="1015663"/>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Cantidad de vehículos por unidad de espacio. Normalmente es una unidad expresada en: </a:t>
              </a:r>
            </a:p>
            <a:p>
              <a:pPr algn="ctr"/>
              <a:r>
                <a:rPr lang="es-CO" altLang="ko-KR" sz="1200" b="1" dirty="0">
                  <a:solidFill>
                    <a:schemeClr val="tx1">
                      <a:lumMod val="75000"/>
                      <a:lumOff val="25000"/>
                    </a:schemeClr>
                  </a:solidFill>
                  <a:cs typeface="Arial" pitchFamily="34" charset="0"/>
                </a:rPr>
                <a:t>Vehículos/Kilometro</a:t>
              </a:r>
            </a:p>
          </p:txBody>
        </p:sp>
      </p:grpSp>
      <p:grpSp>
        <p:nvGrpSpPr>
          <p:cNvPr id="14" name="Group 24">
            <a:extLst>
              <a:ext uri="{FF2B5EF4-FFF2-40B4-BE49-F238E27FC236}">
                <a16:creationId xmlns:a16="http://schemas.microsoft.com/office/drawing/2014/main" id="{5D161A8B-0AF7-4458-9008-D3B31494C505}"/>
              </a:ext>
            </a:extLst>
          </p:cNvPr>
          <p:cNvGrpSpPr/>
          <p:nvPr/>
        </p:nvGrpSpPr>
        <p:grpSpPr>
          <a:xfrm>
            <a:off x="3389251" y="3605971"/>
            <a:ext cx="2336431" cy="1329705"/>
            <a:chOff x="395534" y="3681188"/>
            <a:chExt cx="3972999" cy="1329705"/>
          </a:xfrm>
        </p:grpSpPr>
        <p:sp>
          <p:nvSpPr>
            <p:cNvPr id="15" name="TextBox 14">
              <a:extLst>
                <a:ext uri="{FF2B5EF4-FFF2-40B4-BE49-F238E27FC236}">
                  <a16:creationId xmlns:a16="http://schemas.microsoft.com/office/drawing/2014/main" id="{E7A3DE7E-448A-4D4F-83D2-9147952DB6AF}"/>
                </a:ext>
              </a:extLst>
            </p:cNvPr>
            <p:cNvSpPr txBox="1"/>
            <p:nvPr/>
          </p:nvSpPr>
          <p:spPr>
            <a:xfrm>
              <a:off x="395534" y="3681188"/>
              <a:ext cx="3972999" cy="389513"/>
            </a:xfrm>
            <a:prstGeom prst="roundRect">
              <a:avLst>
                <a:gd name="adj" fmla="val 50000"/>
              </a:avLst>
            </a:prstGeom>
            <a:solidFill>
              <a:schemeClr val="accent1"/>
            </a:solidFill>
          </p:spPr>
          <p:txBody>
            <a:bodyPr wrap="square" rtlCol="0" anchor="ctr">
              <a:spAutoFit/>
            </a:bodyPr>
            <a:lstStyle/>
            <a:p>
              <a:r>
                <a:rPr lang="es-CO" altLang="ko-KR" sz="1200" b="1">
                  <a:solidFill>
                    <a:schemeClr val="bg1"/>
                  </a:solidFill>
                  <a:cs typeface="Arial" pitchFamily="34" charset="0"/>
                </a:rPr>
                <a:t>Espaciamiento</a:t>
              </a:r>
            </a:p>
          </p:txBody>
        </p:sp>
        <p:sp>
          <p:nvSpPr>
            <p:cNvPr id="16" name="TextBox 15">
              <a:extLst>
                <a:ext uri="{FF2B5EF4-FFF2-40B4-BE49-F238E27FC236}">
                  <a16:creationId xmlns:a16="http://schemas.microsoft.com/office/drawing/2014/main" id="{85A48B5C-C8DD-4E12-8339-697DA33024C4}"/>
                </a:ext>
              </a:extLst>
            </p:cNvPr>
            <p:cNvSpPr txBox="1"/>
            <p:nvPr/>
          </p:nvSpPr>
          <p:spPr>
            <a:xfrm>
              <a:off x="395536" y="3995230"/>
              <a:ext cx="3972997" cy="1015663"/>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Distancia que separa un vehículo de otro. </a:t>
              </a:r>
            </a:p>
            <a:p>
              <a:r>
                <a:rPr lang="es-CO" altLang="ko-KR" sz="1200" dirty="0">
                  <a:solidFill>
                    <a:schemeClr val="tx1">
                      <a:lumMod val="75000"/>
                      <a:lumOff val="25000"/>
                    </a:schemeClr>
                  </a:solidFill>
                  <a:cs typeface="Arial" pitchFamily="34" charset="0"/>
                </a:rPr>
                <a:t>Normalmente es una unidad expresada en:</a:t>
              </a:r>
            </a:p>
            <a:p>
              <a:pPr algn="ctr"/>
              <a:r>
                <a:rPr lang="es-CO" altLang="ko-KR" sz="1200" b="1" dirty="0">
                  <a:solidFill>
                    <a:schemeClr val="tx1">
                      <a:lumMod val="75000"/>
                      <a:lumOff val="25000"/>
                    </a:schemeClr>
                  </a:solidFill>
                  <a:cs typeface="Arial" pitchFamily="34" charset="0"/>
                </a:rPr>
                <a:t>Metros/Vehículo</a:t>
              </a:r>
            </a:p>
          </p:txBody>
        </p:sp>
      </p:grpSp>
      <p:grpSp>
        <p:nvGrpSpPr>
          <p:cNvPr id="17" name="Group 30">
            <a:extLst>
              <a:ext uri="{FF2B5EF4-FFF2-40B4-BE49-F238E27FC236}">
                <a16:creationId xmlns:a16="http://schemas.microsoft.com/office/drawing/2014/main" id="{D2261848-0D8A-4A4C-B5AE-100DDD2FBA4D}"/>
              </a:ext>
            </a:extLst>
          </p:cNvPr>
          <p:cNvGrpSpPr/>
          <p:nvPr/>
        </p:nvGrpSpPr>
        <p:grpSpPr>
          <a:xfrm>
            <a:off x="719591" y="4980624"/>
            <a:ext cx="2336431" cy="1514371"/>
            <a:chOff x="395534" y="3681188"/>
            <a:chExt cx="3972999" cy="1514371"/>
          </a:xfrm>
        </p:grpSpPr>
        <p:sp>
          <p:nvSpPr>
            <p:cNvPr id="18" name="TextBox 17">
              <a:extLst>
                <a:ext uri="{FF2B5EF4-FFF2-40B4-BE49-F238E27FC236}">
                  <a16:creationId xmlns:a16="http://schemas.microsoft.com/office/drawing/2014/main" id="{955CAFF0-230D-434C-8273-65593D9E4A2A}"/>
                </a:ext>
              </a:extLst>
            </p:cNvPr>
            <p:cNvSpPr txBox="1"/>
            <p:nvPr/>
          </p:nvSpPr>
          <p:spPr>
            <a:xfrm>
              <a:off x="395534" y="3681188"/>
              <a:ext cx="3972999" cy="389513"/>
            </a:xfrm>
            <a:prstGeom prst="roundRect">
              <a:avLst>
                <a:gd name="adj" fmla="val 50000"/>
              </a:avLst>
            </a:prstGeom>
            <a:solidFill>
              <a:schemeClr val="accent3"/>
            </a:solidFill>
          </p:spPr>
          <p:txBody>
            <a:bodyPr wrap="square" rtlCol="0" anchor="ctr">
              <a:spAutoFit/>
            </a:bodyPr>
            <a:lstStyle/>
            <a:p>
              <a:r>
                <a:rPr lang="es-CO" altLang="ko-KR" sz="1200" b="1">
                  <a:solidFill>
                    <a:schemeClr val="bg1"/>
                  </a:solidFill>
                  <a:cs typeface="Arial" pitchFamily="34" charset="0"/>
                </a:rPr>
                <a:t>Velocidad espacial</a:t>
              </a:r>
            </a:p>
          </p:txBody>
        </p:sp>
        <p:sp>
          <p:nvSpPr>
            <p:cNvPr id="19" name="TextBox 18">
              <a:extLst>
                <a:ext uri="{FF2B5EF4-FFF2-40B4-BE49-F238E27FC236}">
                  <a16:creationId xmlns:a16="http://schemas.microsoft.com/office/drawing/2014/main" id="{24788A28-B324-4EE8-9C29-291F282B8D00}"/>
                </a:ext>
              </a:extLst>
            </p:cNvPr>
            <p:cNvSpPr txBox="1"/>
            <p:nvPr/>
          </p:nvSpPr>
          <p:spPr>
            <a:xfrm>
              <a:off x="395536" y="3995230"/>
              <a:ext cx="3972997" cy="1200329"/>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Cantidad de espacio recorrido por un vehículo en una unidad de tiempo. </a:t>
              </a:r>
            </a:p>
            <a:p>
              <a:r>
                <a:rPr lang="es-CO" altLang="ko-KR" sz="1200" dirty="0">
                  <a:solidFill>
                    <a:schemeClr val="tx1">
                      <a:lumMod val="75000"/>
                      <a:lumOff val="25000"/>
                    </a:schemeClr>
                  </a:solidFill>
                  <a:cs typeface="Arial" pitchFamily="34" charset="0"/>
                </a:rPr>
                <a:t>Normalmente es una unidad expresada en:</a:t>
              </a:r>
            </a:p>
            <a:p>
              <a:pPr algn="ctr"/>
              <a:r>
                <a:rPr lang="es-CO" altLang="ko-KR" sz="1200" b="1" dirty="0" err="1">
                  <a:solidFill>
                    <a:schemeClr val="tx1">
                      <a:lumMod val="75000"/>
                      <a:lumOff val="25000"/>
                    </a:schemeClr>
                  </a:solidFill>
                  <a:cs typeface="Arial" pitchFamily="34" charset="0"/>
                </a:rPr>
                <a:t>Kilometros</a:t>
              </a:r>
              <a:r>
                <a:rPr lang="es-CO" altLang="ko-KR" sz="1200" b="1" dirty="0">
                  <a:solidFill>
                    <a:schemeClr val="tx1">
                      <a:lumMod val="75000"/>
                      <a:lumOff val="25000"/>
                    </a:schemeClr>
                  </a:solidFill>
                  <a:cs typeface="Arial" pitchFamily="34" charset="0"/>
                </a:rPr>
                <a:t>/Hora</a:t>
              </a:r>
            </a:p>
          </p:txBody>
        </p:sp>
      </p:grpSp>
      <p:grpSp>
        <p:nvGrpSpPr>
          <p:cNvPr id="20" name="Group 33">
            <a:extLst>
              <a:ext uri="{FF2B5EF4-FFF2-40B4-BE49-F238E27FC236}">
                <a16:creationId xmlns:a16="http://schemas.microsoft.com/office/drawing/2014/main" id="{D1B98CDE-0B3E-450C-97BB-FDACF884A729}"/>
              </a:ext>
            </a:extLst>
          </p:cNvPr>
          <p:cNvGrpSpPr/>
          <p:nvPr/>
        </p:nvGrpSpPr>
        <p:grpSpPr>
          <a:xfrm>
            <a:off x="3389251" y="5060739"/>
            <a:ext cx="3048619" cy="1883702"/>
            <a:chOff x="395534" y="3681188"/>
            <a:chExt cx="3972999" cy="1883702"/>
          </a:xfrm>
        </p:grpSpPr>
        <p:sp>
          <p:nvSpPr>
            <p:cNvPr id="21" name="TextBox 20">
              <a:extLst>
                <a:ext uri="{FF2B5EF4-FFF2-40B4-BE49-F238E27FC236}">
                  <a16:creationId xmlns:a16="http://schemas.microsoft.com/office/drawing/2014/main" id="{2D8E8FB3-F557-4264-A718-699DA466F80D}"/>
                </a:ext>
              </a:extLst>
            </p:cNvPr>
            <p:cNvSpPr txBox="1"/>
            <p:nvPr/>
          </p:nvSpPr>
          <p:spPr>
            <a:xfrm>
              <a:off x="395534" y="3681188"/>
              <a:ext cx="3972999" cy="389513"/>
            </a:xfrm>
            <a:prstGeom prst="roundRect">
              <a:avLst>
                <a:gd name="adj" fmla="val 50000"/>
              </a:avLst>
            </a:prstGeom>
            <a:solidFill>
              <a:schemeClr val="accent4"/>
            </a:solidFill>
          </p:spPr>
          <p:txBody>
            <a:bodyPr wrap="square" rtlCol="0" anchor="ctr">
              <a:spAutoFit/>
            </a:bodyPr>
            <a:lstStyle/>
            <a:p>
              <a:r>
                <a:rPr lang="es-CO" altLang="ko-KR" sz="1200" b="1">
                  <a:solidFill>
                    <a:schemeClr val="bg1"/>
                  </a:solidFill>
                  <a:cs typeface="Arial" pitchFamily="34" charset="0"/>
                </a:rPr>
                <a:t>Relación fundamental del tráfico</a:t>
              </a:r>
            </a:p>
          </p:txBody>
        </p:sp>
        <p:sp>
          <p:nvSpPr>
            <p:cNvPr id="22" name="TextBox 21">
              <a:extLst>
                <a:ext uri="{FF2B5EF4-FFF2-40B4-BE49-F238E27FC236}">
                  <a16:creationId xmlns:a16="http://schemas.microsoft.com/office/drawing/2014/main" id="{09CC6DE6-6B44-46E9-99CF-729C6D8DB30F}"/>
                </a:ext>
              </a:extLst>
            </p:cNvPr>
            <p:cNvSpPr txBox="1"/>
            <p:nvPr/>
          </p:nvSpPr>
          <p:spPr>
            <a:xfrm>
              <a:off x="395537" y="3995230"/>
              <a:ext cx="3972996" cy="1569660"/>
            </a:xfrm>
            <a:prstGeom prst="rect">
              <a:avLst/>
            </a:prstGeom>
            <a:noFill/>
          </p:spPr>
          <p:txBody>
            <a:bodyPr wrap="square" rtlCol="0">
              <a:spAutoFit/>
            </a:bodyPr>
            <a:lstStyle/>
            <a:p>
              <a:r>
                <a:rPr lang="es-CO" altLang="ko-KR" sz="1200" dirty="0">
                  <a:solidFill>
                    <a:schemeClr val="tx1">
                      <a:lumMod val="75000"/>
                      <a:lumOff val="25000"/>
                    </a:schemeClr>
                  </a:solidFill>
                  <a:cs typeface="Arial" pitchFamily="34" charset="0"/>
                </a:rPr>
                <a:t>Es la relación que permite enlazar el flujo vehicular en función de la velocidad y la densidad:</a:t>
              </a:r>
            </a:p>
            <a:p>
              <a:pPr algn="ctr"/>
              <a:r>
                <a:rPr lang="es-CO" altLang="ko-KR" sz="1200" b="1" dirty="0">
                  <a:solidFill>
                    <a:schemeClr val="tx1">
                      <a:lumMod val="75000"/>
                      <a:lumOff val="25000"/>
                    </a:schemeClr>
                  </a:solidFill>
                  <a:cs typeface="Arial" pitchFamily="34" charset="0"/>
                </a:rPr>
                <a:t>q = k*v</a:t>
              </a:r>
            </a:p>
            <a:p>
              <a:r>
                <a:rPr lang="es-CO" altLang="ko-KR" sz="1200" dirty="0">
                  <a:solidFill>
                    <a:schemeClr val="tx1">
                      <a:lumMod val="75000"/>
                      <a:lumOff val="25000"/>
                    </a:schemeClr>
                  </a:solidFill>
                  <a:cs typeface="Arial" pitchFamily="34" charset="0"/>
                </a:rPr>
                <a:t>q : Flujo vehicular</a:t>
              </a:r>
            </a:p>
            <a:p>
              <a:r>
                <a:rPr lang="es-CO" altLang="ko-KR" sz="1200" dirty="0">
                  <a:solidFill>
                    <a:schemeClr val="tx1">
                      <a:lumMod val="75000"/>
                      <a:lumOff val="25000"/>
                    </a:schemeClr>
                  </a:solidFill>
                  <a:cs typeface="Arial" pitchFamily="34" charset="0"/>
                </a:rPr>
                <a:t>k : Densidad</a:t>
              </a:r>
            </a:p>
            <a:p>
              <a:r>
                <a:rPr lang="es-CO" altLang="ko-KR" sz="1200" dirty="0">
                  <a:solidFill>
                    <a:schemeClr val="tx1">
                      <a:lumMod val="75000"/>
                      <a:lumOff val="25000"/>
                    </a:schemeClr>
                  </a:solidFill>
                  <a:cs typeface="Arial" pitchFamily="34" charset="0"/>
                </a:rPr>
                <a:t>v : Velocidad</a:t>
              </a:r>
            </a:p>
            <a:p>
              <a:r>
                <a:rPr lang="es-CO" altLang="ko-KR" sz="1200" dirty="0">
                  <a:solidFill>
                    <a:schemeClr val="tx1">
                      <a:lumMod val="75000"/>
                      <a:lumOff val="25000"/>
                    </a:schemeClr>
                  </a:solidFill>
                  <a:cs typeface="Arial" pitchFamily="34" charset="0"/>
                </a:rPr>
                <a:t> </a:t>
              </a:r>
            </a:p>
          </p:txBody>
        </p:sp>
      </p:grpSp>
      <p:grpSp>
        <p:nvGrpSpPr>
          <p:cNvPr id="23" name="Group 18">
            <a:extLst>
              <a:ext uri="{FF2B5EF4-FFF2-40B4-BE49-F238E27FC236}">
                <a16:creationId xmlns:a16="http://schemas.microsoft.com/office/drawing/2014/main" id="{C4ECCAC9-B273-4010-9739-26B5E11CE14A}"/>
              </a:ext>
            </a:extLst>
          </p:cNvPr>
          <p:cNvGrpSpPr/>
          <p:nvPr/>
        </p:nvGrpSpPr>
        <p:grpSpPr>
          <a:xfrm>
            <a:off x="719590" y="665147"/>
            <a:ext cx="5006091" cy="1960478"/>
            <a:chOff x="4822352" y="1916832"/>
            <a:chExt cx="3422056" cy="1960478"/>
          </a:xfrm>
        </p:grpSpPr>
        <p:sp>
          <p:nvSpPr>
            <p:cNvPr id="24" name="Text Placeholder 10">
              <a:extLst>
                <a:ext uri="{FF2B5EF4-FFF2-40B4-BE49-F238E27FC236}">
                  <a16:creationId xmlns:a16="http://schemas.microsoft.com/office/drawing/2014/main" id="{65BC88E0-3983-4862-8884-C66B4199CE1F}"/>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s-CO" altLang="ko-KR" sz="2000" b="1" dirty="0">
                  <a:solidFill>
                    <a:schemeClr val="tx1">
                      <a:lumMod val="75000"/>
                      <a:lumOff val="25000"/>
                    </a:schemeClr>
                  </a:solidFill>
                  <a:cs typeface="Arial" pitchFamily="34" charset="0"/>
                </a:rPr>
                <a:t>Flujo vehicular</a:t>
              </a:r>
            </a:p>
          </p:txBody>
        </p:sp>
        <p:sp>
          <p:nvSpPr>
            <p:cNvPr id="25" name="TextBox 24">
              <a:extLst>
                <a:ext uri="{FF2B5EF4-FFF2-40B4-BE49-F238E27FC236}">
                  <a16:creationId xmlns:a16="http://schemas.microsoft.com/office/drawing/2014/main" id="{57A1F4A1-DFE6-4E79-ADA9-A88D4C20B8C3}"/>
                </a:ext>
              </a:extLst>
            </p:cNvPr>
            <p:cNvSpPr txBox="1"/>
            <p:nvPr/>
          </p:nvSpPr>
          <p:spPr>
            <a:xfrm>
              <a:off x="4822352" y="2276872"/>
              <a:ext cx="3422056" cy="1600438"/>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Se Define como la cantidad de vehículos que pasan por un mismo punto en una unidad de tiempo determinada.</a:t>
              </a:r>
            </a:p>
            <a:p>
              <a:endParaRPr lang="es-CO" altLang="ko-KR" sz="1400" dirty="0">
                <a:solidFill>
                  <a:schemeClr val="tx1">
                    <a:lumMod val="75000"/>
                    <a:lumOff val="25000"/>
                  </a:schemeClr>
                </a:solidFill>
                <a:cs typeface="Arial" pitchFamily="34" charset="0"/>
              </a:endParaRPr>
            </a:p>
            <a:p>
              <a:r>
                <a:rPr lang="es-CO" altLang="ko-KR" sz="1400" dirty="0">
                  <a:solidFill>
                    <a:schemeClr val="tx1">
                      <a:lumMod val="75000"/>
                      <a:lumOff val="25000"/>
                    </a:schemeClr>
                  </a:solidFill>
                  <a:cs typeface="Arial" pitchFamily="34" charset="0"/>
                </a:rPr>
                <a:t>Normalmente las unidades de flujo vehicular son en términos de:</a:t>
              </a:r>
            </a:p>
            <a:p>
              <a:endParaRPr lang="es-CO" altLang="ko-KR" sz="1400" dirty="0">
                <a:solidFill>
                  <a:schemeClr val="tx1">
                    <a:lumMod val="75000"/>
                    <a:lumOff val="25000"/>
                  </a:schemeClr>
                </a:solidFill>
                <a:cs typeface="Arial" pitchFamily="34" charset="0"/>
              </a:endParaRPr>
            </a:p>
            <a:p>
              <a:pPr algn="ctr"/>
              <a:r>
                <a:rPr lang="es-CO" altLang="ko-KR" sz="1400" b="1" dirty="0">
                  <a:solidFill>
                    <a:schemeClr val="tx1">
                      <a:lumMod val="75000"/>
                      <a:lumOff val="25000"/>
                    </a:schemeClr>
                  </a:solidFill>
                  <a:cs typeface="Arial" pitchFamily="34" charset="0"/>
                </a:rPr>
                <a:t>Vehículos/Hora</a:t>
              </a:r>
              <a:endParaRPr lang="ko-KR" altLang="en-US" sz="1400" b="1" dirty="0">
                <a:solidFill>
                  <a:schemeClr val="tx1">
                    <a:lumMod val="75000"/>
                    <a:lumOff val="25000"/>
                  </a:schemeClr>
                </a:solidFill>
                <a:cs typeface="Arial" pitchFamily="34" charset="0"/>
              </a:endParaRPr>
            </a:p>
          </p:txBody>
        </p:sp>
      </p:grpSp>
      <p:sp>
        <p:nvSpPr>
          <p:cNvPr id="10" name="Text Placeholder 3">
            <a:extLst>
              <a:ext uri="{FF2B5EF4-FFF2-40B4-BE49-F238E27FC236}">
                <a16:creationId xmlns:a16="http://schemas.microsoft.com/office/drawing/2014/main" id="{EEDED052-901B-42CE-A5EF-E4B3DADC9E6A}"/>
              </a:ext>
            </a:extLst>
          </p:cNvPr>
          <p:cNvSpPr txBox="1">
            <a:spLocks/>
          </p:cNvSpPr>
          <p:nvPr/>
        </p:nvSpPr>
        <p:spPr>
          <a:xfrm>
            <a:off x="4942282" y="1142504"/>
            <a:ext cx="6530128" cy="830997"/>
          </a:xfrm>
          <a:prstGeom prst="rect">
            <a:avLst/>
          </a:prstGeom>
        </p:spPr>
        <p:txBody>
          <a:bodyPr anchor="ctr"/>
          <a:lstStyle>
            <a:lvl1pPr marL="0" indent="0" algn="l" defTabSz="914400" rtl="0" eaLnBrk="1" latinLnBrk="1" hangingPunct="1">
              <a:spcBef>
                <a:spcPct val="20000"/>
              </a:spcBef>
              <a:buFont typeface="Arial" pitchFamily="34" charset="0"/>
              <a:buNone/>
              <a:defRPr sz="28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lnSpc>
                <a:spcPct val="110000"/>
              </a:lnSpc>
            </a:pPr>
            <a:r>
              <a:rPr lang="es-CO" altLang="ko-KR" sz="6000" dirty="0">
                <a:solidFill>
                  <a:schemeClr val="accent1"/>
                </a:solidFill>
                <a:latin typeface="+mj-lt"/>
                <a:cs typeface="Arial" pitchFamily="34" charset="0"/>
              </a:rPr>
              <a:t>Teoría del flujo vehicular</a:t>
            </a:r>
          </a:p>
        </p:txBody>
      </p:sp>
      <p:sp>
        <p:nvSpPr>
          <p:cNvPr id="26" name="TextBox 47">
            <a:extLst>
              <a:ext uri="{FF2B5EF4-FFF2-40B4-BE49-F238E27FC236}">
                <a16:creationId xmlns:a16="http://schemas.microsoft.com/office/drawing/2014/main" id="{53BACF43-9DAB-C886-5394-38AB7F88F0E2}"/>
              </a:ext>
            </a:extLst>
          </p:cNvPr>
          <p:cNvSpPr txBox="1"/>
          <p:nvPr/>
        </p:nvSpPr>
        <p:spPr>
          <a:xfrm>
            <a:off x="6641745" y="2736316"/>
            <a:ext cx="5092664" cy="954107"/>
          </a:xfrm>
          <a:prstGeom prst="rect">
            <a:avLst/>
          </a:prstGeom>
          <a:noFill/>
        </p:spPr>
        <p:txBody>
          <a:bodyPr wrap="square" rtlCol="0">
            <a:spAutoFit/>
          </a:bodyPr>
          <a:lstStyle/>
          <a:p>
            <a:r>
              <a:rPr lang="es-CO" altLang="ko-KR" sz="2800" b="1" dirty="0">
                <a:solidFill>
                  <a:schemeClr val="accent4"/>
                </a:solidFill>
                <a:cs typeface="Arial" pitchFamily="34" charset="0"/>
              </a:rPr>
              <a:t>Consideraciones Importantes:</a:t>
            </a:r>
          </a:p>
        </p:txBody>
      </p:sp>
      <p:grpSp>
        <p:nvGrpSpPr>
          <p:cNvPr id="27" name="Group 35">
            <a:extLst>
              <a:ext uri="{FF2B5EF4-FFF2-40B4-BE49-F238E27FC236}">
                <a16:creationId xmlns:a16="http://schemas.microsoft.com/office/drawing/2014/main" id="{E79C7332-A766-CFDB-B095-D273EA6345A4}"/>
              </a:ext>
            </a:extLst>
          </p:cNvPr>
          <p:cNvGrpSpPr/>
          <p:nvPr/>
        </p:nvGrpSpPr>
        <p:grpSpPr>
          <a:xfrm>
            <a:off x="8259862" y="3844164"/>
            <a:ext cx="5196760" cy="689767"/>
            <a:chOff x="611559" y="2708920"/>
            <a:chExt cx="2709531" cy="379785"/>
          </a:xfrm>
        </p:grpSpPr>
        <p:sp>
          <p:nvSpPr>
            <p:cNvPr id="28" name="Rounded Rectangle 58">
              <a:extLst>
                <a:ext uri="{FF2B5EF4-FFF2-40B4-BE49-F238E27FC236}">
                  <a16:creationId xmlns:a16="http://schemas.microsoft.com/office/drawing/2014/main" id="{E928E066-3240-24DE-6F1C-909298E30F9C}"/>
                </a:ext>
              </a:extLst>
            </p:cNvPr>
            <p:cNvSpPr/>
            <p:nvPr/>
          </p:nvSpPr>
          <p:spPr>
            <a:xfrm>
              <a:off x="611559" y="2708920"/>
              <a:ext cx="1772278"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30" name="TextBox 38">
              <a:extLst>
                <a:ext uri="{FF2B5EF4-FFF2-40B4-BE49-F238E27FC236}">
                  <a16:creationId xmlns:a16="http://schemas.microsoft.com/office/drawing/2014/main" id="{5AB694B6-EC5C-CEE6-3D38-5D5A52867196}"/>
                </a:ext>
              </a:extLst>
            </p:cNvPr>
            <p:cNvSpPr txBox="1"/>
            <p:nvPr/>
          </p:nvSpPr>
          <p:spPr>
            <a:xfrm>
              <a:off x="665833" y="2744923"/>
              <a:ext cx="2655257" cy="288084"/>
            </a:xfrm>
            <a:prstGeom prst="rect">
              <a:avLst/>
            </a:prstGeom>
            <a:noFill/>
          </p:spPr>
          <p:txBody>
            <a:bodyPr wrap="square" rtlCol="0">
              <a:spAutoFit/>
            </a:bodyPr>
            <a:lstStyle/>
            <a:p>
              <a:r>
                <a:rPr lang="es-CO" altLang="ko-KR" sz="1400" b="1" dirty="0">
                  <a:solidFill>
                    <a:schemeClr val="bg1"/>
                  </a:solidFill>
                  <a:cs typeface="Arial" pitchFamily="34" charset="0"/>
                </a:rPr>
                <a:t>Velocidad esta inversamente </a:t>
              </a:r>
            </a:p>
            <a:p>
              <a:r>
                <a:rPr lang="es-CO" altLang="ko-KR" sz="1400" b="1" dirty="0">
                  <a:solidFill>
                    <a:schemeClr val="bg1"/>
                  </a:solidFill>
                  <a:cs typeface="Arial" pitchFamily="34" charset="0"/>
                </a:rPr>
                <a:t>relacionada con el flujo </a:t>
              </a:r>
            </a:p>
          </p:txBody>
        </p:sp>
      </p:grpSp>
      <p:sp>
        <p:nvSpPr>
          <p:cNvPr id="32" name="Rounded Rectangle 64">
            <a:extLst>
              <a:ext uri="{FF2B5EF4-FFF2-40B4-BE49-F238E27FC236}">
                <a16:creationId xmlns:a16="http://schemas.microsoft.com/office/drawing/2014/main" id="{2AE17A8D-04D9-152C-1B0D-42FDA96556DC}"/>
              </a:ext>
            </a:extLst>
          </p:cNvPr>
          <p:cNvSpPr/>
          <p:nvPr/>
        </p:nvSpPr>
        <p:spPr>
          <a:xfrm>
            <a:off x="8259862" y="4695404"/>
            <a:ext cx="3399150" cy="879902"/>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3" name="TextBox 42">
            <a:extLst>
              <a:ext uri="{FF2B5EF4-FFF2-40B4-BE49-F238E27FC236}">
                <a16:creationId xmlns:a16="http://schemas.microsoft.com/office/drawing/2014/main" id="{FBF643E2-B353-12E0-B07D-13E28439475D}"/>
              </a:ext>
            </a:extLst>
          </p:cNvPr>
          <p:cNvSpPr txBox="1"/>
          <p:nvPr/>
        </p:nvSpPr>
        <p:spPr>
          <a:xfrm>
            <a:off x="8363957" y="4731407"/>
            <a:ext cx="2879281" cy="738664"/>
          </a:xfrm>
          <a:prstGeom prst="rect">
            <a:avLst/>
          </a:prstGeom>
          <a:noFill/>
        </p:spPr>
        <p:txBody>
          <a:bodyPr wrap="square" rtlCol="0">
            <a:spAutoFit/>
          </a:bodyPr>
          <a:lstStyle/>
          <a:p>
            <a:r>
              <a:rPr lang="es-CO" altLang="ko-KR" sz="1400" b="1">
                <a:solidFill>
                  <a:schemeClr val="bg1"/>
                </a:solidFill>
                <a:cs typeface="Arial" pitchFamily="34" charset="0"/>
              </a:rPr>
              <a:t>Flujo máximo se determina cuando la velocidad espacial empieza a decaer</a:t>
            </a:r>
          </a:p>
        </p:txBody>
      </p:sp>
      <p:sp>
        <p:nvSpPr>
          <p:cNvPr id="35" name="Rounded Rectangle 68">
            <a:extLst>
              <a:ext uri="{FF2B5EF4-FFF2-40B4-BE49-F238E27FC236}">
                <a16:creationId xmlns:a16="http://schemas.microsoft.com/office/drawing/2014/main" id="{862E3F73-D2C3-5AB1-3614-32FC862A30F7}"/>
              </a:ext>
            </a:extLst>
          </p:cNvPr>
          <p:cNvSpPr/>
          <p:nvPr/>
        </p:nvSpPr>
        <p:spPr>
          <a:xfrm>
            <a:off x="8259862" y="5731727"/>
            <a:ext cx="3399150" cy="1083213"/>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6" name="TextBox 46">
            <a:extLst>
              <a:ext uri="{FF2B5EF4-FFF2-40B4-BE49-F238E27FC236}">
                <a16:creationId xmlns:a16="http://schemas.microsoft.com/office/drawing/2014/main" id="{5D619678-1F5D-30BB-6609-A498FDAD0DDB}"/>
              </a:ext>
            </a:extLst>
          </p:cNvPr>
          <p:cNvSpPr txBox="1"/>
          <p:nvPr/>
        </p:nvSpPr>
        <p:spPr>
          <a:xfrm>
            <a:off x="8363957" y="5767730"/>
            <a:ext cx="2879281" cy="954107"/>
          </a:xfrm>
          <a:prstGeom prst="rect">
            <a:avLst/>
          </a:prstGeom>
          <a:noFill/>
        </p:spPr>
        <p:txBody>
          <a:bodyPr wrap="square" rtlCol="0">
            <a:spAutoFit/>
          </a:bodyPr>
          <a:lstStyle/>
          <a:p>
            <a:r>
              <a:rPr lang="es-CO" altLang="ko-KR" sz="1400" b="1" dirty="0">
                <a:solidFill>
                  <a:schemeClr val="bg1"/>
                </a:solidFill>
                <a:cs typeface="Arial" pitchFamily="34" charset="0"/>
              </a:rPr>
              <a:t>Velocidad de onda, permite identificar franjas y puntos donde la velocidad del flujo cambia repentinamente</a:t>
            </a:r>
          </a:p>
        </p:txBody>
      </p:sp>
      <p:sp>
        <p:nvSpPr>
          <p:cNvPr id="38" name="TextBox 121">
            <a:extLst>
              <a:ext uri="{FF2B5EF4-FFF2-40B4-BE49-F238E27FC236}">
                <a16:creationId xmlns:a16="http://schemas.microsoft.com/office/drawing/2014/main" id="{2C3E1DB3-031F-AC20-D5B2-8D5928E47305}"/>
              </a:ext>
            </a:extLst>
          </p:cNvPr>
          <p:cNvSpPr txBox="1"/>
          <p:nvPr/>
        </p:nvSpPr>
        <p:spPr>
          <a:xfrm>
            <a:off x="6990087" y="5894830"/>
            <a:ext cx="958096"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3</a:t>
            </a:r>
            <a:endParaRPr lang="ko-KR" altLang="en-US" sz="3600" b="1" dirty="0">
              <a:solidFill>
                <a:schemeClr val="accent1"/>
              </a:solidFill>
              <a:cs typeface="Arial" pitchFamily="34" charset="0"/>
            </a:endParaRPr>
          </a:p>
        </p:txBody>
      </p:sp>
      <p:sp>
        <p:nvSpPr>
          <p:cNvPr id="39" name="TextBox 33">
            <a:extLst>
              <a:ext uri="{FF2B5EF4-FFF2-40B4-BE49-F238E27FC236}">
                <a16:creationId xmlns:a16="http://schemas.microsoft.com/office/drawing/2014/main" id="{6359E592-07AD-CF2C-5B84-AA73008E03F3}"/>
              </a:ext>
            </a:extLst>
          </p:cNvPr>
          <p:cNvSpPr txBox="1"/>
          <p:nvPr/>
        </p:nvSpPr>
        <p:spPr>
          <a:xfrm>
            <a:off x="6990087" y="3763797"/>
            <a:ext cx="958096" cy="646331"/>
          </a:xfrm>
          <a:prstGeom prst="rect">
            <a:avLst/>
          </a:prstGeom>
          <a:noFill/>
        </p:spPr>
        <p:txBody>
          <a:bodyPr wrap="square" lIns="108000" rIns="108000" rtlCol="0" anchor="ctr">
            <a:spAutoFit/>
          </a:bodyPr>
          <a:lstStyle/>
          <a:p>
            <a:pPr algn="ctr"/>
            <a:r>
              <a:rPr lang="en-US" altLang="ko-KR" sz="3600" b="1" dirty="0">
                <a:solidFill>
                  <a:schemeClr val="accent3"/>
                </a:solidFill>
                <a:cs typeface="Arial" pitchFamily="34" charset="0"/>
              </a:rPr>
              <a:t>1</a:t>
            </a:r>
            <a:endParaRPr lang="ko-KR" altLang="en-US" sz="3600" b="1" dirty="0">
              <a:solidFill>
                <a:schemeClr val="accent3"/>
              </a:solidFill>
              <a:cs typeface="Arial" pitchFamily="34" charset="0"/>
            </a:endParaRPr>
          </a:p>
        </p:txBody>
      </p:sp>
      <p:sp>
        <p:nvSpPr>
          <p:cNvPr id="40" name="TextBox 28">
            <a:extLst>
              <a:ext uri="{FF2B5EF4-FFF2-40B4-BE49-F238E27FC236}">
                <a16:creationId xmlns:a16="http://schemas.microsoft.com/office/drawing/2014/main" id="{6C8D4967-808B-CFE8-0500-7696ECC8F6ED}"/>
              </a:ext>
            </a:extLst>
          </p:cNvPr>
          <p:cNvSpPr txBox="1"/>
          <p:nvPr/>
        </p:nvSpPr>
        <p:spPr>
          <a:xfrm>
            <a:off x="6972875" y="4800790"/>
            <a:ext cx="958096" cy="646331"/>
          </a:xfrm>
          <a:prstGeom prst="rect">
            <a:avLst/>
          </a:prstGeom>
          <a:noFill/>
        </p:spPr>
        <p:txBody>
          <a:bodyPr wrap="square" lIns="108000" rIns="108000" rtlCol="0" anchor="ctr">
            <a:spAutoFit/>
          </a:bodyPr>
          <a:lstStyle/>
          <a:p>
            <a:pPr algn="ctr"/>
            <a:r>
              <a:rPr lang="en-US" altLang="ko-KR" sz="3600" b="1" dirty="0">
                <a:solidFill>
                  <a:schemeClr val="accent2"/>
                </a:solidFill>
                <a:cs typeface="Arial" pitchFamily="34" charset="0"/>
              </a:rPr>
              <a:t>2</a:t>
            </a:r>
            <a:endParaRPr lang="ko-KR" altLang="en-US" sz="3600" b="1" dirty="0">
              <a:solidFill>
                <a:schemeClr val="accent2"/>
              </a:solidFill>
              <a:cs typeface="Arial" pitchFamily="34" charset="0"/>
            </a:endParaRPr>
          </a:p>
        </p:txBody>
      </p:sp>
      <p:sp>
        <p:nvSpPr>
          <p:cNvPr id="41" name="TextBox 47">
            <a:extLst>
              <a:ext uri="{FF2B5EF4-FFF2-40B4-BE49-F238E27FC236}">
                <a16:creationId xmlns:a16="http://schemas.microsoft.com/office/drawing/2014/main" id="{8647B182-21E2-3709-975E-D49C95154CDF}"/>
              </a:ext>
            </a:extLst>
          </p:cNvPr>
          <p:cNvSpPr txBox="1"/>
          <p:nvPr/>
        </p:nvSpPr>
        <p:spPr>
          <a:xfrm>
            <a:off x="411973" y="2777146"/>
            <a:ext cx="5092664" cy="523220"/>
          </a:xfrm>
          <a:prstGeom prst="rect">
            <a:avLst/>
          </a:prstGeom>
          <a:noFill/>
        </p:spPr>
        <p:txBody>
          <a:bodyPr wrap="square" rtlCol="0">
            <a:spAutoFit/>
          </a:bodyPr>
          <a:lstStyle/>
          <a:p>
            <a:r>
              <a:rPr lang="es-CO" altLang="ko-KR" sz="2800" b="1" dirty="0">
                <a:solidFill>
                  <a:schemeClr val="accent4"/>
                </a:solidFill>
                <a:cs typeface="Arial" pitchFamily="34" charset="0"/>
              </a:rPr>
              <a:t>Definiciones :</a:t>
            </a:r>
          </a:p>
        </p:txBody>
      </p:sp>
    </p:spTree>
    <p:extLst>
      <p:ext uri="{BB962C8B-B14F-4D97-AF65-F5344CB8AC3E}">
        <p14:creationId xmlns:p14="http://schemas.microsoft.com/office/powerpoint/2010/main" val="524445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Importancia flujo trafico</a:t>
            </a:r>
          </a:p>
        </p:txBody>
      </p:sp>
      <p:sp>
        <p:nvSpPr>
          <p:cNvPr id="39" name="Arc 38">
            <a:extLst>
              <a:ext uri="{FF2B5EF4-FFF2-40B4-BE49-F238E27FC236}">
                <a16:creationId xmlns:a16="http://schemas.microsoft.com/office/drawing/2014/main" id="{7E0A2826-8662-4C5F-8ECD-9228A0FA4B39}"/>
              </a:ext>
            </a:extLst>
          </p:cNvPr>
          <p:cNvSpPr/>
          <p:nvPr/>
        </p:nvSpPr>
        <p:spPr>
          <a:xfrm flipH="1">
            <a:off x="7470647" y="1911491"/>
            <a:ext cx="3970151" cy="3970151"/>
          </a:xfrm>
          <a:prstGeom prst="arc">
            <a:avLst>
              <a:gd name="adj1" fmla="val 16200000"/>
              <a:gd name="adj2" fmla="val 5433205"/>
            </a:avLst>
          </a:prstGeom>
          <a:ln w="53975">
            <a:gradFill>
              <a:gsLst>
                <a:gs pos="82000">
                  <a:srgbClr val="D9D9D9"/>
                </a:gs>
                <a:gs pos="0">
                  <a:schemeClr val="bg1">
                    <a:lumMod val="85000"/>
                    <a:alpha val="0"/>
                  </a:schemeClr>
                </a:gs>
                <a:gs pos="20000">
                  <a:schemeClr val="bg1">
                    <a:lumMod val="85000"/>
                  </a:schemeClr>
                </a:gs>
                <a:gs pos="100000">
                  <a:schemeClr val="bg1">
                    <a:lumMod val="85000"/>
                    <a:alpha val="0"/>
                  </a:schemeClr>
                </a:gs>
              </a:gsLst>
              <a:lin ang="5400000" scaled="0"/>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700"/>
          </a:p>
        </p:txBody>
      </p:sp>
      <p:sp>
        <p:nvSpPr>
          <p:cNvPr id="3" name="Graphic 4">
            <a:extLst>
              <a:ext uri="{FF2B5EF4-FFF2-40B4-BE49-F238E27FC236}">
                <a16:creationId xmlns:a16="http://schemas.microsoft.com/office/drawing/2014/main" id="{4C4E4351-3005-4AD4-AE0F-779F2DFF1E47}"/>
              </a:ext>
            </a:extLst>
          </p:cNvPr>
          <p:cNvSpPr/>
          <p:nvPr/>
        </p:nvSpPr>
        <p:spPr>
          <a:xfrm flipH="1">
            <a:off x="8506407" y="2491410"/>
            <a:ext cx="2680192" cy="2626584"/>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accent1"/>
          </a:solidFill>
          <a:ln w="9525"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C6150010-A241-40AE-B693-6CCF2FC60A07}"/>
              </a:ext>
            </a:extLst>
          </p:cNvPr>
          <p:cNvSpPr/>
          <p:nvPr/>
        </p:nvSpPr>
        <p:spPr>
          <a:xfrm flipH="1">
            <a:off x="8610310" y="1968456"/>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Oval 4">
            <a:extLst>
              <a:ext uri="{FF2B5EF4-FFF2-40B4-BE49-F238E27FC236}">
                <a16:creationId xmlns:a16="http://schemas.microsoft.com/office/drawing/2014/main" id="{297161C5-F4E8-4DC9-8CE1-BC5029AB46B7}"/>
              </a:ext>
            </a:extLst>
          </p:cNvPr>
          <p:cNvSpPr/>
          <p:nvPr/>
        </p:nvSpPr>
        <p:spPr>
          <a:xfrm flipH="1">
            <a:off x="6575152" y="5474248"/>
            <a:ext cx="549613" cy="5496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6" name="Group 5">
            <a:extLst>
              <a:ext uri="{FF2B5EF4-FFF2-40B4-BE49-F238E27FC236}">
                <a16:creationId xmlns:a16="http://schemas.microsoft.com/office/drawing/2014/main" id="{7558286B-5527-4B35-AD4F-3B7BF4A5A272}"/>
              </a:ext>
            </a:extLst>
          </p:cNvPr>
          <p:cNvGrpSpPr/>
          <p:nvPr/>
        </p:nvGrpSpPr>
        <p:grpSpPr>
          <a:xfrm flipH="1">
            <a:off x="1800915" y="1350586"/>
            <a:ext cx="4616540" cy="1037801"/>
            <a:chOff x="4716014" y="1639851"/>
            <a:chExt cx="3888434" cy="1037351"/>
          </a:xfrm>
        </p:grpSpPr>
        <p:sp>
          <p:nvSpPr>
            <p:cNvPr id="7" name="TextBox 6">
              <a:extLst>
                <a:ext uri="{FF2B5EF4-FFF2-40B4-BE49-F238E27FC236}">
                  <a16:creationId xmlns:a16="http://schemas.microsoft.com/office/drawing/2014/main" id="{C3AFE997-4902-4F36-8E03-42657E90924A}"/>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Reducir los tiempos de desplazamiento a sitios de trabajo o puntos de encuentro, puede aumentar la productividad laboral hasta en un 10%. Además que al reducirse el riesgo de padecer una enfermedad respiratoria, y por ende de incapacidad laboral</a:t>
              </a:r>
            </a:p>
          </p:txBody>
        </p:sp>
        <p:sp>
          <p:nvSpPr>
            <p:cNvPr id="8" name="TextBox 7">
              <a:extLst>
                <a:ext uri="{FF2B5EF4-FFF2-40B4-BE49-F238E27FC236}">
                  <a16:creationId xmlns:a16="http://schemas.microsoft.com/office/drawing/2014/main" id="{D05B7BB3-476B-4EFA-8B0B-AB3B5B24BC30}"/>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Productividad laboral</a:t>
              </a:r>
            </a:p>
          </p:txBody>
        </p:sp>
      </p:grpSp>
      <p:sp>
        <p:nvSpPr>
          <p:cNvPr id="9" name="Oval 8">
            <a:extLst>
              <a:ext uri="{FF2B5EF4-FFF2-40B4-BE49-F238E27FC236}">
                <a16:creationId xmlns:a16="http://schemas.microsoft.com/office/drawing/2014/main" id="{10779195-C1F9-46F6-BBB0-AC6619C7A224}"/>
              </a:ext>
            </a:extLst>
          </p:cNvPr>
          <p:cNvSpPr/>
          <p:nvPr/>
        </p:nvSpPr>
        <p:spPr>
          <a:xfrm flipH="1">
            <a:off x="5648796" y="4616988"/>
            <a:ext cx="549613" cy="5496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0" name="Group 9">
            <a:extLst>
              <a:ext uri="{FF2B5EF4-FFF2-40B4-BE49-F238E27FC236}">
                <a16:creationId xmlns:a16="http://schemas.microsoft.com/office/drawing/2014/main" id="{D8D1AA95-7312-45E3-9BAB-AD22F1DECD51}"/>
              </a:ext>
            </a:extLst>
          </p:cNvPr>
          <p:cNvGrpSpPr/>
          <p:nvPr/>
        </p:nvGrpSpPr>
        <p:grpSpPr>
          <a:xfrm flipH="1">
            <a:off x="340167" y="3320372"/>
            <a:ext cx="4616540" cy="1037801"/>
            <a:chOff x="4716014" y="1639851"/>
            <a:chExt cx="3888434" cy="1037351"/>
          </a:xfrm>
        </p:grpSpPr>
        <p:sp>
          <p:nvSpPr>
            <p:cNvPr id="11" name="TextBox 10">
              <a:extLst>
                <a:ext uri="{FF2B5EF4-FFF2-40B4-BE49-F238E27FC236}">
                  <a16:creationId xmlns:a16="http://schemas.microsoft.com/office/drawing/2014/main" id="{E81441A5-7011-4D83-A376-C8A5081ABF37}"/>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Incrementar la velocidad de trasporte de mercancías e insumos puede incentivar el crecimiento de empresas dedicados al trasporte, que actualmente es la segunda industria que mas empleos ofrece</a:t>
              </a:r>
            </a:p>
          </p:txBody>
        </p:sp>
        <p:sp>
          <p:nvSpPr>
            <p:cNvPr id="12" name="TextBox 11">
              <a:extLst>
                <a:ext uri="{FF2B5EF4-FFF2-40B4-BE49-F238E27FC236}">
                  <a16:creationId xmlns:a16="http://schemas.microsoft.com/office/drawing/2014/main" id="{ABF536FA-07F3-43D4-8A4B-02E511A7BDE5}"/>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Industria y comercio</a:t>
              </a:r>
            </a:p>
          </p:txBody>
        </p:sp>
      </p:grpSp>
      <p:sp>
        <p:nvSpPr>
          <p:cNvPr id="13" name="Oval 12">
            <a:extLst>
              <a:ext uri="{FF2B5EF4-FFF2-40B4-BE49-F238E27FC236}">
                <a16:creationId xmlns:a16="http://schemas.microsoft.com/office/drawing/2014/main" id="{476F4CD0-08EC-4375-826C-A9E7EA1B4C50}"/>
              </a:ext>
            </a:extLst>
          </p:cNvPr>
          <p:cNvSpPr/>
          <p:nvPr/>
        </p:nvSpPr>
        <p:spPr>
          <a:xfrm flipH="1">
            <a:off x="6459736" y="1790656"/>
            <a:ext cx="549613" cy="5496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14" name="Group 13">
            <a:extLst>
              <a:ext uri="{FF2B5EF4-FFF2-40B4-BE49-F238E27FC236}">
                <a16:creationId xmlns:a16="http://schemas.microsoft.com/office/drawing/2014/main" id="{66E82848-E953-43E9-B41C-AB3AF8D57E71}"/>
              </a:ext>
            </a:extLst>
          </p:cNvPr>
          <p:cNvGrpSpPr/>
          <p:nvPr/>
        </p:nvGrpSpPr>
        <p:grpSpPr>
          <a:xfrm flipH="1">
            <a:off x="1843196" y="5664648"/>
            <a:ext cx="4616540" cy="1222467"/>
            <a:chOff x="4716014" y="1639851"/>
            <a:chExt cx="3888434" cy="1221937"/>
          </a:xfrm>
        </p:grpSpPr>
        <p:sp>
          <p:nvSpPr>
            <p:cNvPr id="15" name="TextBox 14">
              <a:extLst>
                <a:ext uri="{FF2B5EF4-FFF2-40B4-BE49-F238E27FC236}">
                  <a16:creationId xmlns:a16="http://schemas.microsoft.com/office/drawing/2014/main" id="{534881C3-911F-441A-8CDE-1DE53AF12B3D}"/>
                </a:ext>
              </a:extLst>
            </p:cNvPr>
            <p:cNvSpPr txBox="1"/>
            <p:nvPr/>
          </p:nvSpPr>
          <p:spPr>
            <a:xfrm>
              <a:off x="4716015" y="1846565"/>
              <a:ext cx="3888433" cy="1015223"/>
            </a:xfrm>
            <a:prstGeom prst="rect">
              <a:avLst/>
            </a:prstGeom>
            <a:noFill/>
          </p:spPr>
          <p:txBody>
            <a:bodyPr wrap="square" rtlCol="0">
              <a:spAutoFit/>
            </a:bodyPr>
            <a:lstStyle/>
            <a:p>
              <a:r>
                <a:rPr lang="es-CO" altLang="ko-KR" sz="1200" dirty="0">
                  <a:solidFill>
                    <a:schemeClr val="tx1">
                      <a:lumMod val="75000"/>
                      <a:lumOff val="25000"/>
                    </a:schemeClr>
                  </a:solidFill>
                </a:rPr>
                <a:t>La congestión vehicular, junto con el ruido y la contaminación que producen, aumenta la probabilidad de padecer enfermedades relacionadas con la ansiedad (obesidad, sedentarismo,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 enfermedades respiratorias(gripe, neumonía,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 y enfermedades auditivas (sordera, infección, vértigo, </a:t>
              </a:r>
              <a:r>
                <a:rPr lang="es-CO" altLang="ko-KR" sz="1200" dirty="0" err="1">
                  <a:solidFill>
                    <a:schemeClr val="tx1">
                      <a:lumMod val="75000"/>
                      <a:lumOff val="25000"/>
                    </a:schemeClr>
                  </a:solidFill>
                </a:rPr>
                <a:t>etc</a:t>
              </a:r>
              <a:r>
                <a:rPr lang="es-CO" altLang="ko-KR" sz="1200" dirty="0">
                  <a:solidFill>
                    <a:schemeClr val="tx1">
                      <a:lumMod val="75000"/>
                      <a:lumOff val="25000"/>
                    </a:schemeClr>
                  </a:solidFill>
                </a:rPr>
                <a:t>)</a:t>
              </a:r>
            </a:p>
          </p:txBody>
        </p:sp>
        <p:sp>
          <p:nvSpPr>
            <p:cNvPr id="16" name="TextBox 15">
              <a:extLst>
                <a:ext uri="{FF2B5EF4-FFF2-40B4-BE49-F238E27FC236}">
                  <a16:creationId xmlns:a16="http://schemas.microsoft.com/office/drawing/2014/main" id="{FF5DE792-2DAC-4024-9B67-8954E60A0994}"/>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Salud</a:t>
              </a:r>
            </a:p>
          </p:txBody>
        </p:sp>
      </p:grpSp>
      <p:sp>
        <p:nvSpPr>
          <p:cNvPr id="17" name="Oval 16">
            <a:extLst>
              <a:ext uri="{FF2B5EF4-FFF2-40B4-BE49-F238E27FC236}">
                <a16:creationId xmlns:a16="http://schemas.microsoft.com/office/drawing/2014/main" id="{8D80F9A0-6C85-4B37-922B-5F9E59754C20}"/>
              </a:ext>
            </a:extLst>
          </p:cNvPr>
          <p:cNvSpPr/>
          <p:nvPr/>
        </p:nvSpPr>
        <p:spPr>
          <a:xfrm flipH="1">
            <a:off x="5654120" y="2743488"/>
            <a:ext cx="549613" cy="549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tx1">
                  <a:lumMod val="75000"/>
                  <a:lumOff val="25000"/>
                </a:schemeClr>
              </a:solidFill>
            </a:endParaRPr>
          </a:p>
        </p:txBody>
      </p:sp>
      <p:grpSp>
        <p:nvGrpSpPr>
          <p:cNvPr id="18" name="Group 17">
            <a:extLst>
              <a:ext uri="{FF2B5EF4-FFF2-40B4-BE49-F238E27FC236}">
                <a16:creationId xmlns:a16="http://schemas.microsoft.com/office/drawing/2014/main" id="{40DE418A-BE67-47E6-B938-DB1AF1EA6305}"/>
              </a:ext>
            </a:extLst>
          </p:cNvPr>
          <p:cNvGrpSpPr/>
          <p:nvPr/>
        </p:nvGrpSpPr>
        <p:grpSpPr>
          <a:xfrm flipH="1">
            <a:off x="921002" y="2362604"/>
            <a:ext cx="4616540" cy="853135"/>
            <a:chOff x="4716014" y="1639851"/>
            <a:chExt cx="3888434" cy="852765"/>
          </a:xfrm>
        </p:grpSpPr>
        <p:sp>
          <p:nvSpPr>
            <p:cNvPr id="19" name="TextBox 18">
              <a:extLst>
                <a:ext uri="{FF2B5EF4-FFF2-40B4-BE49-F238E27FC236}">
                  <a16:creationId xmlns:a16="http://schemas.microsoft.com/office/drawing/2014/main" id="{CFC5EFCE-8887-4312-927C-7BC025F77D72}"/>
                </a:ext>
              </a:extLst>
            </p:cNvPr>
            <p:cNvSpPr txBox="1"/>
            <p:nvPr/>
          </p:nvSpPr>
          <p:spPr>
            <a:xfrm>
              <a:off x="4716015" y="1846565"/>
              <a:ext cx="3888433" cy="646051"/>
            </a:xfrm>
            <a:prstGeom prst="rect">
              <a:avLst/>
            </a:prstGeom>
            <a:noFill/>
          </p:spPr>
          <p:txBody>
            <a:bodyPr wrap="square" rtlCol="0">
              <a:spAutoFit/>
            </a:bodyPr>
            <a:lstStyle/>
            <a:p>
              <a:r>
                <a:rPr lang="es-CO" altLang="ko-KR" sz="1200" dirty="0">
                  <a:solidFill>
                    <a:schemeClr val="tx1">
                      <a:lumMod val="75000"/>
                      <a:lumOff val="25000"/>
                    </a:schemeClr>
                  </a:solidFill>
                </a:rPr>
                <a:t>Menos tiempo usando el vehículo implica una reducción de emisiones contaminantes por el uso de combustibles, menos contaminación auditiva</a:t>
              </a:r>
            </a:p>
          </p:txBody>
        </p:sp>
        <p:sp>
          <p:nvSpPr>
            <p:cNvPr id="20" name="TextBox 19">
              <a:extLst>
                <a:ext uri="{FF2B5EF4-FFF2-40B4-BE49-F238E27FC236}">
                  <a16:creationId xmlns:a16="http://schemas.microsoft.com/office/drawing/2014/main" id="{7207761B-348A-4E99-AD22-F60950E443B8}"/>
                </a:ext>
              </a:extLst>
            </p:cNvPr>
            <p:cNvSpPr txBox="1"/>
            <p:nvPr/>
          </p:nvSpPr>
          <p:spPr>
            <a:xfrm>
              <a:off x="4716014" y="1639851"/>
              <a:ext cx="3888433" cy="276879"/>
            </a:xfrm>
            <a:prstGeom prst="rect">
              <a:avLst/>
            </a:prstGeom>
            <a:noFill/>
          </p:spPr>
          <p:txBody>
            <a:bodyPr wrap="square" rtlCol="0">
              <a:spAutoFit/>
            </a:bodyPr>
            <a:lstStyle/>
            <a:p>
              <a:r>
                <a:rPr lang="es-CO" altLang="ko-KR" sz="1200" b="1" dirty="0">
                  <a:solidFill>
                    <a:schemeClr val="tx1">
                      <a:lumMod val="75000"/>
                      <a:lumOff val="25000"/>
                    </a:schemeClr>
                  </a:solidFill>
                </a:rPr>
                <a:t>Ambiental</a:t>
              </a:r>
            </a:p>
          </p:txBody>
        </p:sp>
      </p:grpSp>
      <p:sp>
        <p:nvSpPr>
          <p:cNvPr id="21" name="Oval 20">
            <a:extLst>
              <a:ext uri="{FF2B5EF4-FFF2-40B4-BE49-F238E27FC236}">
                <a16:creationId xmlns:a16="http://schemas.microsoft.com/office/drawing/2014/main" id="{96C9C49C-244A-4B48-BB07-7FB35C787A7B}"/>
              </a:ext>
            </a:extLst>
          </p:cNvPr>
          <p:cNvSpPr/>
          <p:nvPr/>
        </p:nvSpPr>
        <p:spPr>
          <a:xfrm flipH="1">
            <a:off x="5454506" y="3641557"/>
            <a:ext cx="549613" cy="5496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tx1">
                  <a:lumMod val="75000"/>
                  <a:lumOff val="25000"/>
                </a:schemeClr>
              </a:solidFill>
            </a:endParaRPr>
          </a:p>
        </p:txBody>
      </p:sp>
      <p:grpSp>
        <p:nvGrpSpPr>
          <p:cNvPr id="22" name="Group 21">
            <a:extLst>
              <a:ext uri="{FF2B5EF4-FFF2-40B4-BE49-F238E27FC236}">
                <a16:creationId xmlns:a16="http://schemas.microsoft.com/office/drawing/2014/main" id="{643F7420-411B-4017-AB11-E0327A39854D}"/>
              </a:ext>
            </a:extLst>
          </p:cNvPr>
          <p:cNvGrpSpPr/>
          <p:nvPr/>
        </p:nvGrpSpPr>
        <p:grpSpPr>
          <a:xfrm flipH="1">
            <a:off x="945637" y="4420043"/>
            <a:ext cx="4616540" cy="1037801"/>
            <a:chOff x="4716014" y="1639851"/>
            <a:chExt cx="3888434" cy="1037351"/>
          </a:xfrm>
        </p:grpSpPr>
        <p:sp>
          <p:nvSpPr>
            <p:cNvPr id="23" name="TextBox 22">
              <a:extLst>
                <a:ext uri="{FF2B5EF4-FFF2-40B4-BE49-F238E27FC236}">
                  <a16:creationId xmlns:a16="http://schemas.microsoft.com/office/drawing/2014/main" id="{218E92E9-560F-4644-A5A8-8450CC8A59B2}"/>
                </a:ext>
              </a:extLst>
            </p:cNvPr>
            <p:cNvSpPr txBox="1"/>
            <p:nvPr/>
          </p:nvSpPr>
          <p:spPr>
            <a:xfrm>
              <a:off x="4716015" y="1846565"/>
              <a:ext cx="3888433" cy="830637"/>
            </a:xfrm>
            <a:prstGeom prst="rect">
              <a:avLst/>
            </a:prstGeom>
            <a:noFill/>
          </p:spPr>
          <p:txBody>
            <a:bodyPr wrap="square" rtlCol="0">
              <a:spAutoFit/>
            </a:bodyPr>
            <a:lstStyle/>
            <a:p>
              <a:r>
                <a:rPr lang="es-CO" altLang="ko-KR" sz="1200" dirty="0">
                  <a:solidFill>
                    <a:schemeClr val="tx1">
                      <a:lumMod val="75000"/>
                      <a:lumOff val="25000"/>
                    </a:schemeClr>
                  </a:solidFill>
                </a:rPr>
                <a:t>Menos tiempo en trafico reduce los niveles de estrés, relacionado como causa principal de conflicto interpersonal e indisposición social. La percepción sobre la ciudad y sentido de pertenencia de la misma, también se ven afectados  </a:t>
              </a:r>
            </a:p>
          </p:txBody>
        </p:sp>
        <p:sp>
          <p:nvSpPr>
            <p:cNvPr id="24" name="TextBox 23">
              <a:extLst>
                <a:ext uri="{FF2B5EF4-FFF2-40B4-BE49-F238E27FC236}">
                  <a16:creationId xmlns:a16="http://schemas.microsoft.com/office/drawing/2014/main" id="{F2367A6D-04E0-4AA2-A36A-2E7DEDD21AA0}"/>
                </a:ext>
              </a:extLst>
            </p:cNvPr>
            <p:cNvSpPr txBox="1"/>
            <p:nvPr/>
          </p:nvSpPr>
          <p:spPr>
            <a:xfrm>
              <a:off x="4716014" y="1639851"/>
              <a:ext cx="3888433" cy="276879"/>
            </a:xfrm>
            <a:prstGeom prst="rect">
              <a:avLst/>
            </a:prstGeom>
            <a:noFill/>
          </p:spPr>
          <p:txBody>
            <a:bodyPr wrap="square" rtlCol="0">
              <a:spAutoFit/>
            </a:bodyPr>
            <a:lstStyle/>
            <a:p>
              <a:r>
                <a:rPr lang="es-CO" altLang="ko-KR" sz="1200" b="1">
                  <a:solidFill>
                    <a:schemeClr val="tx1">
                      <a:lumMod val="75000"/>
                      <a:lumOff val="25000"/>
                    </a:schemeClr>
                  </a:solidFill>
                </a:rPr>
                <a:t>Social</a:t>
              </a:r>
            </a:p>
          </p:txBody>
        </p:sp>
      </p:grpSp>
      <p:sp>
        <p:nvSpPr>
          <p:cNvPr id="25" name="Oval 24">
            <a:extLst>
              <a:ext uri="{FF2B5EF4-FFF2-40B4-BE49-F238E27FC236}">
                <a16:creationId xmlns:a16="http://schemas.microsoft.com/office/drawing/2014/main" id="{C08EB5F7-2BF1-425F-9FE0-4DB072808ACC}"/>
              </a:ext>
            </a:extLst>
          </p:cNvPr>
          <p:cNvSpPr/>
          <p:nvPr/>
        </p:nvSpPr>
        <p:spPr>
          <a:xfrm flipH="1">
            <a:off x="7581254" y="2886580"/>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6" name="Oval 25">
            <a:extLst>
              <a:ext uri="{FF2B5EF4-FFF2-40B4-BE49-F238E27FC236}">
                <a16:creationId xmlns:a16="http://schemas.microsoft.com/office/drawing/2014/main" id="{BE3A8781-0799-4F9D-B3FB-EF3D78C56C97}"/>
              </a:ext>
            </a:extLst>
          </p:cNvPr>
          <p:cNvSpPr/>
          <p:nvPr/>
        </p:nvSpPr>
        <p:spPr>
          <a:xfrm flipH="1">
            <a:off x="7348378" y="3804702"/>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Oval 26">
            <a:extLst>
              <a:ext uri="{FF2B5EF4-FFF2-40B4-BE49-F238E27FC236}">
                <a16:creationId xmlns:a16="http://schemas.microsoft.com/office/drawing/2014/main" id="{367BBC88-3979-4C87-AD97-EFBA350194D3}"/>
              </a:ext>
            </a:extLst>
          </p:cNvPr>
          <p:cNvSpPr/>
          <p:nvPr/>
        </p:nvSpPr>
        <p:spPr>
          <a:xfrm flipH="1">
            <a:off x="7601706" y="4722826"/>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8" name="Oval 27">
            <a:extLst>
              <a:ext uri="{FF2B5EF4-FFF2-40B4-BE49-F238E27FC236}">
                <a16:creationId xmlns:a16="http://schemas.microsoft.com/office/drawing/2014/main" id="{4331C00F-62C0-4B7A-B4A2-51E59FC7DBFF}"/>
              </a:ext>
            </a:extLst>
          </p:cNvPr>
          <p:cNvSpPr/>
          <p:nvPr/>
        </p:nvSpPr>
        <p:spPr>
          <a:xfrm flipH="1">
            <a:off x="8610310" y="5640948"/>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cxnSp>
        <p:nvCxnSpPr>
          <p:cNvPr id="29" name="Straight Connector 28">
            <a:extLst>
              <a:ext uri="{FF2B5EF4-FFF2-40B4-BE49-F238E27FC236}">
                <a16:creationId xmlns:a16="http://schemas.microsoft.com/office/drawing/2014/main" id="{C1074C65-F3DF-4063-B704-263954B9D92F}"/>
              </a:ext>
            </a:extLst>
          </p:cNvPr>
          <p:cNvCxnSpPr>
            <a:cxnSpLocks/>
          </p:cNvCxnSpPr>
          <p:nvPr/>
        </p:nvCxnSpPr>
        <p:spPr>
          <a:xfrm flipH="1">
            <a:off x="7214446" y="2076563"/>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120593-EBA9-4085-A4BE-56CE63874ED2}"/>
              </a:ext>
            </a:extLst>
          </p:cNvPr>
          <p:cNvCxnSpPr>
            <a:cxnSpLocks/>
          </p:cNvCxnSpPr>
          <p:nvPr/>
        </p:nvCxnSpPr>
        <p:spPr>
          <a:xfrm flipH="1">
            <a:off x="6352070" y="2994686"/>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B14C15C-FE65-4F93-B089-3D1FAD5374D8}"/>
              </a:ext>
            </a:extLst>
          </p:cNvPr>
          <p:cNvCxnSpPr>
            <a:cxnSpLocks/>
          </p:cNvCxnSpPr>
          <p:nvPr/>
        </p:nvCxnSpPr>
        <p:spPr>
          <a:xfrm flipH="1">
            <a:off x="6110666" y="391280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1F5839-AE34-4983-95D5-6D9987EDC886}"/>
              </a:ext>
            </a:extLst>
          </p:cNvPr>
          <p:cNvCxnSpPr>
            <a:cxnSpLocks/>
          </p:cNvCxnSpPr>
          <p:nvPr/>
        </p:nvCxnSpPr>
        <p:spPr>
          <a:xfrm flipH="1">
            <a:off x="6350104" y="483093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0D08D4-C9F6-43C9-A062-3C4424A925CA}"/>
              </a:ext>
            </a:extLst>
          </p:cNvPr>
          <p:cNvCxnSpPr>
            <a:cxnSpLocks/>
          </p:cNvCxnSpPr>
          <p:nvPr/>
        </p:nvCxnSpPr>
        <p:spPr>
          <a:xfrm flipH="1">
            <a:off x="7276360" y="574905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4" name="Parallelogram 30">
            <a:extLst>
              <a:ext uri="{FF2B5EF4-FFF2-40B4-BE49-F238E27FC236}">
                <a16:creationId xmlns:a16="http://schemas.microsoft.com/office/drawing/2014/main" id="{CD034086-CB97-4A4D-919F-480F7EB8564D}"/>
              </a:ext>
            </a:extLst>
          </p:cNvPr>
          <p:cNvSpPr/>
          <p:nvPr/>
        </p:nvSpPr>
        <p:spPr>
          <a:xfrm>
            <a:off x="6575152" y="1920921"/>
            <a:ext cx="292786" cy="29351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Freeform 18">
            <a:extLst>
              <a:ext uri="{FF2B5EF4-FFF2-40B4-BE49-F238E27FC236}">
                <a16:creationId xmlns:a16="http://schemas.microsoft.com/office/drawing/2014/main" id="{6616C10E-D7D3-43EE-8D66-C0012CB4F4DE}"/>
              </a:ext>
            </a:extLst>
          </p:cNvPr>
          <p:cNvSpPr/>
          <p:nvPr/>
        </p:nvSpPr>
        <p:spPr>
          <a:xfrm flipH="1">
            <a:off x="6675341" y="5597846"/>
            <a:ext cx="355852" cy="287199"/>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6" name="Oval 7">
            <a:extLst>
              <a:ext uri="{FF2B5EF4-FFF2-40B4-BE49-F238E27FC236}">
                <a16:creationId xmlns:a16="http://schemas.microsoft.com/office/drawing/2014/main" id="{6BC3204C-05F3-48B3-A693-02079ED89583}"/>
              </a:ext>
            </a:extLst>
          </p:cNvPr>
          <p:cNvSpPr/>
          <p:nvPr/>
        </p:nvSpPr>
        <p:spPr>
          <a:xfrm flipH="1">
            <a:off x="5768191" y="2864586"/>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25">
            <a:extLst>
              <a:ext uri="{FF2B5EF4-FFF2-40B4-BE49-F238E27FC236}">
                <a16:creationId xmlns:a16="http://schemas.microsoft.com/office/drawing/2014/main" id="{D3C53ADE-C1D2-4D23-B4D1-2347C61E8EE8}"/>
              </a:ext>
            </a:extLst>
          </p:cNvPr>
          <p:cNvSpPr/>
          <p:nvPr/>
        </p:nvSpPr>
        <p:spPr>
          <a:xfrm flipH="1">
            <a:off x="5565363" y="3781498"/>
            <a:ext cx="343140" cy="251467"/>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Block Arc 25">
            <a:extLst>
              <a:ext uri="{FF2B5EF4-FFF2-40B4-BE49-F238E27FC236}">
                <a16:creationId xmlns:a16="http://schemas.microsoft.com/office/drawing/2014/main" id="{E6F50AF1-DAB1-4DF1-859C-EE3DE78CDEE2}"/>
              </a:ext>
            </a:extLst>
          </p:cNvPr>
          <p:cNvSpPr>
            <a:spLocks noChangeAspect="1"/>
          </p:cNvSpPr>
          <p:nvPr/>
        </p:nvSpPr>
        <p:spPr>
          <a:xfrm flipH="1">
            <a:off x="5798373" y="4711721"/>
            <a:ext cx="236253" cy="34131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423880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FF1FDA4E-DF01-4D02-BE4F-950B8F39C2BD}"/>
              </a:ext>
            </a:extLst>
          </p:cNvPr>
          <p:cNvGrpSpPr/>
          <p:nvPr/>
        </p:nvGrpSpPr>
        <p:grpSpPr>
          <a:xfrm rot="16200000">
            <a:off x="5185060" y="-1635379"/>
            <a:ext cx="1819481" cy="12191852"/>
            <a:chOff x="7863840" y="1228255"/>
            <a:chExt cx="909828" cy="228600"/>
          </a:xfrm>
        </p:grpSpPr>
        <p:sp>
          <p:nvSpPr>
            <p:cNvPr id="58" name="Rectangle 57">
              <a:extLst>
                <a:ext uri="{FF2B5EF4-FFF2-40B4-BE49-F238E27FC236}">
                  <a16:creationId xmlns:a16="http://schemas.microsoft.com/office/drawing/2014/main" id="{775BF98B-6CE0-479F-B192-D0B65405D91E}"/>
                </a:ext>
              </a:extLst>
            </p:cNvPr>
            <p:cNvSpPr/>
            <p:nvPr/>
          </p:nvSpPr>
          <p:spPr>
            <a:xfrm>
              <a:off x="7863840" y="1228255"/>
              <a:ext cx="2286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E689373-AF9D-48E9-912C-597D7E266311}"/>
                </a:ext>
              </a:extLst>
            </p:cNvPr>
            <p:cNvSpPr/>
            <p:nvPr/>
          </p:nvSpPr>
          <p:spPr>
            <a:xfrm>
              <a:off x="8090916" y="1228255"/>
              <a:ext cx="2286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39A34452-B0CF-452A-A38C-0E75F4630101}"/>
                </a:ext>
              </a:extLst>
            </p:cNvPr>
            <p:cNvSpPr/>
            <p:nvPr/>
          </p:nvSpPr>
          <p:spPr>
            <a:xfrm>
              <a:off x="8317992" y="1228255"/>
              <a:ext cx="2286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810C2BA-7B37-4863-B1DB-843D5DBB60E2}"/>
                </a:ext>
              </a:extLst>
            </p:cNvPr>
            <p:cNvSpPr/>
            <p:nvPr/>
          </p:nvSpPr>
          <p:spPr>
            <a:xfrm>
              <a:off x="8545068" y="1228255"/>
              <a:ext cx="228600" cy="228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F4CB848E-1D16-4F7F-919F-6A9FB17B8BC0}"/>
              </a:ext>
            </a:extLst>
          </p:cNvPr>
          <p:cNvSpPr/>
          <p:nvPr/>
        </p:nvSpPr>
        <p:spPr>
          <a:xfrm>
            <a:off x="0" y="3550807"/>
            <a:ext cx="12192000" cy="18181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2C559B9-D98C-4A53-B487-921BAB20C290}"/>
              </a:ext>
            </a:extLst>
          </p:cNvPr>
          <p:cNvSpPr txBox="1"/>
          <p:nvPr/>
        </p:nvSpPr>
        <p:spPr>
          <a:xfrm>
            <a:off x="1" y="3859392"/>
            <a:ext cx="12192000" cy="830997"/>
          </a:xfrm>
          <a:prstGeom prst="rect">
            <a:avLst/>
          </a:prstGeom>
          <a:noFill/>
        </p:spPr>
        <p:txBody>
          <a:bodyPr wrap="square" rtlCol="0" anchor="ctr">
            <a:spAutoFit/>
          </a:bodyPr>
          <a:lstStyle/>
          <a:p>
            <a:pPr algn="ctr"/>
            <a:r>
              <a:rPr lang="es-CO" altLang="ko-KR" sz="4800" dirty="0">
                <a:solidFill>
                  <a:schemeClr val="bg1"/>
                </a:solidFill>
                <a:cs typeface="Arial" pitchFamily="34" charset="0"/>
              </a:rPr>
              <a:t>02. Datos disponibles y exploración</a:t>
            </a:r>
          </a:p>
        </p:txBody>
      </p:sp>
      <p:grpSp>
        <p:nvGrpSpPr>
          <p:cNvPr id="7" name="Group 6">
            <a:extLst>
              <a:ext uri="{FF2B5EF4-FFF2-40B4-BE49-F238E27FC236}">
                <a16:creationId xmlns:a16="http://schemas.microsoft.com/office/drawing/2014/main" id="{9735DCAE-0DE9-45E0-A48A-B18941551671}"/>
              </a:ext>
            </a:extLst>
          </p:cNvPr>
          <p:cNvGrpSpPr/>
          <p:nvPr/>
        </p:nvGrpSpPr>
        <p:grpSpPr>
          <a:xfrm rot="3017773">
            <a:off x="5584718" y="1817122"/>
            <a:ext cx="469873" cy="327856"/>
            <a:chOff x="5405974" y="1533288"/>
            <a:chExt cx="608646" cy="424685"/>
          </a:xfrm>
        </p:grpSpPr>
        <p:sp>
          <p:nvSpPr>
            <p:cNvPr id="8" name="Trapezoid 7">
              <a:extLst>
                <a:ext uri="{FF2B5EF4-FFF2-40B4-BE49-F238E27FC236}">
                  <a16:creationId xmlns:a16="http://schemas.microsoft.com/office/drawing/2014/main" id="{D9CB82F0-1BBB-4901-9194-76CB42845806}"/>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apezoid 8">
              <a:extLst>
                <a:ext uri="{FF2B5EF4-FFF2-40B4-BE49-F238E27FC236}">
                  <a16:creationId xmlns:a16="http://schemas.microsoft.com/office/drawing/2014/main" id="{4D88FC46-5725-410F-890A-35F76450D5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rapezoid 9">
              <a:extLst>
                <a:ext uri="{FF2B5EF4-FFF2-40B4-BE49-F238E27FC236}">
                  <a16:creationId xmlns:a16="http://schemas.microsoft.com/office/drawing/2014/main" id="{48B958BF-0A77-4155-A4B2-0AACCACBC099}"/>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apezoid 10">
              <a:extLst>
                <a:ext uri="{FF2B5EF4-FFF2-40B4-BE49-F238E27FC236}">
                  <a16:creationId xmlns:a16="http://schemas.microsoft.com/office/drawing/2014/main" id="{694FAF09-C37B-4D5F-8986-128E1406A5B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2DC4A586-D53B-4732-9EC4-ECBA24BE2E06}"/>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ED81B5EA-563E-4DB8-9CFD-33E2046DB885}"/>
              </a:ext>
            </a:extLst>
          </p:cNvPr>
          <p:cNvGrpSpPr/>
          <p:nvPr/>
        </p:nvGrpSpPr>
        <p:grpSpPr>
          <a:xfrm rot="7898637">
            <a:off x="5214392" y="1000348"/>
            <a:ext cx="344525" cy="861967"/>
            <a:chOff x="4130248" y="650162"/>
            <a:chExt cx="502279" cy="1664988"/>
          </a:xfrm>
          <a:solidFill>
            <a:schemeClr val="accent2"/>
          </a:solidFill>
        </p:grpSpPr>
        <p:sp>
          <p:nvSpPr>
            <p:cNvPr id="47" name="Trapezoid 46">
              <a:extLst>
                <a:ext uri="{FF2B5EF4-FFF2-40B4-BE49-F238E27FC236}">
                  <a16:creationId xmlns:a16="http://schemas.microsoft.com/office/drawing/2014/main" id="{25299E69-BA35-434B-B436-C1980380A0BC}"/>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rapezoid 94">
              <a:extLst>
                <a:ext uri="{FF2B5EF4-FFF2-40B4-BE49-F238E27FC236}">
                  <a16:creationId xmlns:a16="http://schemas.microsoft.com/office/drawing/2014/main" id="{835959BC-934F-4D8A-AA73-95D23A7C2F98}"/>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141212BB-D030-4BEF-BE2B-E8A3CC790CBA}"/>
              </a:ext>
            </a:extLst>
          </p:cNvPr>
          <p:cNvGrpSpPr/>
          <p:nvPr/>
        </p:nvGrpSpPr>
        <p:grpSpPr>
          <a:xfrm rot="15664019">
            <a:off x="4239240" y="746537"/>
            <a:ext cx="414152" cy="1446605"/>
            <a:chOff x="391499" y="630207"/>
            <a:chExt cx="531848" cy="1593194"/>
          </a:xfrm>
        </p:grpSpPr>
        <p:sp>
          <p:nvSpPr>
            <p:cNvPr id="45" name="Rectangle: Rounded Corners 44">
              <a:extLst>
                <a:ext uri="{FF2B5EF4-FFF2-40B4-BE49-F238E27FC236}">
                  <a16:creationId xmlns:a16="http://schemas.microsoft.com/office/drawing/2014/main" id="{B9BE7176-3872-43EB-A826-A8BF0B3D3AA9}"/>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3A43497-A4DD-45E4-9034-17F05C2472D1}"/>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5481BE7-71C0-450E-A70A-571423B47A0D}"/>
              </a:ext>
            </a:extLst>
          </p:cNvPr>
          <p:cNvGrpSpPr/>
          <p:nvPr/>
        </p:nvGrpSpPr>
        <p:grpSpPr>
          <a:xfrm rot="1062574">
            <a:off x="4839586" y="933055"/>
            <a:ext cx="437403" cy="437403"/>
            <a:chOff x="121429" y="411151"/>
            <a:chExt cx="607375" cy="607375"/>
          </a:xfrm>
        </p:grpSpPr>
        <p:sp>
          <p:nvSpPr>
            <p:cNvPr id="41" name="Oval 40">
              <a:extLst>
                <a:ext uri="{FF2B5EF4-FFF2-40B4-BE49-F238E27FC236}">
                  <a16:creationId xmlns:a16="http://schemas.microsoft.com/office/drawing/2014/main" id="{B6BF831C-93C3-4C77-BDD8-D85C6F731450}"/>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E48EA4FD-67BD-4ECB-B5B2-D1AF9B26157F}"/>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9C56264-3285-49B3-A816-65D9409E04E9}"/>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Oval 43">
              <a:extLst>
                <a:ext uri="{FF2B5EF4-FFF2-40B4-BE49-F238E27FC236}">
                  <a16:creationId xmlns:a16="http://schemas.microsoft.com/office/drawing/2014/main" id="{B2689479-8691-451F-A1E5-FFB058AEBB40}"/>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Top Corners Rounded 27">
            <a:extLst>
              <a:ext uri="{FF2B5EF4-FFF2-40B4-BE49-F238E27FC236}">
                <a16:creationId xmlns:a16="http://schemas.microsoft.com/office/drawing/2014/main" id="{11477A9D-5103-4038-9015-597B6AB52E31}"/>
              </a:ext>
            </a:extLst>
          </p:cNvPr>
          <p:cNvSpPr/>
          <p:nvPr/>
        </p:nvSpPr>
        <p:spPr>
          <a:xfrm>
            <a:off x="2939995" y="3151042"/>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11DF975C-FC1D-4FDC-BA0B-3E156064369A}"/>
              </a:ext>
            </a:extLst>
          </p:cNvPr>
          <p:cNvGrpSpPr/>
          <p:nvPr/>
        </p:nvGrpSpPr>
        <p:grpSpPr>
          <a:xfrm rot="1056235">
            <a:off x="3546587" y="1803551"/>
            <a:ext cx="391039" cy="1171393"/>
            <a:chOff x="391499" y="630207"/>
            <a:chExt cx="531845" cy="1593193"/>
          </a:xfrm>
        </p:grpSpPr>
        <p:sp>
          <p:nvSpPr>
            <p:cNvPr id="39" name="Rectangle: Rounded Corners 38">
              <a:extLst>
                <a:ext uri="{FF2B5EF4-FFF2-40B4-BE49-F238E27FC236}">
                  <a16:creationId xmlns:a16="http://schemas.microsoft.com/office/drawing/2014/main" id="{079CD355-7C99-4C02-BD98-37C24D860C97}"/>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029965E1-817B-4D1E-986B-850BE9D7E64D}"/>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a:extLst>
              <a:ext uri="{FF2B5EF4-FFF2-40B4-BE49-F238E27FC236}">
                <a16:creationId xmlns:a16="http://schemas.microsoft.com/office/drawing/2014/main" id="{91E7D623-F73A-43EC-837E-03076914DBEF}"/>
              </a:ext>
            </a:extLst>
          </p:cNvPr>
          <p:cNvSpPr/>
          <p:nvPr/>
        </p:nvSpPr>
        <p:spPr>
          <a:xfrm>
            <a:off x="3460460" y="1575008"/>
            <a:ext cx="525968" cy="52596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2C054BD6-D082-4DC0-8827-D7E8070099FB}"/>
              </a:ext>
            </a:extLst>
          </p:cNvPr>
          <p:cNvSpPr/>
          <p:nvPr/>
        </p:nvSpPr>
        <p:spPr>
          <a:xfrm>
            <a:off x="3517185" y="1631733"/>
            <a:ext cx="412519" cy="412519"/>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9507AB-3C37-4D88-B35B-F394E88D376E}"/>
              </a:ext>
            </a:extLst>
          </p:cNvPr>
          <p:cNvSpPr/>
          <p:nvPr/>
        </p:nvSpPr>
        <p:spPr>
          <a:xfrm>
            <a:off x="3620522" y="1735607"/>
            <a:ext cx="205845" cy="204771"/>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Oval 32">
            <a:extLst>
              <a:ext uri="{FF2B5EF4-FFF2-40B4-BE49-F238E27FC236}">
                <a16:creationId xmlns:a16="http://schemas.microsoft.com/office/drawing/2014/main" id="{4E1D1415-C04D-4B04-894B-0DACAB00CF83}"/>
              </a:ext>
            </a:extLst>
          </p:cNvPr>
          <p:cNvSpPr/>
          <p:nvPr/>
        </p:nvSpPr>
        <p:spPr>
          <a:xfrm>
            <a:off x="3689186" y="1803734"/>
            <a:ext cx="68517" cy="68517"/>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4930E9EE-A029-4432-A909-6D41C8ABBA87}"/>
              </a:ext>
            </a:extLst>
          </p:cNvPr>
          <p:cNvSpPr/>
          <p:nvPr/>
        </p:nvSpPr>
        <p:spPr>
          <a:xfrm>
            <a:off x="3126222" y="3080302"/>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9D3DBAE6-A187-408C-9B1B-2F6D5D6AEB72}"/>
              </a:ext>
            </a:extLst>
          </p:cNvPr>
          <p:cNvSpPr/>
          <p:nvPr/>
        </p:nvSpPr>
        <p:spPr>
          <a:xfrm>
            <a:off x="3288913" y="2828857"/>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3CBFF0E-5897-4AF6-9083-120D02669595}"/>
              </a:ext>
            </a:extLst>
          </p:cNvPr>
          <p:cNvSpPr/>
          <p:nvPr/>
        </p:nvSpPr>
        <p:spPr>
          <a:xfrm>
            <a:off x="-1" y="3417122"/>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1A64975-1C0D-43DB-B28F-106A015F4420}"/>
              </a:ext>
            </a:extLst>
          </p:cNvPr>
          <p:cNvSpPr/>
          <p:nvPr/>
        </p:nvSpPr>
        <p:spPr>
          <a:xfrm>
            <a:off x="147" y="5426893"/>
            <a:ext cx="12191853" cy="70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FFA7157-9D15-4357-AF8E-091BDDBE9CC9}"/>
              </a:ext>
            </a:extLst>
          </p:cNvPr>
          <p:cNvGrpSpPr/>
          <p:nvPr/>
        </p:nvGrpSpPr>
        <p:grpSpPr>
          <a:xfrm rot="18490567" flipH="1">
            <a:off x="5363387" y="1800598"/>
            <a:ext cx="471722" cy="328072"/>
            <a:chOff x="5405974" y="1533288"/>
            <a:chExt cx="611040" cy="424965"/>
          </a:xfrm>
        </p:grpSpPr>
        <p:sp>
          <p:nvSpPr>
            <p:cNvPr id="19" name="Trapezoid 18">
              <a:extLst>
                <a:ext uri="{FF2B5EF4-FFF2-40B4-BE49-F238E27FC236}">
                  <a16:creationId xmlns:a16="http://schemas.microsoft.com/office/drawing/2014/main" id="{4D77C9AF-BA17-47FC-8902-AE54771234AD}"/>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rapezoid 19">
              <a:extLst>
                <a:ext uri="{FF2B5EF4-FFF2-40B4-BE49-F238E27FC236}">
                  <a16:creationId xmlns:a16="http://schemas.microsoft.com/office/drawing/2014/main" id="{46B1721D-1165-4A00-8863-347C1607B84E}"/>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DD16100A-E561-4888-AB5B-C20C546FC1C5}"/>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E969C75F-590D-4E6E-BE43-E4228221B906}"/>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rapezoid 22">
              <a:extLst>
                <a:ext uri="{FF2B5EF4-FFF2-40B4-BE49-F238E27FC236}">
                  <a16:creationId xmlns:a16="http://schemas.microsoft.com/office/drawing/2014/main" id="{40DB3B2D-12B0-4DE4-9F5B-2AA64B0CDE0F}"/>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9F3BC3B0-8C89-4C8E-835C-640F128DD074}"/>
              </a:ext>
            </a:extLst>
          </p:cNvPr>
          <p:cNvGrpSpPr/>
          <p:nvPr/>
        </p:nvGrpSpPr>
        <p:grpSpPr>
          <a:xfrm rot="2713823">
            <a:off x="5532341" y="1541788"/>
            <a:ext cx="289218" cy="289219"/>
            <a:chOff x="5108323" y="1463792"/>
            <a:chExt cx="374636" cy="374638"/>
          </a:xfrm>
        </p:grpSpPr>
        <p:sp>
          <p:nvSpPr>
            <p:cNvPr id="37" name="Oval 36">
              <a:extLst>
                <a:ext uri="{FF2B5EF4-FFF2-40B4-BE49-F238E27FC236}">
                  <a16:creationId xmlns:a16="http://schemas.microsoft.com/office/drawing/2014/main" id="{152C56B7-BED9-4CDB-A198-433B01806A3A}"/>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E022E71-CC49-48DB-9441-5FE8C9DFA8F4}"/>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3450356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a:t>Fuente de datos</a:t>
            </a:r>
          </a:p>
        </p:txBody>
      </p:sp>
      <p:sp>
        <p:nvSpPr>
          <p:cNvPr id="3" name="Rectangle: Top Corners Rounded 2">
            <a:extLst>
              <a:ext uri="{FF2B5EF4-FFF2-40B4-BE49-F238E27FC236}">
                <a16:creationId xmlns:a16="http://schemas.microsoft.com/office/drawing/2014/main" id="{3ADC52C1-59CB-4D96-9BD2-37D33A345347}"/>
              </a:ext>
            </a:extLst>
          </p:cNvPr>
          <p:cNvSpPr/>
          <p:nvPr/>
        </p:nvSpPr>
        <p:spPr>
          <a:xfrm>
            <a:off x="9460670" y="1178300"/>
            <a:ext cx="2313062" cy="5524856"/>
          </a:xfrm>
          <a:prstGeom prst="round2SameRect">
            <a:avLst>
              <a:gd name="adj1" fmla="val 24056"/>
              <a:gd name="adj2"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D759741-55F5-4022-B718-ECB71BC01FA3}"/>
              </a:ext>
            </a:extLst>
          </p:cNvPr>
          <p:cNvGrpSpPr/>
          <p:nvPr/>
        </p:nvGrpSpPr>
        <p:grpSpPr>
          <a:xfrm>
            <a:off x="9649901" y="1820799"/>
            <a:ext cx="1934598" cy="3710020"/>
            <a:chOff x="5128701" y="2268749"/>
            <a:chExt cx="1934598" cy="3710020"/>
          </a:xfrm>
        </p:grpSpPr>
        <p:sp>
          <p:nvSpPr>
            <p:cNvPr id="5" name="Freeform: Shape 4">
              <a:extLst>
                <a:ext uri="{FF2B5EF4-FFF2-40B4-BE49-F238E27FC236}">
                  <a16:creationId xmlns:a16="http://schemas.microsoft.com/office/drawing/2014/main" id="{1009D769-F8F9-4138-9636-83CE4A8ACD3B}"/>
                </a:ext>
              </a:extLst>
            </p:cNvPr>
            <p:cNvSpPr/>
            <p:nvPr/>
          </p:nvSpPr>
          <p:spPr>
            <a:xfrm>
              <a:off x="5128701" y="2268749"/>
              <a:ext cx="1934598" cy="3710020"/>
            </a:xfrm>
            <a:custGeom>
              <a:avLst/>
              <a:gdLst>
                <a:gd name="connsiteX0" fmla="*/ 3525853 w 3576119"/>
                <a:gd name="connsiteY0" fmla="*/ 2071735 h 6858000"/>
                <a:gd name="connsiteX1" fmla="*/ 3269338 w 3576119"/>
                <a:gd name="connsiteY1" fmla="*/ 1923861 h 6858000"/>
                <a:gd name="connsiteX2" fmla="*/ 3269338 w 3576119"/>
                <a:gd name="connsiteY2" fmla="*/ 948351 h 6858000"/>
                <a:gd name="connsiteX3" fmla="*/ 2320988 w 3576119"/>
                <a:gd name="connsiteY3" fmla="*/ 0 h 6858000"/>
                <a:gd name="connsiteX4" fmla="*/ 1364338 w 3576119"/>
                <a:gd name="connsiteY4" fmla="*/ 0 h 6858000"/>
                <a:gd name="connsiteX5" fmla="*/ 415988 w 3576119"/>
                <a:gd name="connsiteY5" fmla="*/ 948351 h 6858000"/>
                <a:gd name="connsiteX6" fmla="*/ 415988 w 3576119"/>
                <a:gd name="connsiteY6" fmla="*/ 1861996 h 6858000"/>
                <a:gd name="connsiteX7" fmla="*/ 51586 w 3576119"/>
                <a:gd name="connsiteY7" fmla="*/ 2071735 h 6858000"/>
                <a:gd name="connsiteX8" fmla="*/ 13863 w 3576119"/>
                <a:gd name="connsiteY8" fmla="*/ 2212818 h 6858000"/>
                <a:gd name="connsiteX9" fmla="*/ 15372 w 3576119"/>
                <a:gd name="connsiteY9" fmla="*/ 2215081 h 6858000"/>
                <a:gd name="connsiteX10" fmla="*/ 156455 w 3576119"/>
                <a:gd name="connsiteY10" fmla="*/ 2252804 h 6858000"/>
                <a:gd name="connsiteX11" fmla="*/ 415988 w 3576119"/>
                <a:gd name="connsiteY11" fmla="*/ 2102668 h 6858000"/>
                <a:gd name="connsiteX12" fmla="*/ 415988 w 3576119"/>
                <a:gd name="connsiteY12" fmla="*/ 6145794 h 6858000"/>
                <a:gd name="connsiteX13" fmla="*/ 1128194 w 3576119"/>
                <a:gd name="connsiteY13" fmla="*/ 6858000 h 6858000"/>
                <a:gd name="connsiteX14" fmla="*/ 2556378 w 3576119"/>
                <a:gd name="connsiteY14" fmla="*/ 6858000 h 6858000"/>
                <a:gd name="connsiteX15" fmla="*/ 3268584 w 3576119"/>
                <a:gd name="connsiteY15" fmla="*/ 6145794 h 6858000"/>
                <a:gd name="connsiteX16" fmla="*/ 3268584 w 3576119"/>
                <a:gd name="connsiteY16" fmla="*/ 2165287 h 6858000"/>
                <a:gd name="connsiteX17" fmla="*/ 3420984 w 3576119"/>
                <a:gd name="connsiteY17" fmla="*/ 2252804 h 6858000"/>
                <a:gd name="connsiteX18" fmla="*/ 3562067 w 3576119"/>
                <a:gd name="connsiteY18" fmla="*/ 2215081 h 6858000"/>
                <a:gd name="connsiteX19" fmla="*/ 3563576 w 3576119"/>
                <a:gd name="connsiteY19" fmla="*/ 2212818 h 6858000"/>
                <a:gd name="connsiteX20" fmla="*/ 3525853 w 3576119"/>
                <a:gd name="connsiteY20" fmla="*/ 20717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76119" h="6858000">
                  <a:moveTo>
                    <a:pt x="3525853" y="2071735"/>
                  </a:moveTo>
                  <a:lnTo>
                    <a:pt x="3269338" y="1923861"/>
                  </a:lnTo>
                  <a:lnTo>
                    <a:pt x="3269338" y="948351"/>
                  </a:lnTo>
                  <a:cubicBezTo>
                    <a:pt x="3268584" y="427022"/>
                    <a:pt x="2842317" y="0"/>
                    <a:pt x="2320988" y="0"/>
                  </a:cubicBezTo>
                  <a:lnTo>
                    <a:pt x="1364338" y="0"/>
                  </a:lnTo>
                  <a:cubicBezTo>
                    <a:pt x="843009" y="0"/>
                    <a:pt x="415988" y="427022"/>
                    <a:pt x="415988" y="948351"/>
                  </a:cubicBezTo>
                  <a:lnTo>
                    <a:pt x="415988" y="1861996"/>
                  </a:lnTo>
                  <a:lnTo>
                    <a:pt x="51586" y="2071735"/>
                  </a:lnTo>
                  <a:cubicBezTo>
                    <a:pt x="2546" y="2100404"/>
                    <a:pt x="-14806" y="2163778"/>
                    <a:pt x="13863" y="2212818"/>
                  </a:cubicBezTo>
                  <a:lnTo>
                    <a:pt x="15372" y="2215081"/>
                  </a:lnTo>
                  <a:cubicBezTo>
                    <a:pt x="44041" y="2264121"/>
                    <a:pt x="107415" y="2281473"/>
                    <a:pt x="156455" y="2252804"/>
                  </a:cubicBezTo>
                  <a:lnTo>
                    <a:pt x="415988" y="2102668"/>
                  </a:lnTo>
                  <a:lnTo>
                    <a:pt x="415988" y="6145794"/>
                  </a:lnTo>
                  <a:cubicBezTo>
                    <a:pt x="415988" y="6537357"/>
                    <a:pt x="736631" y="6858000"/>
                    <a:pt x="1128194" y="6858000"/>
                  </a:cubicBezTo>
                  <a:lnTo>
                    <a:pt x="2556378" y="6858000"/>
                  </a:lnTo>
                  <a:cubicBezTo>
                    <a:pt x="2947940" y="6858000"/>
                    <a:pt x="3268584" y="6537357"/>
                    <a:pt x="3268584" y="6145794"/>
                  </a:cubicBezTo>
                  <a:lnTo>
                    <a:pt x="3268584" y="2165287"/>
                  </a:lnTo>
                  <a:lnTo>
                    <a:pt x="3420984" y="2252804"/>
                  </a:lnTo>
                  <a:cubicBezTo>
                    <a:pt x="3470023" y="2281473"/>
                    <a:pt x="3533398" y="2264121"/>
                    <a:pt x="3562067" y="2215081"/>
                  </a:cubicBezTo>
                  <a:lnTo>
                    <a:pt x="3563576" y="2212818"/>
                  </a:lnTo>
                  <a:cubicBezTo>
                    <a:pt x="3591491" y="2163778"/>
                    <a:pt x="3574893" y="2100404"/>
                    <a:pt x="3525853" y="2071735"/>
                  </a:cubicBezTo>
                  <a:close/>
                </a:path>
              </a:pathLst>
            </a:custGeom>
            <a:solidFill>
              <a:schemeClr val="accent1"/>
            </a:solidFill>
            <a:ln w="7536" cap="flat">
              <a:noFill/>
              <a:prstDash val="solid"/>
              <a:miter/>
            </a:ln>
          </p:spPr>
          <p:txBody>
            <a:bodyPr rtlCol="0" anchor="ctr"/>
            <a:lstStyle/>
            <a:p>
              <a:pPr algn="ctr"/>
              <a:endParaRPr lang="en-US"/>
            </a:p>
          </p:txBody>
        </p:sp>
        <p:sp>
          <p:nvSpPr>
            <p:cNvPr id="6" name="Freeform: Shape 5">
              <a:extLst>
                <a:ext uri="{FF2B5EF4-FFF2-40B4-BE49-F238E27FC236}">
                  <a16:creationId xmlns:a16="http://schemas.microsoft.com/office/drawing/2014/main" id="{CDC23741-2FEB-44BE-8864-670EF9D3CA6A}"/>
                </a:ext>
              </a:extLst>
            </p:cNvPr>
            <p:cNvSpPr/>
            <p:nvPr/>
          </p:nvSpPr>
          <p:spPr>
            <a:xfrm>
              <a:off x="5393519" y="3130339"/>
              <a:ext cx="1434249" cy="2777167"/>
            </a:xfrm>
            <a:custGeom>
              <a:avLst/>
              <a:gdLst>
                <a:gd name="connsiteX0" fmla="*/ 1286500 w 1434249"/>
                <a:gd name="connsiteY0" fmla="*/ 2633339 h 2777167"/>
                <a:gd name="connsiteX1" fmla="*/ 1295070 w 1434249"/>
                <a:gd name="connsiteY1" fmla="*/ 2664358 h 2777167"/>
                <a:gd name="connsiteX2" fmla="*/ 1263236 w 1434249"/>
                <a:gd name="connsiteY2" fmla="*/ 2715376 h 2777167"/>
                <a:gd name="connsiteX3" fmla="*/ 940803 w 1434249"/>
                <a:gd name="connsiteY3" fmla="*/ 2776598 h 2777167"/>
                <a:gd name="connsiteX4" fmla="*/ 932231 w 1434249"/>
                <a:gd name="connsiteY4" fmla="*/ 2754966 h 2777167"/>
                <a:gd name="connsiteX5" fmla="*/ 972230 w 1434249"/>
                <a:gd name="connsiteY5" fmla="*/ 2734150 h 2777167"/>
                <a:gd name="connsiteX6" fmla="*/ 1239563 w 1434249"/>
                <a:gd name="connsiteY6" fmla="*/ 2652930 h 2777167"/>
                <a:gd name="connsiteX7" fmla="*/ 1286500 w 1434249"/>
                <a:gd name="connsiteY7" fmla="*/ 2633339 h 2777167"/>
                <a:gd name="connsiteX8" fmla="*/ 154719 w 1434249"/>
                <a:gd name="connsiteY8" fmla="*/ 2633339 h 2777167"/>
                <a:gd name="connsiteX9" fmla="*/ 201655 w 1434249"/>
                <a:gd name="connsiteY9" fmla="*/ 2652930 h 2777167"/>
                <a:gd name="connsiteX10" fmla="*/ 468989 w 1434249"/>
                <a:gd name="connsiteY10" fmla="*/ 2734151 h 2777167"/>
                <a:gd name="connsiteX11" fmla="*/ 508987 w 1434249"/>
                <a:gd name="connsiteY11" fmla="*/ 2755374 h 2777167"/>
                <a:gd name="connsiteX12" fmla="*/ 500416 w 1434249"/>
                <a:gd name="connsiteY12" fmla="*/ 2777006 h 2777167"/>
                <a:gd name="connsiteX13" fmla="*/ 177983 w 1434249"/>
                <a:gd name="connsiteY13" fmla="*/ 2715784 h 2777167"/>
                <a:gd name="connsiteX14" fmla="*/ 146148 w 1434249"/>
                <a:gd name="connsiteY14" fmla="*/ 2664766 h 2777167"/>
                <a:gd name="connsiteX15" fmla="*/ 154719 w 1434249"/>
                <a:gd name="connsiteY15" fmla="*/ 2633339 h 2777167"/>
                <a:gd name="connsiteX16" fmla="*/ 1202934 w 1434249"/>
                <a:gd name="connsiteY16" fmla="*/ 1778176 h 2777167"/>
                <a:gd name="connsiteX17" fmla="*/ 1212627 w 1434249"/>
                <a:gd name="connsiteY17" fmla="*/ 1792971 h 2777167"/>
                <a:gd name="connsiteX18" fmla="*/ 1260380 w 1434249"/>
                <a:gd name="connsiteY18" fmla="*/ 2049285 h 2777167"/>
                <a:gd name="connsiteX19" fmla="*/ 1265686 w 1434249"/>
                <a:gd name="connsiteY19" fmla="*/ 2131730 h 2777167"/>
                <a:gd name="connsiteX20" fmla="*/ 1217525 w 1434249"/>
                <a:gd name="connsiteY20" fmla="*/ 2215808 h 2777167"/>
                <a:gd name="connsiteX21" fmla="*/ 919988 w 1434249"/>
                <a:gd name="connsiteY21" fmla="*/ 2313762 h 2777167"/>
                <a:gd name="connsiteX22" fmla="*/ 742853 w 1434249"/>
                <a:gd name="connsiteY22" fmla="*/ 2331721 h 2777167"/>
                <a:gd name="connsiteX23" fmla="*/ 230225 w 1434249"/>
                <a:gd name="connsiteY23" fmla="*/ 2219889 h 2777167"/>
                <a:gd name="connsiteX24" fmla="*/ 171044 w 1434249"/>
                <a:gd name="connsiteY24" fmla="*/ 2106426 h 2777167"/>
                <a:gd name="connsiteX25" fmla="*/ 204104 w 1434249"/>
                <a:gd name="connsiteY25" fmla="*/ 1875009 h 2777167"/>
                <a:gd name="connsiteX26" fmla="*/ 225736 w 1434249"/>
                <a:gd name="connsiteY26" fmla="*/ 1792563 h 2777167"/>
                <a:gd name="connsiteX27" fmla="*/ 249408 w 1434249"/>
                <a:gd name="connsiteY27" fmla="*/ 1780728 h 2777167"/>
                <a:gd name="connsiteX28" fmla="*/ 607758 w 1434249"/>
                <a:gd name="connsiteY28" fmla="*/ 1855825 h 2777167"/>
                <a:gd name="connsiteX29" fmla="*/ 1186506 w 1434249"/>
                <a:gd name="connsiteY29" fmla="*/ 1782360 h 2777167"/>
                <a:gd name="connsiteX30" fmla="*/ 1202934 w 1434249"/>
                <a:gd name="connsiteY30" fmla="*/ 1778176 h 2777167"/>
                <a:gd name="connsiteX31" fmla="*/ 1431187 w 1434249"/>
                <a:gd name="connsiteY31" fmla="*/ 1040510 h 2777167"/>
                <a:gd name="connsiteX32" fmla="*/ 1434248 w 1434249"/>
                <a:gd name="connsiteY32" fmla="*/ 1054234 h 2777167"/>
                <a:gd name="connsiteX33" fmla="*/ 1424045 w 1434249"/>
                <a:gd name="connsiteY33" fmla="*/ 1352178 h 2777167"/>
                <a:gd name="connsiteX34" fmla="*/ 1410984 w 1434249"/>
                <a:gd name="connsiteY34" fmla="*/ 1539107 h 2777167"/>
                <a:gd name="connsiteX35" fmla="*/ 1379149 w 1434249"/>
                <a:gd name="connsiteY35" fmla="*/ 1774606 h 2777167"/>
                <a:gd name="connsiteX36" fmla="*/ 1353027 w 1434249"/>
                <a:gd name="connsiteY36" fmla="*/ 1962760 h 2777167"/>
                <a:gd name="connsiteX37" fmla="*/ 1344865 w 1434249"/>
                <a:gd name="connsiteY37" fmla="*/ 1960719 h 2777167"/>
                <a:gd name="connsiteX38" fmla="*/ 1313845 w 1434249"/>
                <a:gd name="connsiteY38" fmla="*/ 1692978 h 2777167"/>
                <a:gd name="connsiteX39" fmla="*/ 1302417 w 1434249"/>
                <a:gd name="connsiteY39" fmla="*/ 1492171 h 2777167"/>
                <a:gd name="connsiteX40" fmla="*/ 1294663 w 1434249"/>
                <a:gd name="connsiteY40" fmla="*/ 1282794 h 2777167"/>
                <a:gd name="connsiteX41" fmla="*/ 1292622 w 1434249"/>
                <a:gd name="connsiteY41" fmla="*/ 1128924 h 2777167"/>
                <a:gd name="connsiteX42" fmla="*/ 1304866 w 1434249"/>
                <a:gd name="connsiteY42" fmla="*/ 1106067 h 2777167"/>
                <a:gd name="connsiteX43" fmla="*/ 1417106 w 1434249"/>
                <a:gd name="connsiteY43" fmla="*/ 1043622 h 2777167"/>
                <a:gd name="connsiteX44" fmla="*/ 1431187 w 1434249"/>
                <a:gd name="connsiteY44" fmla="*/ 1040510 h 2777167"/>
                <a:gd name="connsiteX45" fmla="*/ 4930 w 1434249"/>
                <a:gd name="connsiteY45" fmla="*/ 1039132 h 2777167"/>
                <a:gd name="connsiteX46" fmla="*/ 26154 w 1434249"/>
                <a:gd name="connsiteY46" fmla="*/ 1048111 h 2777167"/>
                <a:gd name="connsiteX47" fmla="*/ 124109 w 1434249"/>
                <a:gd name="connsiteY47" fmla="*/ 1101986 h 2777167"/>
                <a:gd name="connsiteX48" fmla="*/ 142476 w 1434249"/>
                <a:gd name="connsiteY48" fmla="*/ 1132596 h 2777167"/>
                <a:gd name="connsiteX49" fmla="*/ 140435 w 1434249"/>
                <a:gd name="connsiteY49" fmla="*/ 1375850 h 2777167"/>
                <a:gd name="connsiteX50" fmla="*/ 130231 w 1434249"/>
                <a:gd name="connsiteY50" fmla="*/ 1615022 h 2777167"/>
                <a:gd name="connsiteX51" fmla="*/ 95947 w 1434249"/>
                <a:gd name="connsiteY51" fmla="*/ 1978677 h 2777167"/>
                <a:gd name="connsiteX52" fmla="*/ 89417 w 1434249"/>
                <a:gd name="connsiteY52" fmla="*/ 1947250 h 2777167"/>
                <a:gd name="connsiteX53" fmla="*/ 59214 w 1434249"/>
                <a:gd name="connsiteY53" fmla="*/ 1778279 h 2777167"/>
                <a:gd name="connsiteX54" fmla="*/ 24521 w 1434249"/>
                <a:gd name="connsiteY54" fmla="*/ 1529720 h 2777167"/>
                <a:gd name="connsiteX55" fmla="*/ 12685 w 1434249"/>
                <a:gd name="connsiteY55" fmla="*/ 1365238 h 2777167"/>
                <a:gd name="connsiteX56" fmla="*/ 1257 w 1434249"/>
                <a:gd name="connsiteY56" fmla="*/ 1062396 h 2777167"/>
                <a:gd name="connsiteX57" fmla="*/ 4930 w 1434249"/>
                <a:gd name="connsiteY57" fmla="*/ 1039132 h 2777167"/>
                <a:gd name="connsiteX58" fmla="*/ 41255 w 1434249"/>
                <a:gd name="connsiteY58" fmla="*/ 224886 h 2777167"/>
                <a:gd name="connsiteX59" fmla="*/ 143291 w 1434249"/>
                <a:gd name="connsiteY59" fmla="*/ 999133 h 2777167"/>
                <a:gd name="connsiteX60" fmla="*/ 9011 w 1434249"/>
                <a:gd name="connsiteY60" fmla="*/ 908526 h 2777167"/>
                <a:gd name="connsiteX61" fmla="*/ 849 w 1434249"/>
                <a:gd name="connsiteY61" fmla="*/ 883221 h 2777167"/>
                <a:gd name="connsiteX62" fmla="*/ 8195 w 1434249"/>
                <a:gd name="connsiteY62" fmla="*/ 500791 h 2777167"/>
                <a:gd name="connsiteX63" fmla="*/ 41255 w 1434249"/>
                <a:gd name="connsiteY63" fmla="*/ 224886 h 2777167"/>
                <a:gd name="connsiteX64" fmla="*/ 1395067 w 1434249"/>
                <a:gd name="connsiteY64" fmla="*/ 224070 h 2777167"/>
                <a:gd name="connsiteX65" fmla="*/ 1407719 w 1434249"/>
                <a:gd name="connsiteY65" fmla="*/ 281210 h 2777167"/>
                <a:gd name="connsiteX66" fmla="*/ 1427718 w 1434249"/>
                <a:gd name="connsiteY66" fmla="*/ 440386 h 2777167"/>
                <a:gd name="connsiteX67" fmla="*/ 1434249 w 1434249"/>
                <a:gd name="connsiteY67" fmla="*/ 875466 h 2777167"/>
                <a:gd name="connsiteX68" fmla="*/ 1415882 w 1434249"/>
                <a:gd name="connsiteY68" fmla="*/ 918729 h 2777167"/>
                <a:gd name="connsiteX69" fmla="*/ 1311805 w 1434249"/>
                <a:gd name="connsiteY69" fmla="*/ 988522 h 2777167"/>
                <a:gd name="connsiteX70" fmla="*/ 1293030 w 1434249"/>
                <a:gd name="connsiteY70" fmla="*/ 979543 h 2777167"/>
                <a:gd name="connsiteX71" fmla="*/ 1301602 w 1434249"/>
                <a:gd name="connsiteY71" fmla="*/ 797919 h 2777167"/>
                <a:gd name="connsiteX72" fmla="*/ 1314662 w 1434249"/>
                <a:gd name="connsiteY72" fmla="*/ 640376 h 2777167"/>
                <a:gd name="connsiteX73" fmla="*/ 1349762 w 1434249"/>
                <a:gd name="connsiteY73" fmla="*/ 387327 h 2777167"/>
                <a:gd name="connsiteX74" fmla="*/ 1395067 w 1434249"/>
                <a:gd name="connsiteY74" fmla="*/ 224070 h 2777167"/>
                <a:gd name="connsiteX75" fmla="*/ 715915 w 1434249"/>
                <a:gd name="connsiteY75" fmla="*/ 0 h 2777167"/>
                <a:gd name="connsiteX76" fmla="*/ 1198340 w 1434249"/>
                <a:gd name="connsiteY76" fmla="*/ 55507 h 2777167"/>
                <a:gd name="connsiteX77" fmla="*/ 1306907 w 1434249"/>
                <a:gd name="connsiteY77" fmla="*/ 95914 h 2777167"/>
                <a:gd name="connsiteX78" fmla="*/ 1344456 w 1434249"/>
                <a:gd name="connsiteY78" fmla="*/ 175502 h 2777167"/>
                <a:gd name="connsiteX79" fmla="*/ 1219564 w 1434249"/>
                <a:gd name="connsiteY79" fmla="*/ 500384 h 2777167"/>
                <a:gd name="connsiteX80" fmla="*/ 1145690 w 1434249"/>
                <a:gd name="connsiteY80" fmla="*/ 537117 h 2777167"/>
                <a:gd name="connsiteX81" fmla="*/ 1013860 w 1434249"/>
                <a:gd name="connsiteY81" fmla="*/ 526913 h 2777167"/>
                <a:gd name="connsiteX82" fmla="*/ 639184 w 1434249"/>
                <a:gd name="connsiteY82" fmla="*/ 516710 h 2777167"/>
                <a:gd name="connsiteX83" fmla="*/ 290222 w 1434249"/>
                <a:gd name="connsiteY83" fmla="*/ 537525 h 2777167"/>
                <a:gd name="connsiteX84" fmla="*/ 220429 w 1434249"/>
                <a:gd name="connsiteY84" fmla="*/ 502833 h 2777167"/>
                <a:gd name="connsiteX85" fmla="*/ 93088 w 1434249"/>
                <a:gd name="connsiteY85" fmla="*/ 176318 h 2777167"/>
                <a:gd name="connsiteX86" fmla="*/ 135127 w 1434249"/>
                <a:gd name="connsiteY86" fmla="*/ 95097 h 2777167"/>
                <a:gd name="connsiteX87" fmla="*/ 391441 w 1434249"/>
                <a:gd name="connsiteY87" fmla="*/ 23264 h 2777167"/>
                <a:gd name="connsiteX88" fmla="*/ 715915 w 1434249"/>
                <a:gd name="connsiteY88" fmla="*/ 0 h 277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34249" h="2777167">
                  <a:moveTo>
                    <a:pt x="1286500" y="2633339"/>
                  </a:moveTo>
                  <a:cubicBezTo>
                    <a:pt x="1300376" y="2640277"/>
                    <a:pt x="1293846" y="2654562"/>
                    <a:pt x="1295070" y="2664358"/>
                  </a:cubicBezTo>
                  <a:cubicBezTo>
                    <a:pt x="1295070" y="2694561"/>
                    <a:pt x="1297927" y="2706397"/>
                    <a:pt x="1263236" y="2715376"/>
                  </a:cubicBezTo>
                  <a:cubicBezTo>
                    <a:pt x="1149363" y="2745579"/>
                    <a:pt x="1057939" y="2765170"/>
                    <a:pt x="940803" y="2776598"/>
                  </a:cubicBezTo>
                  <a:cubicBezTo>
                    <a:pt x="924476" y="2778230"/>
                    <a:pt x="927333" y="2767210"/>
                    <a:pt x="932231" y="2754966"/>
                  </a:cubicBezTo>
                  <a:cubicBezTo>
                    <a:pt x="940394" y="2734558"/>
                    <a:pt x="954679" y="2734967"/>
                    <a:pt x="972230" y="2734150"/>
                  </a:cubicBezTo>
                  <a:cubicBezTo>
                    <a:pt x="1083652" y="2719049"/>
                    <a:pt x="1130181" y="2705172"/>
                    <a:pt x="1239563" y="2652930"/>
                  </a:cubicBezTo>
                  <a:cubicBezTo>
                    <a:pt x="1249767" y="2647216"/>
                    <a:pt x="1273847" y="2626400"/>
                    <a:pt x="1286500" y="2633339"/>
                  </a:cubicBezTo>
                  <a:close/>
                  <a:moveTo>
                    <a:pt x="154719" y="2633339"/>
                  </a:moveTo>
                  <a:cubicBezTo>
                    <a:pt x="167779" y="2626400"/>
                    <a:pt x="191860" y="2646808"/>
                    <a:pt x="201655" y="2652930"/>
                  </a:cubicBezTo>
                  <a:cubicBezTo>
                    <a:pt x="311037" y="2705173"/>
                    <a:pt x="357158" y="2719049"/>
                    <a:pt x="468989" y="2734151"/>
                  </a:cubicBezTo>
                  <a:cubicBezTo>
                    <a:pt x="486539" y="2734967"/>
                    <a:pt x="500824" y="2734558"/>
                    <a:pt x="508987" y="2755374"/>
                  </a:cubicBezTo>
                  <a:cubicBezTo>
                    <a:pt x="513885" y="2767618"/>
                    <a:pt x="516742" y="2778638"/>
                    <a:pt x="500416" y="2777006"/>
                  </a:cubicBezTo>
                  <a:cubicBezTo>
                    <a:pt x="383279" y="2765578"/>
                    <a:pt x="291855" y="2745987"/>
                    <a:pt x="177983" y="2715784"/>
                  </a:cubicBezTo>
                  <a:cubicBezTo>
                    <a:pt x="143291" y="2706397"/>
                    <a:pt x="146148" y="2694561"/>
                    <a:pt x="146148" y="2664766"/>
                  </a:cubicBezTo>
                  <a:cubicBezTo>
                    <a:pt x="147372" y="2654562"/>
                    <a:pt x="141250" y="2640685"/>
                    <a:pt x="154719" y="2633339"/>
                  </a:cubicBezTo>
                  <a:close/>
                  <a:moveTo>
                    <a:pt x="1202934" y="1778176"/>
                  </a:moveTo>
                  <a:cubicBezTo>
                    <a:pt x="1206913" y="1779299"/>
                    <a:pt x="1209770" y="1783584"/>
                    <a:pt x="1212627" y="1792971"/>
                  </a:cubicBezTo>
                  <a:cubicBezTo>
                    <a:pt x="1237932" y="1876641"/>
                    <a:pt x="1252625" y="1962351"/>
                    <a:pt x="1260380" y="2049285"/>
                  </a:cubicBezTo>
                  <a:cubicBezTo>
                    <a:pt x="1262829" y="2076631"/>
                    <a:pt x="1264869" y="2103977"/>
                    <a:pt x="1265686" y="2131730"/>
                  </a:cubicBezTo>
                  <a:cubicBezTo>
                    <a:pt x="1266910" y="2169280"/>
                    <a:pt x="1247727" y="2199890"/>
                    <a:pt x="1217525" y="2215808"/>
                  </a:cubicBezTo>
                  <a:cubicBezTo>
                    <a:pt x="1123652" y="2264377"/>
                    <a:pt x="1023657" y="2294580"/>
                    <a:pt x="919988" y="2313762"/>
                  </a:cubicBezTo>
                  <a:cubicBezTo>
                    <a:pt x="854277" y="2326007"/>
                    <a:pt x="787749" y="2334986"/>
                    <a:pt x="742853" y="2331721"/>
                  </a:cubicBezTo>
                  <a:cubicBezTo>
                    <a:pt x="548169" y="2331721"/>
                    <a:pt x="384912" y="2294988"/>
                    <a:pt x="230225" y="2219889"/>
                  </a:cubicBezTo>
                  <a:cubicBezTo>
                    <a:pt x="182880" y="2197033"/>
                    <a:pt x="164922" y="2159484"/>
                    <a:pt x="171044" y="2106426"/>
                  </a:cubicBezTo>
                  <a:cubicBezTo>
                    <a:pt x="180024" y="2028878"/>
                    <a:pt x="187778" y="1951331"/>
                    <a:pt x="204104" y="1875009"/>
                  </a:cubicBezTo>
                  <a:cubicBezTo>
                    <a:pt x="209818" y="1847255"/>
                    <a:pt x="218797" y="1820317"/>
                    <a:pt x="225736" y="1792563"/>
                  </a:cubicBezTo>
                  <a:cubicBezTo>
                    <a:pt x="229001" y="1778279"/>
                    <a:pt x="236347" y="1774605"/>
                    <a:pt x="249408" y="1780728"/>
                  </a:cubicBezTo>
                  <a:cubicBezTo>
                    <a:pt x="363280" y="1833378"/>
                    <a:pt x="484091" y="1844397"/>
                    <a:pt x="607758" y="1855825"/>
                  </a:cubicBezTo>
                  <a:cubicBezTo>
                    <a:pt x="807340" y="1874600"/>
                    <a:pt x="1001209" y="1861131"/>
                    <a:pt x="1186506" y="1782360"/>
                  </a:cubicBezTo>
                  <a:cubicBezTo>
                    <a:pt x="1193852" y="1779095"/>
                    <a:pt x="1198954" y="1777054"/>
                    <a:pt x="1202934" y="1778176"/>
                  </a:cubicBezTo>
                  <a:close/>
                  <a:moveTo>
                    <a:pt x="1431187" y="1040510"/>
                  </a:moveTo>
                  <a:cubicBezTo>
                    <a:pt x="1433534" y="1042703"/>
                    <a:pt x="1434044" y="1047703"/>
                    <a:pt x="1434248" y="1054234"/>
                  </a:cubicBezTo>
                  <a:cubicBezTo>
                    <a:pt x="1434248" y="1156269"/>
                    <a:pt x="1430983" y="1250142"/>
                    <a:pt x="1424045" y="1352178"/>
                  </a:cubicBezTo>
                  <a:cubicBezTo>
                    <a:pt x="1419963" y="1414624"/>
                    <a:pt x="1416290" y="1477069"/>
                    <a:pt x="1410984" y="1539107"/>
                  </a:cubicBezTo>
                  <a:cubicBezTo>
                    <a:pt x="1404454" y="1617879"/>
                    <a:pt x="1388128" y="1696242"/>
                    <a:pt x="1379149" y="1774606"/>
                  </a:cubicBezTo>
                  <a:cubicBezTo>
                    <a:pt x="1371802" y="1837460"/>
                    <a:pt x="1362007" y="1900314"/>
                    <a:pt x="1353027" y="1962760"/>
                  </a:cubicBezTo>
                  <a:cubicBezTo>
                    <a:pt x="1351395" y="1973371"/>
                    <a:pt x="1348538" y="1942761"/>
                    <a:pt x="1344865" y="1960719"/>
                  </a:cubicBezTo>
                  <a:cubicBezTo>
                    <a:pt x="1330171" y="1852969"/>
                    <a:pt x="1319968" y="1793789"/>
                    <a:pt x="1313845" y="1692978"/>
                  </a:cubicBezTo>
                  <a:cubicBezTo>
                    <a:pt x="1310172" y="1626042"/>
                    <a:pt x="1308132" y="1558698"/>
                    <a:pt x="1302417" y="1492171"/>
                  </a:cubicBezTo>
                  <a:cubicBezTo>
                    <a:pt x="1295887" y="1419930"/>
                    <a:pt x="1302009" y="1355443"/>
                    <a:pt x="1294663" y="1282794"/>
                  </a:cubicBezTo>
                  <a:cubicBezTo>
                    <a:pt x="1289765" y="1231776"/>
                    <a:pt x="1293030" y="1180349"/>
                    <a:pt x="1292622" y="1128924"/>
                  </a:cubicBezTo>
                  <a:cubicBezTo>
                    <a:pt x="1292622" y="1118720"/>
                    <a:pt x="1295479" y="1111373"/>
                    <a:pt x="1304866" y="1106067"/>
                  </a:cubicBezTo>
                  <a:cubicBezTo>
                    <a:pt x="1339967" y="1085661"/>
                    <a:pt x="1382822" y="1064845"/>
                    <a:pt x="1417106" y="1043622"/>
                  </a:cubicBezTo>
                  <a:cubicBezTo>
                    <a:pt x="1424657" y="1038928"/>
                    <a:pt x="1428840" y="1038316"/>
                    <a:pt x="1431187" y="1040510"/>
                  </a:cubicBezTo>
                  <a:close/>
                  <a:moveTo>
                    <a:pt x="4930" y="1039132"/>
                  </a:moveTo>
                  <a:cubicBezTo>
                    <a:pt x="13094" y="1034234"/>
                    <a:pt x="19624" y="1044438"/>
                    <a:pt x="26154" y="1048111"/>
                  </a:cubicBezTo>
                  <a:cubicBezTo>
                    <a:pt x="56357" y="1065661"/>
                    <a:pt x="93906" y="1084435"/>
                    <a:pt x="124109" y="1101986"/>
                  </a:cubicBezTo>
                  <a:cubicBezTo>
                    <a:pt x="136762" y="1108924"/>
                    <a:pt x="142476" y="1117495"/>
                    <a:pt x="142476" y="1132596"/>
                  </a:cubicBezTo>
                  <a:cubicBezTo>
                    <a:pt x="141659" y="1216266"/>
                    <a:pt x="144925" y="1292180"/>
                    <a:pt x="140435" y="1375850"/>
                  </a:cubicBezTo>
                  <a:cubicBezTo>
                    <a:pt x="136762" y="1455438"/>
                    <a:pt x="135945" y="1535434"/>
                    <a:pt x="130231" y="1615022"/>
                  </a:cubicBezTo>
                  <a:cubicBezTo>
                    <a:pt x="121660" y="1736240"/>
                    <a:pt x="113089" y="1857867"/>
                    <a:pt x="95947" y="1978677"/>
                  </a:cubicBezTo>
                  <a:cubicBezTo>
                    <a:pt x="95947" y="1980310"/>
                    <a:pt x="93906" y="1940720"/>
                    <a:pt x="89417" y="1947250"/>
                  </a:cubicBezTo>
                  <a:cubicBezTo>
                    <a:pt x="75540" y="1875009"/>
                    <a:pt x="66969" y="1847255"/>
                    <a:pt x="59214" y="1778279"/>
                  </a:cubicBezTo>
                  <a:cubicBezTo>
                    <a:pt x="49827" y="1695426"/>
                    <a:pt x="32276" y="1612573"/>
                    <a:pt x="24521" y="1529720"/>
                  </a:cubicBezTo>
                  <a:cubicBezTo>
                    <a:pt x="19624" y="1475028"/>
                    <a:pt x="15134" y="1420337"/>
                    <a:pt x="12685" y="1365238"/>
                  </a:cubicBezTo>
                  <a:cubicBezTo>
                    <a:pt x="7788" y="1261570"/>
                    <a:pt x="4930" y="1166064"/>
                    <a:pt x="1257" y="1062396"/>
                  </a:cubicBezTo>
                  <a:cubicBezTo>
                    <a:pt x="849" y="1054641"/>
                    <a:pt x="-2824" y="1044029"/>
                    <a:pt x="4930" y="1039132"/>
                  </a:cubicBezTo>
                  <a:close/>
                  <a:moveTo>
                    <a:pt x="41255" y="224886"/>
                  </a:moveTo>
                  <a:cubicBezTo>
                    <a:pt x="120027" y="484057"/>
                    <a:pt x="137168" y="722412"/>
                    <a:pt x="143291" y="999133"/>
                  </a:cubicBezTo>
                  <a:cubicBezTo>
                    <a:pt x="97171" y="966074"/>
                    <a:pt x="49010" y="937504"/>
                    <a:pt x="9011" y="908526"/>
                  </a:cubicBezTo>
                  <a:cubicBezTo>
                    <a:pt x="441" y="901995"/>
                    <a:pt x="1257" y="892608"/>
                    <a:pt x="849" y="883221"/>
                  </a:cubicBezTo>
                  <a:cubicBezTo>
                    <a:pt x="-2416" y="751391"/>
                    <a:pt x="4522" y="632212"/>
                    <a:pt x="8195" y="500791"/>
                  </a:cubicBezTo>
                  <a:cubicBezTo>
                    <a:pt x="11053" y="403244"/>
                    <a:pt x="23296" y="321616"/>
                    <a:pt x="41255" y="224886"/>
                  </a:cubicBezTo>
                  <a:close/>
                  <a:moveTo>
                    <a:pt x="1395067" y="224070"/>
                  </a:moveTo>
                  <a:cubicBezTo>
                    <a:pt x="1408128" y="251416"/>
                    <a:pt x="1404862" y="259170"/>
                    <a:pt x="1407719" y="281210"/>
                  </a:cubicBezTo>
                  <a:cubicBezTo>
                    <a:pt x="1414249" y="333860"/>
                    <a:pt x="1425270" y="387327"/>
                    <a:pt x="1427718" y="440386"/>
                  </a:cubicBezTo>
                  <a:cubicBezTo>
                    <a:pt x="1434657" y="589358"/>
                    <a:pt x="1433841" y="726086"/>
                    <a:pt x="1434249" y="875466"/>
                  </a:cubicBezTo>
                  <a:cubicBezTo>
                    <a:pt x="1434249" y="893425"/>
                    <a:pt x="1430984" y="907710"/>
                    <a:pt x="1415882" y="918729"/>
                  </a:cubicBezTo>
                  <a:cubicBezTo>
                    <a:pt x="1383639" y="941586"/>
                    <a:pt x="1343640" y="964850"/>
                    <a:pt x="1311805" y="988522"/>
                  </a:cubicBezTo>
                  <a:cubicBezTo>
                    <a:pt x="1299153" y="997910"/>
                    <a:pt x="1290581" y="997501"/>
                    <a:pt x="1293030" y="979543"/>
                  </a:cubicBezTo>
                  <a:cubicBezTo>
                    <a:pt x="1301602" y="919138"/>
                    <a:pt x="1296296" y="858324"/>
                    <a:pt x="1301602" y="797919"/>
                  </a:cubicBezTo>
                  <a:cubicBezTo>
                    <a:pt x="1306499" y="741187"/>
                    <a:pt x="1309356" y="696699"/>
                    <a:pt x="1314662" y="640376"/>
                  </a:cubicBezTo>
                  <a:cubicBezTo>
                    <a:pt x="1322825" y="555482"/>
                    <a:pt x="1333437" y="470997"/>
                    <a:pt x="1349762" y="387327"/>
                  </a:cubicBezTo>
                  <a:cubicBezTo>
                    <a:pt x="1361191" y="328555"/>
                    <a:pt x="1375476" y="287332"/>
                    <a:pt x="1395067" y="224070"/>
                  </a:cubicBezTo>
                  <a:close/>
                  <a:moveTo>
                    <a:pt x="715915" y="0"/>
                  </a:moveTo>
                  <a:cubicBezTo>
                    <a:pt x="881621" y="6530"/>
                    <a:pt x="1042022" y="11428"/>
                    <a:pt x="1198340" y="55507"/>
                  </a:cubicBezTo>
                  <a:cubicBezTo>
                    <a:pt x="1235889" y="66119"/>
                    <a:pt x="1272214" y="78363"/>
                    <a:pt x="1306907" y="95914"/>
                  </a:cubicBezTo>
                  <a:cubicBezTo>
                    <a:pt x="1340374" y="113056"/>
                    <a:pt x="1350170" y="137544"/>
                    <a:pt x="1344456" y="175502"/>
                  </a:cubicBezTo>
                  <a:cubicBezTo>
                    <a:pt x="1327313" y="286108"/>
                    <a:pt x="1282418" y="408960"/>
                    <a:pt x="1219564" y="500384"/>
                  </a:cubicBezTo>
                  <a:cubicBezTo>
                    <a:pt x="1200789" y="527730"/>
                    <a:pt x="1175892" y="539158"/>
                    <a:pt x="1145690" y="537117"/>
                  </a:cubicBezTo>
                  <a:cubicBezTo>
                    <a:pt x="1101611" y="533852"/>
                    <a:pt x="1057939" y="529362"/>
                    <a:pt x="1013860" y="526913"/>
                  </a:cubicBezTo>
                  <a:cubicBezTo>
                    <a:pt x="888967" y="519975"/>
                    <a:pt x="764076" y="511404"/>
                    <a:pt x="639184" y="516710"/>
                  </a:cubicBezTo>
                  <a:cubicBezTo>
                    <a:pt x="522863" y="522016"/>
                    <a:pt x="406134" y="522832"/>
                    <a:pt x="290222" y="537525"/>
                  </a:cubicBezTo>
                  <a:cubicBezTo>
                    <a:pt x="261244" y="541199"/>
                    <a:pt x="237571" y="526506"/>
                    <a:pt x="220429" y="502833"/>
                  </a:cubicBezTo>
                  <a:cubicBezTo>
                    <a:pt x="154718" y="412225"/>
                    <a:pt x="111455" y="287333"/>
                    <a:pt x="93088" y="176318"/>
                  </a:cubicBezTo>
                  <a:cubicBezTo>
                    <a:pt x="86966" y="139177"/>
                    <a:pt x="100435" y="112648"/>
                    <a:pt x="135127" y="95097"/>
                  </a:cubicBezTo>
                  <a:cubicBezTo>
                    <a:pt x="215939" y="54691"/>
                    <a:pt x="303282" y="36733"/>
                    <a:pt x="391441" y="23264"/>
                  </a:cubicBezTo>
                  <a:cubicBezTo>
                    <a:pt x="500415" y="6530"/>
                    <a:pt x="611022" y="5306"/>
                    <a:pt x="715915" y="0"/>
                  </a:cubicBezTo>
                  <a:close/>
                </a:path>
              </a:pathLst>
            </a:custGeom>
            <a:solidFill>
              <a:schemeClr val="bg1"/>
            </a:solidFill>
            <a:ln w="7536" cap="flat">
              <a:noFill/>
              <a:prstDash val="solid"/>
              <a:miter/>
            </a:ln>
          </p:spPr>
          <p:txBody>
            <a:bodyPr rtlCol="0" anchor="ctr"/>
            <a:lstStyle/>
            <a:p>
              <a:pPr algn="ctr"/>
              <a:endParaRPr lang="en-US"/>
            </a:p>
          </p:txBody>
        </p:sp>
      </p:grpSp>
      <p:sp>
        <p:nvSpPr>
          <p:cNvPr id="9" name="Rectangle 23">
            <a:extLst>
              <a:ext uri="{FF2B5EF4-FFF2-40B4-BE49-F238E27FC236}">
                <a16:creationId xmlns:a16="http://schemas.microsoft.com/office/drawing/2014/main" id="{8622594E-8FA6-47E5-8C77-44A8A871913E}"/>
              </a:ext>
            </a:extLst>
          </p:cNvPr>
          <p:cNvSpPr/>
          <p:nvPr/>
        </p:nvSpPr>
        <p:spPr>
          <a:xfrm>
            <a:off x="926203" y="3525561"/>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Rounded Rectangle 7">
            <a:extLst>
              <a:ext uri="{FF2B5EF4-FFF2-40B4-BE49-F238E27FC236}">
                <a16:creationId xmlns:a16="http://schemas.microsoft.com/office/drawing/2014/main" id="{19EC62D7-9165-4E25-866D-C1557EFBB5A6}"/>
              </a:ext>
            </a:extLst>
          </p:cNvPr>
          <p:cNvSpPr/>
          <p:nvPr/>
        </p:nvSpPr>
        <p:spPr>
          <a:xfrm>
            <a:off x="8623319" y="1650400"/>
            <a:ext cx="394904"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ko-KR" altLang="en-US" sz="2701"/>
          </a:p>
        </p:txBody>
      </p:sp>
      <p:grpSp>
        <p:nvGrpSpPr>
          <p:cNvPr id="25" name="Group 24">
            <a:extLst>
              <a:ext uri="{FF2B5EF4-FFF2-40B4-BE49-F238E27FC236}">
                <a16:creationId xmlns:a16="http://schemas.microsoft.com/office/drawing/2014/main" id="{3721617D-9919-4012-9E92-DE60F53FAD0C}"/>
              </a:ext>
            </a:extLst>
          </p:cNvPr>
          <p:cNvGrpSpPr/>
          <p:nvPr/>
        </p:nvGrpSpPr>
        <p:grpSpPr>
          <a:xfrm>
            <a:off x="754132" y="3511097"/>
            <a:ext cx="3046353" cy="1042846"/>
            <a:chOff x="2113657" y="4283314"/>
            <a:chExt cx="3647460" cy="1042846"/>
          </a:xfrm>
        </p:grpSpPr>
        <p:sp>
          <p:nvSpPr>
            <p:cNvPr id="26" name="TextBox 25">
              <a:extLst>
                <a:ext uri="{FF2B5EF4-FFF2-40B4-BE49-F238E27FC236}">
                  <a16:creationId xmlns:a16="http://schemas.microsoft.com/office/drawing/2014/main" id="{6FD8D8B2-8B2E-4E47-97AB-6DF3BC8AD804}"/>
                </a:ext>
              </a:extLst>
            </p:cNvPr>
            <p:cNvSpPr txBox="1"/>
            <p:nvPr/>
          </p:nvSpPr>
          <p:spPr>
            <a:xfrm>
              <a:off x="2113657" y="4495163"/>
              <a:ext cx="3647456" cy="830997"/>
            </a:xfrm>
            <a:prstGeom prst="rect">
              <a:avLst/>
            </a:prstGeom>
            <a:noFill/>
          </p:spPr>
          <p:txBody>
            <a:bodyPr wrap="square" rtlCol="0">
              <a:spAutoFit/>
            </a:bodyPr>
            <a:lstStyle/>
            <a:p>
              <a:pPr algn="r"/>
              <a:r>
                <a:rPr lang="es-CO" altLang="ko-KR" sz="1200" dirty="0">
                  <a:solidFill>
                    <a:schemeClr val="tx1">
                      <a:lumMod val="75000"/>
                      <a:lumOff val="25000"/>
                    </a:schemeClr>
                  </a:solidFill>
                  <a:latin typeface="Arial" pitchFamily="34" charset="0"/>
                  <a:cs typeface="Arial" pitchFamily="34" charset="0"/>
                </a:rPr>
                <a:t>Aunque en la pagina se dispone información histórica de 2019 a 2022, se optó por usar la información del año </a:t>
              </a:r>
              <a:r>
                <a:rPr lang="es-CO" altLang="ko-KR" sz="1200" b="1" dirty="0">
                  <a:solidFill>
                    <a:schemeClr val="tx1">
                      <a:lumMod val="75000"/>
                      <a:lumOff val="25000"/>
                    </a:schemeClr>
                  </a:solidFill>
                  <a:latin typeface="Arial" pitchFamily="34" charset="0"/>
                  <a:cs typeface="Arial" pitchFamily="34" charset="0"/>
                </a:rPr>
                <a:t>2021</a:t>
              </a:r>
              <a:r>
                <a:rPr lang="es-CO" altLang="ko-KR" sz="1200" dirty="0">
                  <a:solidFill>
                    <a:schemeClr val="tx1">
                      <a:lumMod val="75000"/>
                      <a:lumOff val="25000"/>
                    </a:schemeClr>
                  </a:solidFill>
                  <a:latin typeface="Arial" pitchFamily="34" charset="0"/>
                  <a:cs typeface="Arial" pitchFamily="34" charset="0"/>
                </a:rPr>
                <a:t>, teniendo en cuenta los siguientes criterios:</a:t>
              </a:r>
            </a:p>
          </p:txBody>
        </p:sp>
        <p:sp>
          <p:nvSpPr>
            <p:cNvPr id="27" name="TextBox 26">
              <a:extLst>
                <a:ext uri="{FF2B5EF4-FFF2-40B4-BE49-F238E27FC236}">
                  <a16:creationId xmlns:a16="http://schemas.microsoft.com/office/drawing/2014/main" id="{AD379FFC-8245-4C94-A0E1-3F68ECE10940}"/>
                </a:ext>
              </a:extLst>
            </p:cNvPr>
            <p:cNvSpPr txBox="1"/>
            <p:nvPr/>
          </p:nvSpPr>
          <p:spPr>
            <a:xfrm>
              <a:off x="2113658" y="4283314"/>
              <a:ext cx="3647459" cy="276999"/>
            </a:xfrm>
            <a:prstGeom prst="rect">
              <a:avLst/>
            </a:prstGeom>
            <a:noFill/>
          </p:spPr>
          <p:txBody>
            <a:bodyPr wrap="square" rtlCol="0">
              <a:spAutoFit/>
            </a:bodyPr>
            <a:lstStyle/>
            <a:p>
              <a:pPr algn="r"/>
              <a:r>
                <a:rPr lang="es-CO" altLang="ko-KR" sz="1200" b="1">
                  <a:solidFill>
                    <a:schemeClr val="tx1">
                      <a:lumMod val="75000"/>
                      <a:lumOff val="25000"/>
                    </a:schemeClr>
                  </a:solidFill>
                  <a:latin typeface="Arial" pitchFamily="34" charset="0"/>
                  <a:cs typeface="Arial" pitchFamily="34" charset="0"/>
                </a:rPr>
                <a:t>Elección de los datos</a:t>
              </a:r>
            </a:p>
          </p:txBody>
        </p:sp>
      </p:grpSp>
      <p:grpSp>
        <p:nvGrpSpPr>
          <p:cNvPr id="28" name="Group 27">
            <a:extLst>
              <a:ext uri="{FF2B5EF4-FFF2-40B4-BE49-F238E27FC236}">
                <a16:creationId xmlns:a16="http://schemas.microsoft.com/office/drawing/2014/main" id="{EA00DC88-379A-45EB-806B-57D03443E23D}"/>
              </a:ext>
            </a:extLst>
          </p:cNvPr>
          <p:cNvGrpSpPr/>
          <p:nvPr/>
        </p:nvGrpSpPr>
        <p:grpSpPr>
          <a:xfrm>
            <a:off x="4985756" y="2734317"/>
            <a:ext cx="3046353" cy="1042846"/>
            <a:chOff x="2113657" y="4283314"/>
            <a:chExt cx="3647460" cy="1042846"/>
          </a:xfrm>
        </p:grpSpPr>
        <p:sp>
          <p:nvSpPr>
            <p:cNvPr id="29" name="TextBox 28">
              <a:extLst>
                <a:ext uri="{FF2B5EF4-FFF2-40B4-BE49-F238E27FC236}">
                  <a16:creationId xmlns:a16="http://schemas.microsoft.com/office/drawing/2014/main" id="{769D39D2-3514-4DE3-86CE-301FBF748458}"/>
                </a:ext>
              </a:extLst>
            </p:cNvPr>
            <p:cNvSpPr txBox="1"/>
            <p:nvPr/>
          </p:nvSpPr>
          <p:spPr>
            <a:xfrm>
              <a:off x="2113657" y="4495163"/>
              <a:ext cx="3647456" cy="830997"/>
            </a:xfrm>
            <a:prstGeom prst="rect">
              <a:avLst/>
            </a:prstGeom>
            <a:noFill/>
          </p:spPr>
          <p:txBody>
            <a:bodyPr wrap="square" rtlCol="0">
              <a:spAutoFit/>
            </a:bodyPr>
            <a:lstStyle/>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Alto grado de datos ausentes, tanto variables como registros</a:t>
              </a:r>
            </a:p>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Observaciones de muy pocos radares y radares que ya no existen</a:t>
              </a:r>
            </a:p>
          </p:txBody>
        </p:sp>
        <p:sp>
          <p:nvSpPr>
            <p:cNvPr id="30" name="TextBox 29">
              <a:extLst>
                <a:ext uri="{FF2B5EF4-FFF2-40B4-BE49-F238E27FC236}">
                  <a16:creationId xmlns:a16="http://schemas.microsoft.com/office/drawing/2014/main" id="{DD1CDC86-0D75-4D4D-AD38-3D0C20EDF1F8}"/>
                </a:ext>
              </a:extLst>
            </p:cNvPr>
            <p:cNvSpPr txBox="1"/>
            <p:nvPr/>
          </p:nvSpPr>
          <p:spPr>
            <a:xfrm>
              <a:off x="2113658" y="4283314"/>
              <a:ext cx="3647459" cy="276999"/>
            </a:xfrm>
            <a:prstGeom prst="rect">
              <a:avLst/>
            </a:prstGeom>
            <a:noFill/>
          </p:spPr>
          <p:txBody>
            <a:bodyPr wrap="square" rtlCol="0">
              <a:spAutoFit/>
            </a:bodyPr>
            <a:lstStyle/>
            <a:p>
              <a:r>
                <a:rPr lang="es-CO" altLang="ko-KR" sz="1200" b="1" dirty="0">
                  <a:solidFill>
                    <a:schemeClr val="tx1">
                      <a:lumMod val="75000"/>
                      <a:lumOff val="25000"/>
                    </a:schemeClr>
                  </a:solidFill>
                  <a:latin typeface="Arial" pitchFamily="34" charset="0"/>
                  <a:cs typeface="Arial" pitchFamily="34" charset="0"/>
                </a:rPr>
                <a:t>Información mas Antigua de 2021</a:t>
              </a:r>
            </a:p>
          </p:txBody>
        </p:sp>
      </p:grpSp>
      <p:sp>
        <p:nvSpPr>
          <p:cNvPr id="34" name="TextBox 33">
            <a:extLst>
              <a:ext uri="{FF2B5EF4-FFF2-40B4-BE49-F238E27FC236}">
                <a16:creationId xmlns:a16="http://schemas.microsoft.com/office/drawing/2014/main" id="{283B061F-DC80-4165-A6CF-5DB3470E1BA1}"/>
              </a:ext>
            </a:extLst>
          </p:cNvPr>
          <p:cNvSpPr txBox="1"/>
          <p:nvPr/>
        </p:nvSpPr>
        <p:spPr>
          <a:xfrm>
            <a:off x="4939470" y="6364602"/>
            <a:ext cx="2313062" cy="338554"/>
          </a:xfrm>
          <a:prstGeom prst="rect">
            <a:avLst/>
          </a:prstGeom>
          <a:noFill/>
        </p:spPr>
        <p:txBody>
          <a:bodyPr wrap="square" rtlCol="0">
            <a:spAutoFit/>
          </a:bodyPr>
          <a:lstStyle/>
          <a:p>
            <a:pPr algn="ctr"/>
            <a:r>
              <a:rPr lang="en-US" altLang="ko-KR" sz="1600" dirty="0">
                <a:solidFill>
                  <a:schemeClr val="bg1"/>
                </a:solidFill>
                <a:cs typeface="Arial" pitchFamily="34" charset="0"/>
              </a:rPr>
              <a:t>Industrial automation</a:t>
            </a:r>
            <a:endParaRPr lang="ko-KR" altLang="en-US" sz="1600" b="1" dirty="0">
              <a:solidFill>
                <a:schemeClr val="bg1"/>
              </a:solidFill>
              <a:latin typeface="Arial" pitchFamily="34" charset="0"/>
              <a:cs typeface="Arial" pitchFamily="34" charset="0"/>
            </a:endParaRPr>
          </a:p>
        </p:txBody>
      </p:sp>
      <p:grpSp>
        <p:nvGrpSpPr>
          <p:cNvPr id="32" name="Group 18">
            <a:extLst>
              <a:ext uri="{FF2B5EF4-FFF2-40B4-BE49-F238E27FC236}">
                <a16:creationId xmlns:a16="http://schemas.microsoft.com/office/drawing/2014/main" id="{05B49BA3-9768-E132-BB76-01CB8534CCC6}"/>
              </a:ext>
            </a:extLst>
          </p:cNvPr>
          <p:cNvGrpSpPr/>
          <p:nvPr/>
        </p:nvGrpSpPr>
        <p:grpSpPr>
          <a:xfrm>
            <a:off x="606751" y="1185277"/>
            <a:ext cx="5006091" cy="1314147"/>
            <a:chOff x="4822352" y="1916832"/>
            <a:chExt cx="3422056" cy="1314147"/>
          </a:xfrm>
        </p:grpSpPr>
        <p:sp>
          <p:nvSpPr>
            <p:cNvPr id="33" name="Text Placeholder 10">
              <a:extLst>
                <a:ext uri="{FF2B5EF4-FFF2-40B4-BE49-F238E27FC236}">
                  <a16:creationId xmlns:a16="http://schemas.microsoft.com/office/drawing/2014/main" id="{1231B0E9-B470-7D80-2C09-1C9A3678E5B8}"/>
                </a:ext>
              </a:extLst>
            </p:cNvPr>
            <p:cNvSpPr txBox="1">
              <a:spLocks/>
            </p:cNvSpPr>
            <p:nvPr/>
          </p:nvSpPr>
          <p:spPr>
            <a:xfrm>
              <a:off x="4822352" y="1916832"/>
              <a:ext cx="3422056" cy="360040"/>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s-CO" altLang="ko-KR" sz="2000" b="1" dirty="0">
                  <a:solidFill>
                    <a:schemeClr val="tx1">
                      <a:lumMod val="75000"/>
                      <a:lumOff val="25000"/>
                    </a:schemeClr>
                  </a:solidFill>
                  <a:cs typeface="Arial" pitchFamily="34" charset="0"/>
                </a:rPr>
                <a:t>Flujo vehicular por radares USDA</a:t>
              </a:r>
            </a:p>
          </p:txBody>
        </p:sp>
        <p:sp>
          <p:nvSpPr>
            <p:cNvPr id="35" name="TextBox 24">
              <a:extLst>
                <a:ext uri="{FF2B5EF4-FFF2-40B4-BE49-F238E27FC236}">
                  <a16:creationId xmlns:a16="http://schemas.microsoft.com/office/drawing/2014/main" id="{95A3E47D-4B8D-082E-A88F-F92561C588E0}"/>
                </a:ext>
              </a:extLst>
            </p:cNvPr>
            <p:cNvSpPr txBox="1"/>
            <p:nvPr/>
          </p:nvSpPr>
          <p:spPr>
            <a:xfrm>
              <a:off x="4822352" y="2276872"/>
              <a:ext cx="3422056" cy="954107"/>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Información proveída por la secretaria de trasporte de la ciudad de Buenos Aires (Argentina) y consiste en al </a:t>
              </a:r>
              <a:r>
                <a:rPr lang="es-ES" altLang="ko-KR" sz="1400" dirty="0">
                  <a:solidFill>
                    <a:schemeClr val="tx1">
                      <a:lumMod val="75000"/>
                      <a:lumOff val="25000"/>
                    </a:schemeClr>
                  </a:solidFill>
                  <a:cs typeface="Arial" pitchFamily="34" charset="0"/>
                </a:rPr>
                <a:t>paso de vehículos por ciertas ubicaciones equipadas con radares en las autopistas de la Ciudad.</a:t>
              </a:r>
              <a:endParaRPr lang="ko-KR" altLang="en-US" sz="1400" dirty="0">
                <a:solidFill>
                  <a:schemeClr val="tx1">
                    <a:lumMod val="75000"/>
                    <a:lumOff val="25000"/>
                  </a:schemeClr>
                </a:solidFill>
                <a:cs typeface="Arial" pitchFamily="34" charset="0"/>
              </a:endParaRPr>
            </a:p>
          </p:txBody>
        </p:sp>
      </p:grpSp>
      <p:grpSp>
        <p:nvGrpSpPr>
          <p:cNvPr id="36" name="Group 27">
            <a:extLst>
              <a:ext uri="{FF2B5EF4-FFF2-40B4-BE49-F238E27FC236}">
                <a16:creationId xmlns:a16="http://schemas.microsoft.com/office/drawing/2014/main" id="{E1CE74B9-7750-D2BD-8034-0CC0F1638EDA}"/>
              </a:ext>
            </a:extLst>
          </p:cNvPr>
          <p:cNvGrpSpPr/>
          <p:nvPr/>
        </p:nvGrpSpPr>
        <p:grpSpPr>
          <a:xfrm>
            <a:off x="4947963" y="4118641"/>
            <a:ext cx="3046353" cy="1412178"/>
            <a:chOff x="2113657" y="4283314"/>
            <a:chExt cx="3647460" cy="1412178"/>
          </a:xfrm>
        </p:grpSpPr>
        <p:sp>
          <p:nvSpPr>
            <p:cNvPr id="37" name="TextBox 28">
              <a:extLst>
                <a:ext uri="{FF2B5EF4-FFF2-40B4-BE49-F238E27FC236}">
                  <a16:creationId xmlns:a16="http://schemas.microsoft.com/office/drawing/2014/main" id="{332BC913-D74F-A057-31C7-F27067360D8A}"/>
                </a:ext>
              </a:extLst>
            </p:cNvPr>
            <p:cNvSpPr txBox="1"/>
            <p:nvPr/>
          </p:nvSpPr>
          <p:spPr>
            <a:xfrm>
              <a:off x="2113657" y="4495163"/>
              <a:ext cx="3647456" cy="1200329"/>
            </a:xfrm>
            <a:prstGeom prst="rect">
              <a:avLst/>
            </a:prstGeom>
            <a:noFill/>
          </p:spPr>
          <p:txBody>
            <a:bodyPr wrap="square" rtlCol="0">
              <a:spAutoFit/>
            </a:bodyPr>
            <a:lstStyle/>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Muy pocos registros a la fecha. Y no se tiene confianza de que la información esté completa</a:t>
              </a:r>
            </a:p>
            <a:p>
              <a:pPr marL="171450" indent="-171450">
                <a:buFont typeface="Arial" panose="020B0604020202020204" pitchFamily="34" charset="0"/>
                <a:buChar char="•"/>
              </a:pPr>
              <a:r>
                <a:rPr lang="es-CO" altLang="ko-KR" sz="1200" dirty="0">
                  <a:solidFill>
                    <a:schemeClr val="tx1">
                      <a:lumMod val="75000"/>
                      <a:lumOff val="25000"/>
                    </a:schemeClr>
                  </a:solidFill>
                  <a:latin typeface="Arial" pitchFamily="34" charset="0"/>
                  <a:cs typeface="Arial" pitchFamily="34" charset="0"/>
                </a:rPr>
                <a:t>Se incluyen nuevos radares para los cuales la cantidad de observaciones puede ser muy insuficiente</a:t>
              </a:r>
            </a:p>
          </p:txBody>
        </p:sp>
        <p:sp>
          <p:nvSpPr>
            <p:cNvPr id="38" name="TextBox 29">
              <a:extLst>
                <a:ext uri="{FF2B5EF4-FFF2-40B4-BE49-F238E27FC236}">
                  <a16:creationId xmlns:a16="http://schemas.microsoft.com/office/drawing/2014/main" id="{9B1D500D-992C-880E-B50D-DC2B0BBBCDAF}"/>
                </a:ext>
              </a:extLst>
            </p:cNvPr>
            <p:cNvSpPr txBox="1"/>
            <p:nvPr/>
          </p:nvSpPr>
          <p:spPr>
            <a:xfrm>
              <a:off x="2113658" y="4283314"/>
              <a:ext cx="3647459" cy="276999"/>
            </a:xfrm>
            <a:prstGeom prst="rect">
              <a:avLst/>
            </a:prstGeom>
            <a:noFill/>
          </p:spPr>
          <p:txBody>
            <a:bodyPr wrap="square" rtlCol="0">
              <a:spAutoFit/>
            </a:bodyPr>
            <a:lstStyle/>
            <a:p>
              <a:r>
                <a:rPr lang="es-CO" altLang="ko-KR" sz="1200" b="1" dirty="0">
                  <a:solidFill>
                    <a:schemeClr val="tx1">
                      <a:lumMod val="75000"/>
                      <a:lumOff val="25000"/>
                    </a:schemeClr>
                  </a:solidFill>
                  <a:latin typeface="Arial" pitchFamily="34" charset="0"/>
                  <a:cs typeface="Arial" pitchFamily="34" charset="0"/>
                </a:rPr>
                <a:t>Información de 2022</a:t>
              </a:r>
            </a:p>
          </p:txBody>
        </p:sp>
      </p:grpSp>
    </p:spTree>
    <p:extLst>
      <p:ext uri="{BB962C8B-B14F-4D97-AF65-F5344CB8AC3E}">
        <p14:creationId xmlns:p14="http://schemas.microsoft.com/office/powerpoint/2010/main" val="85664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Ficha técnica de los datos</a:t>
            </a:r>
          </a:p>
        </p:txBody>
      </p:sp>
      <p:sp>
        <p:nvSpPr>
          <p:cNvPr id="6" name="TextBox 121">
            <a:extLst>
              <a:ext uri="{FF2B5EF4-FFF2-40B4-BE49-F238E27FC236}">
                <a16:creationId xmlns:a16="http://schemas.microsoft.com/office/drawing/2014/main" id="{6B423D28-D510-492E-4B59-C04AC343F12D}"/>
              </a:ext>
            </a:extLst>
          </p:cNvPr>
          <p:cNvSpPr txBox="1"/>
          <p:nvPr/>
        </p:nvSpPr>
        <p:spPr>
          <a:xfrm>
            <a:off x="360600" y="2588263"/>
            <a:ext cx="1975513" cy="646331"/>
          </a:xfrm>
          <a:prstGeom prst="rect">
            <a:avLst/>
          </a:prstGeom>
          <a:noFill/>
        </p:spPr>
        <p:txBody>
          <a:bodyPr wrap="square" lIns="108000" rIns="108000" rtlCol="0" anchor="ctr">
            <a:spAutoFit/>
          </a:bodyPr>
          <a:lstStyle/>
          <a:p>
            <a:pPr algn="ctr"/>
            <a:r>
              <a:rPr lang="en-US" altLang="ko-KR" sz="3600" b="1" dirty="0">
                <a:solidFill>
                  <a:schemeClr val="accent1"/>
                </a:solidFill>
                <a:cs typeface="Arial" pitchFamily="34" charset="0"/>
              </a:rPr>
              <a:t>261,245</a:t>
            </a:r>
            <a:endParaRPr lang="ko-KR" altLang="en-US" sz="3600" b="1" dirty="0">
              <a:solidFill>
                <a:schemeClr val="accent1"/>
              </a:solidFill>
              <a:cs typeface="Arial" pitchFamily="34" charset="0"/>
            </a:endParaRPr>
          </a:p>
        </p:txBody>
      </p:sp>
      <p:sp>
        <p:nvSpPr>
          <p:cNvPr id="7" name="TextBox 24">
            <a:extLst>
              <a:ext uri="{FF2B5EF4-FFF2-40B4-BE49-F238E27FC236}">
                <a16:creationId xmlns:a16="http://schemas.microsoft.com/office/drawing/2014/main" id="{A3255CAC-32A2-20EC-27B7-86D3BCBCC4CC}"/>
              </a:ext>
            </a:extLst>
          </p:cNvPr>
          <p:cNvSpPr txBox="1"/>
          <p:nvPr/>
        </p:nvSpPr>
        <p:spPr>
          <a:xfrm>
            <a:off x="2447325" y="2542096"/>
            <a:ext cx="2532450"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Registros iniciales directamente tomados de la pagina</a:t>
            </a:r>
            <a:r>
              <a:rPr lang="es-ES" altLang="ko-KR" sz="1400" dirty="0">
                <a:solidFill>
                  <a:schemeClr val="tx1">
                    <a:lumMod val="75000"/>
                    <a:lumOff val="25000"/>
                  </a:schemeClr>
                </a:solidFill>
                <a:cs typeface="Arial" pitchFamily="34" charset="0"/>
              </a:rPr>
              <a:t>.</a:t>
            </a:r>
            <a:endParaRPr lang="ko-KR" altLang="en-US" sz="1400" dirty="0">
              <a:solidFill>
                <a:schemeClr val="tx1">
                  <a:lumMod val="75000"/>
                  <a:lumOff val="25000"/>
                </a:schemeClr>
              </a:solidFill>
              <a:cs typeface="Arial" pitchFamily="34" charset="0"/>
            </a:endParaRPr>
          </a:p>
        </p:txBody>
      </p:sp>
      <p:graphicFrame>
        <p:nvGraphicFramePr>
          <p:cNvPr id="8" name="Tabla 7">
            <a:extLst>
              <a:ext uri="{FF2B5EF4-FFF2-40B4-BE49-F238E27FC236}">
                <a16:creationId xmlns:a16="http://schemas.microsoft.com/office/drawing/2014/main" id="{E5439D74-819D-85C4-AFF1-FF5F2CEE1C4E}"/>
              </a:ext>
            </a:extLst>
          </p:cNvPr>
          <p:cNvGraphicFramePr>
            <a:graphicFrameLocks noGrp="1"/>
          </p:cNvGraphicFramePr>
          <p:nvPr>
            <p:extLst>
              <p:ext uri="{D42A27DB-BD31-4B8C-83A1-F6EECF244321}">
                <p14:modId xmlns:p14="http://schemas.microsoft.com/office/powerpoint/2010/main" val="233034115"/>
              </p:ext>
            </p:extLst>
          </p:nvPr>
        </p:nvGraphicFramePr>
        <p:xfrm>
          <a:off x="5509841" y="1841275"/>
          <a:ext cx="6248402" cy="3866105"/>
        </p:xfrm>
        <a:graphic>
          <a:graphicData uri="http://schemas.openxmlformats.org/drawingml/2006/table">
            <a:tbl>
              <a:tblPr firstRow="1" lastCol="1" bandRow="1" bandCol="1"/>
              <a:tblGrid>
                <a:gridCol w="1877202">
                  <a:extLst>
                    <a:ext uri="{9D8B030D-6E8A-4147-A177-3AD203B41FA5}">
                      <a16:colId xmlns:a16="http://schemas.microsoft.com/office/drawing/2014/main" val="1349595423"/>
                    </a:ext>
                  </a:extLst>
                </a:gridCol>
                <a:gridCol w="2145374">
                  <a:extLst>
                    <a:ext uri="{9D8B030D-6E8A-4147-A177-3AD203B41FA5}">
                      <a16:colId xmlns:a16="http://schemas.microsoft.com/office/drawing/2014/main" val="1919140448"/>
                    </a:ext>
                  </a:extLst>
                </a:gridCol>
                <a:gridCol w="2225826">
                  <a:extLst>
                    <a:ext uri="{9D8B030D-6E8A-4147-A177-3AD203B41FA5}">
                      <a16:colId xmlns:a16="http://schemas.microsoft.com/office/drawing/2014/main" val="1209059890"/>
                    </a:ext>
                  </a:extLst>
                </a:gridCol>
              </a:tblGrid>
              <a:tr h="444725">
                <a:tc>
                  <a:txBody>
                    <a:bodyPr/>
                    <a:lstStyle/>
                    <a:p>
                      <a:pPr algn="ctr" rtl="0" fontAlgn="ctr"/>
                      <a:r>
                        <a:rPr lang="es-CO" sz="1400" b="1" i="0" u="none" strike="noStrike">
                          <a:solidFill>
                            <a:srgbClr val="FFFFFF"/>
                          </a:solidFill>
                          <a:effectLst/>
                          <a:latin typeface="Arial" panose="020B0604020202020204" pitchFamily="34" charset="0"/>
                        </a:rPr>
                        <a:t>VARIABLE</a:t>
                      </a:r>
                    </a:p>
                  </a:txBody>
                  <a:tcPr marL="7620" marR="7620" marT="762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680C3"/>
                    </a:solidFill>
                  </a:tcPr>
                </a:tc>
                <a:tc>
                  <a:txBody>
                    <a:bodyPr/>
                    <a:lstStyle/>
                    <a:p>
                      <a:pPr algn="ctr" rtl="0" fontAlgn="ctr"/>
                      <a:r>
                        <a:rPr lang="es-CO" sz="1400" b="1" i="0" u="none" strike="noStrike">
                          <a:solidFill>
                            <a:srgbClr val="FFFFFF"/>
                          </a:solidFill>
                          <a:effectLst/>
                          <a:latin typeface="Arial" panose="020B0604020202020204" pitchFamily="34" charset="0"/>
                        </a:rPr>
                        <a:t>DESCRIPCIÓN</a:t>
                      </a:r>
                    </a:p>
                  </a:txBody>
                  <a:tcPr marL="7620" marR="7620" marT="7620" marB="0" anchor="ctr">
                    <a:lnL>
                      <a:noFill/>
                    </a:lnL>
                    <a:lnR>
                      <a:noFill/>
                    </a:lnR>
                    <a:lnT w="6350" cap="flat" cmpd="sng" algn="ctr">
                      <a:solidFill>
                        <a:srgbClr val="000000"/>
                      </a:solidFill>
                      <a:prstDash val="solid"/>
                      <a:round/>
                      <a:headEnd type="none" w="med" len="med"/>
                      <a:tailEnd type="none" w="med" len="med"/>
                    </a:lnT>
                    <a:lnB>
                      <a:noFill/>
                    </a:lnB>
                    <a:solidFill>
                      <a:srgbClr val="FBA200"/>
                    </a:solidFill>
                  </a:tcPr>
                </a:tc>
                <a:tc>
                  <a:txBody>
                    <a:bodyPr/>
                    <a:lstStyle/>
                    <a:p>
                      <a:pPr algn="ctr" rtl="0" fontAlgn="ctr"/>
                      <a:r>
                        <a:rPr lang="es-CO" sz="1400" b="1" i="0" u="none" strike="noStrike" dirty="0">
                          <a:solidFill>
                            <a:srgbClr val="FFFFFF"/>
                          </a:solidFill>
                          <a:effectLst/>
                          <a:latin typeface="Arial" panose="020B0604020202020204" pitchFamily="34" charset="0"/>
                        </a:rPr>
                        <a:t>FORMATO</a:t>
                      </a:r>
                    </a:p>
                  </a:txBody>
                  <a:tcPr marL="7620" marR="7620" marT="762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90C221"/>
                    </a:solidFill>
                  </a:tcPr>
                </a:tc>
                <a:extLst>
                  <a:ext uri="{0D108BD9-81ED-4DB2-BD59-A6C34878D82A}">
                    <a16:rowId xmlns:a16="http://schemas.microsoft.com/office/drawing/2014/main" val="525400400"/>
                  </a:ext>
                </a:extLst>
              </a:tr>
              <a:tr h="381000">
                <a:tc>
                  <a:txBody>
                    <a:bodyPr/>
                    <a:lstStyle/>
                    <a:p>
                      <a:pPr algn="l" rtl="0" fontAlgn="ctr"/>
                      <a:r>
                        <a:rPr lang="es-CO" sz="1200" b="0" i="0" u="none" strike="noStrike">
                          <a:solidFill>
                            <a:srgbClr val="404040"/>
                          </a:solidFill>
                          <a:effectLst/>
                          <a:latin typeface="Arial" panose="020B0604020202020204" pitchFamily="34" charset="0"/>
                        </a:rPr>
                        <a:t>fecha</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ctr" rtl="0" fontAlgn="ctr"/>
                      <a:r>
                        <a:rPr lang="es-ES" sz="1200" b="0" i="0" u="none" strike="noStrike">
                          <a:solidFill>
                            <a:srgbClr val="404040"/>
                          </a:solidFill>
                          <a:effectLst/>
                          <a:latin typeface="Arial" panose="020B0604020202020204" pitchFamily="34" charset="0"/>
                        </a:rPr>
                        <a:t>Fecha AAAA/MM/DD en que se toma la medición</a:t>
                      </a:r>
                    </a:p>
                  </a:txBody>
                  <a:tcPr marL="7620" marR="7620" marT="7620" marB="0" anchor="ctr">
                    <a:lnL>
                      <a:noFill/>
                    </a:lnL>
                    <a:lnR>
                      <a:noFill/>
                    </a:lnR>
                    <a:lnT>
                      <a:noFill/>
                    </a:lnT>
                    <a:lnB>
                      <a:noFill/>
                    </a:lnB>
                    <a:solidFill>
                      <a:srgbClr val="ECECEC"/>
                    </a:solidFill>
                  </a:tcPr>
                </a:tc>
                <a:tc>
                  <a:txBody>
                    <a:bodyPr/>
                    <a:lstStyle/>
                    <a:p>
                      <a:pPr algn="ctr" rtl="0" fontAlgn="ctr"/>
                      <a:r>
                        <a:rPr lang="es-CO" sz="1200" b="0" i="0" u="none" strike="noStrike">
                          <a:solidFill>
                            <a:srgbClr val="404040"/>
                          </a:solidFill>
                          <a:effectLst/>
                          <a:latin typeface="Arial" panose="020B0604020202020204" pitchFamily="34" charset="0"/>
                        </a:rPr>
                        <a:t>Fecha</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3934307002"/>
                  </a:ext>
                </a:extLst>
              </a:tr>
              <a:tr h="381000">
                <a:tc>
                  <a:txBody>
                    <a:bodyPr/>
                    <a:lstStyle/>
                    <a:p>
                      <a:pPr algn="l" rtl="0" fontAlgn="ctr"/>
                      <a:r>
                        <a:rPr lang="es-CO" sz="1200" b="0" i="0" u="none" strike="noStrike">
                          <a:solidFill>
                            <a:srgbClr val="404040"/>
                          </a:solidFill>
                          <a:effectLst/>
                          <a:latin typeface="Arial" panose="020B0604020202020204" pitchFamily="34" charset="0"/>
                        </a:rPr>
                        <a:t>aut_nombre</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Nombre de la via donde se instaló el radar</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Texto - Nominal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581622"/>
                  </a:ext>
                </a:extLst>
              </a:tr>
              <a:tr h="381000">
                <a:tc>
                  <a:txBody>
                    <a:bodyPr/>
                    <a:lstStyle/>
                    <a:p>
                      <a:pPr algn="l" rtl="0" fontAlgn="ctr"/>
                      <a:r>
                        <a:rPr lang="es-CO" sz="1200" b="0" i="0" u="none" strike="noStrike">
                          <a:solidFill>
                            <a:srgbClr val="404040"/>
                          </a:solidFill>
                          <a:effectLst/>
                          <a:latin typeface="Arial" panose="020B0604020202020204" pitchFamily="34" charset="0"/>
                        </a:rPr>
                        <a:t>disp_nombre. </a:t>
                      </a: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ECECEC"/>
                    </a:solidFill>
                  </a:tcPr>
                </a:tc>
                <a:tc>
                  <a:txBody>
                    <a:bodyPr/>
                    <a:lstStyle/>
                    <a:p>
                      <a:pPr algn="ctr" rtl="0" fontAlgn="ctr"/>
                      <a:r>
                        <a:rPr lang="es-ES" sz="1200" b="0" i="0" u="none" strike="noStrike">
                          <a:solidFill>
                            <a:srgbClr val="404040"/>
                          </a:solidFill>
                          <a:effectLst/>
                          <a:latin typeface="Arial" panose="020B0604020202020204" pitchFamily="34" charset="0"/>
                        </a:rPr>
                        <a:t>Nombre asignado al radar (único por radar)</a:t>
                      </a:r>
                    </a:p>
                  </a:txBody>
                  <a:tcPr marL="7620" marR="7620" marT="7620" marB="0" anchor="ctr">
                    <a:lnL>
                      <a:noFill/>
                    </a:lnL>
                    <a:lnR>
                      <a:noFill/>
                    </a:lnR>
                    <a:lnT>
                      <a:noFill/>
                    </a:lnT>
                    <a:lnB>
                      <a:noFill/>
                    </a:lnB>
                    <a:solidFill>
                      <a:srgbClr val="ECECEC"/>
                    </a:solidFill>
                  </a:tcPr>
                </a:tc>
                <a:tc>
                  <a:txBody>
                    <a:bodyPr/>
                    <a:lstStyle/>
                    <a:p>
                      <a:pPr algn="ctr" rtl="0" fontAlgn="ctr"/>
                      <a:r>
                        <a:rPr lang="es-CO" sz="1200" b="0" i="0" u="none" strike="noStrike">
                          <a:solidFill>
                            <a:srgbClr val="404040"/>
                          </a:solidFill>
                          <a:effectLst/>
                          <a:latin typeface="Arial" panose="020B0604020202020204" pitchFamily="34" charset="0"/>
                        </a:rPr>
                        <a:t>Texto - Nominal</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ECECEC"/>
                    </a:solidFill>
                  </a:tcPr>
                </a:tc>
                <a:extLst>
                  <a:ext uri="{0D108BD9-81ED-4DB2-BD59-A6C34878D82A}">
                    <a16:rowId xmlns:a16="http://schemas.microsoft.com/office/drawing/2014/main" val="2431093034"/>
                  </a:ext>
                </a:extLst>
              </a:tr>
              <a:tr h="381000">
                <a:tc>
                  <a:txBody>
                    <a:bodyPr/>
                    <a:lstStyle/>
                    <a:p>
                      <a:pPr algn="l" rtl="0" fontAlgn="ctr"/>
                      <a:r>
                        <a:rPr lang="es-CO" sz="1200" b="0" i="0" u="none" strike="noStrike">
                          <a:solidFill>
                            <a:srgbClr val="000000"/>
                          </a:solidFill>
                          <a:effectLst/>
                          <a:latin typeface="Arial" panose="020B0604020202020204" pitchFamily="34" charset="0"/>
                        </a:rPr>
                        <a:t>seccion_sentido</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Sentido en que fluye el trafico (A o B)</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Texto - Categorico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69693104"/>
                  </a:ext>
                </a:extLst>
              </a:tr>
              <a:tr h="381000">
                <a:tc>
                  <a:txBody>
                    <a:bodyPr/>
                    <a:lstStyle/>
                    <a:p>
                      <a:pPr algn="l" rtl="0" fontAlgn="ctr"/>
                      <a:r>
                        <a:rPr lang="es-CO" sz="1200" b="0" i="0" u="none" strike="noStrike">
                          <a:solidFill>
                            <a:srgbClr val="000000"/>
                          </a:solidFill>
                          <a:effectLst/>
                          <a:latin typeface="Arial" panose="020B0604020202020204" pitchFamily="34" charset="0"/>
                        </a:rPr>
                        <a:t>h_hora</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Hora en la que se Cierra la medición</a:t>
                      </a:r>
                    </a:p>
                  </a:txBody>
                  <a:tcPr marL="7620" marR="7620" marT="7620" marB="0" anchor="ctr">
                    <a:lnL>
                      <a:noFill/>
                    </a:lnL>
                    <a:lnR>
                      <a:noFill/>
                    </a:lnR>
                    <a:lnT>
                      <a:noFill/>
                    </a:lnT>
                    <a:lnB>
                      <a:noFill/>
                    </a:lnB>
                    <a:solidFill>
                      <a:srgbClr val="F2F2F2"/>
                    </a:solidFill>
                  </a:tcPr>
                </a:tc>
                <a:tc>
                  <a:txBody>
                    <a:bodyPr/>
                    <a:lstStyle/>
                    <a:p>
                      <a:pPr algn="ctr" rtl="0" fontAlgn="ctr"/>
                      <a:r>
                        <a:rPr lang="es-CO" sz="1200" b="0" i="0" u="none" strike="noStrike">
                          <a:solidFill>
                            <a:srgbClr val="404040"/>
                          </a:solidFill>
                          <a:effectLst/>
                          <a:latin typeface="Arial" panose="020B0604020202020204" pitchFamily="34" charset="0"/>
                        </a:rPr>
                        <a:t>Númerico - Categorico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434058036"/>
                  </a:ext>
                </a:extLst>
              </a:tr>
              <a:tr h="381000">
                <a:tc>
                  <a:txBody>
                    <a:bodyPr/>
                    <a:lstStyle/>
                    <a:p>
                      <a:pPr algn="l" rtl="0" fontAlgn="ctr"/>
                      <a:r>
                        <a:rPr lang="es-CO" sz="1200" b="0" i="0" u="none" strike="noStrike">
                          <a:solidFill>
                            <a:srgbClr val="000000"/>
                          </a:solidFill>
                          <a:effectLst/>
                          <a:latin typeface="Arial" panose="020B0604020202020204" pitchFamily="34" charset="0"/>
                        </a:rPr>
                        <a:t>disp_ubicacion</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ES" sz="1200" b="0" i="0" u="none" strike="noStrike">
                          <a:solidFill>
                            <a:srgbClr val="404040"/>
                          </a:solidFill>
                          <a:effectLst/>
                          <a:latin typeface="Arial" panose="020B0604020202020204" pitchFamily="34" charset="0"/>
                        </a:rPr>
                        <a:t>Distancia en metros a la cual el dispositivo toma mediciones</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39495290"/>
                  </a:ext>
                </a:extLst>
              </a:tr>
              <a:tr h="381000">
                <a:tc>
                  <a:txBody>
                    <a:bodyPr/>
                    <a:lstStyle/>
                    <a:p>
                      <a:pPr algn="l" rtl="0" fontAlgn="ctr"/>
                      <a:r>
                        <a:rPr lang="es-CO" sz="1200" b="0" i="0" u="none" strike="noStrike">
                          <a:solidFill>
                            <a:srgbClr val="000000"/>
                          </a:solidFill>
                          <a:effectLst/>
                          <a:latin typeface="Arial" panose="020B0604020202020204" pitchFamily="34" charset="0"/>
                        </a:rPr>
                        <a:t>disp_lat</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a:noFill/>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Coordenada georeferencia latitud del radar </a:t>
                      </a:r>
                    </a:p>
                  </a:txBody>
                  <a:tcPr marL="7620" marR="7620" marT="7620" marB="0" anchor="ctr">
                    <a:lnL>
                      <a:noFill/>
                    </a:lnL>
                    <a:lnR>
                      <a:noFill/>
                    </a:lnR>
                    <a:lnT>
                      <a:noFill/>
                    </a:lnT>
                    <a:lnB>
                      <a:noFill/>
                    </a:lnB>
                    <a:solidFill>
                      <a:srgbClr val="F2F2F2"/>
                    </a:solidFill>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solidFill>
                      <a:srgbClr val="F2F2F2"/>
                    </a:solidFill>
                  </a:tcPr>
                </a:tc>
                <a:extLst>
                  <a:ext uri="{0D108BD9-81ED-4DB2-BD59-A6C34878D82A}">
                    <a16:rowId xmlns:a16="http://schemas.microsoft.com/office/drawing/2014/main" val="3095053267"/>
                  </a:ext>
                </a:extLst>
              </a:tr>
              <a:tr h="381000">
                <a:tc>
                  <a:txBody>
                    <a:bodyPr/>
                    <a:lstStyle/>
                    <a:p>
                      <a:pPr algn="l" rtl="0" fontAlgn="ctr"/>
                      <a:r>
                        <a:rPr lang="es-CO" sz="1200" b="0" i="0" u="none" strike="noStrike">
                          <a:solidFill>
                            <a:srgbClr val="000000"/>
                          </a:solidFill>
                          <a:effectLst/>
                          <a:latin typeface="Arial" panose="020B0604020202020204" pitchFamily="34" charset="0"/>
                        </a:rPr>
                        <a:t>disp_lng</a:t>
                      </a:r>
                    </a:p>
                  </a:txBody>
                  <a:tcPr marR="7620" marT="762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Coordenada georeferencia longitude del radar </a:t>
                      </a:r>
                    </a:p>
                  </a:txBody>
                  <a:tcPr marL="7620" marR="7620" marT="7620" marB="0" anchor="ctr">
                    <a:lnL>
                      <a:noFill/>
                    </a:lnL>
                    <a:lnR>
                      <a:noFill/>
                    </a:lnR>
                    <a:lnT>
                      <a:noFill/>
                    </a:lnT>
                    <a:lnB>
                      <a:noFill/>
                    </a:lnB>
                  </a:tcPr>
                </a:tc>
                <a:tc>
                  <a:txBody>
                    <a:bodyPr/>
                    <a:lstStyle/>
                    <a:p>
                      <a:pPr algn="ctr" rtl="0" fontAlgn="ctr"/>
                      <a:r>
                        <a:rPr lang="es-CO" sz="1200" b="0" i="0" u="none" strike="noStrike">
                          <a:solidFill>
                            <a:srgbClr val="404040"/>
                          </a:solidFill>
                          <a:effectLst/>
                          <a:latin typeface="Arial" panose="020B0604020202020204" pitchFamily="34" charset="0"/>
                        </a:rPr>
                        <a:t>Númerico</a:t>
                      </a:r>
                    </a:p>
                  </a:txBody>
                  <a:tcPr marL="7620" marR="7620" marT="7620" marB="0" anchor="ctr">
                    <a:lnL>
                      <a:noFill/>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55965216"/>
                  </a:ext>
                </a:extLst>
              </a:tr>
              <a:tr h="190500">
                <a:tc>
                  <a:txBody>
                    <a:bodyPr/>
                    <a:lstStyle/>
                    <a:p>
                      <a:pPr algn="l" rtl="0" fontAlgn="ctr"/>
                      <a:r>
                        <a:rPr lang="es-CO" sz="1200" b="0" i="0" u="none" strike="noStrike">
                          <a:solidFill>
                            <a:srgbClr val="000000"/>
                          </a:solidFill>
                          <a:effectLst/>
                          <a:latin typeface="Arial" panose="020B0604020202020204" pitchFamily="34" charset="0"/>
                        </a:rPr>
                        <a:t>h_cant_veh</a:t>
                      </a:r>
                      <a:r>
                        <a:rPr lang="es-CO" sz="1200" b="0" i="0" u="none" strike="noStrike">
                          <a:solidFill>
                            <a:srgbClr val="404040"/>
                          </a:solidFill>
                          <a:effectLst/>
                          <a:latin typeface="Arial" panose="020B0604020202020204" pitchFamily="34" charset="0"/>
                        </a:rPr>
                        <a:t> </a:t>
                      </a:r>
                      <a:endParaRPr lang="es-CO" sz="1200" b="0" i="0" u="none" strike="noStrike">
                        <a:solidFill>
                          <a:srgbClr val="000000"/>
                        </a:solidFill>
                        <a:effectLst/>
                        <a:latin typeface="Arial" panose="020B0604020202020204" pitchFamily="34" charset="0"/>
                      </a:endParaRPr>
                    </a:p>
                  </a:txBody>
                  <a:tcPr marR="7620" marT="7620"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s-ES" sz="1200" b="0" i="0" u="none" strike="noStrike">
                          <a:solidFill>
                            <a:srgbClr val="404040"/>
                          </a:solidFill>
                          <a:effectLst/>
                          <a:latin typeface="Arial" panose="020B0604020202020204" pitchFamily="34" charset="0"/>
                        </a:rPr>
                        <a:t>Cantidad de vehiculos medidos en la hora </a:t>
                      </a:r>
                    </a:p>
                  </a:txBody>
                  <a:tcPr marL="7620" marR="7620" marT="7620" marB="0" anchor="ctr">
                    <a:lnL>
                      <a:noFill/>
                    </a:lnL>
                    <a:lnR>
                      <a:noFill/>
                    </a:lnR>
                    <a:lnT>
                      <a:noFill/>
                    </a:lnT>
                    <a:lnB w="6350" cap="flat" cmpd="sng" algn="ctr">
                      <a:solidFill>
                        <a:srgbClr val="000000"/>
                      </a:solidFill>
                      <a:prstDash val="solid"/>
                      <a:round/>
                      <a:headEnd type="none" w="med" len="med"/>
                      <a:tailEnd type="none" w="med" len="med"/>
                    </a:lnB>
                    <a:solidFill>
                      <a:srgbClr val="F2F2F2"/>
                    </a:solidFill>
                  </a:tcPr>
                </a:tc>
                <a:tc>
                  <a:txBody>
                    <a:bodyPr/>
                    <a:lstStyle/>
                    <a:p>
                      <a:pPr algn="ctr" rtl="0" fontAlgn="ctr"/>
                      <a:r>
                        <a:rPr lang="es-CO" sz="1200" b="0" i="0" u="none" strike="noStrike" dirty="0" err="1">
                          <a:solidFill>
                            <a:srgbClr val="404040"/>
                          </a:solidFill>
                          <a:effectLst/>
                          <a:latin typeface="Arial" panose="020B0604020202020204" pitchFamily="34" charset="0"/>
                        </a:rPr>
                        <a:t>Númerico</a:t>
                      </a:r>
                      <a:endParaRPr lang="es-CO" sz="1200" b="0" i="0" u="none" strike="noStrike" dirty="0">
                        <a:solidFill>
                          <a:srgbClr val="404040"/>
                        </a:solidFill>
                        <a:effectLst/>
                        <a:latin typeface="Arial" panose="020B0604020202020204" pitchFamily="34" charset="0"/>
                      </a:endParaRPr>
                    </a:p>
                  </a:txBody>
                  <a:tcPr marL="7620" marR="7620" marT="7620"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49029735"/>
                  </a:ext>
                </a:extLst>
              </a:tr>
            </a:tbl>
          </a:graphicData>
        </a:graphic>
      </p:graphicFrame>
      <p:sp>
        <p:nvSpPr>
          <p:cNvPr id="9" name="TextBox 38">
            <a:extLst>
              <a:ext uri="{FF2B5EF4-FFF2-40B4-BE49-F238E27FC236}">
                <a16:creationId xmlns:a16="http://schemas.microsoft.com/office/drawing/2014/main" id="{44B2952F-CEE9-972A-3133-B91265FF0B0A}"/>
              </a:ext>
            </a:extLst>
          </p:cNvPr>
          <p:cNvSpPr txBox="1"/>
          <p:nvPr/>
        </p:nvSpPr>
        <p:spPr>
          <a:xfrm>
            <a:off x="131999" y="3328686"/>
            <a:ext cx="2432714"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186,905</a:t>
            </a:r>
            <a:endParaRPr lang="ko-KR" altLang="en-US" sz="3600" b="1" dirty="0">
              <a:solidFill>
                <a:schemeClr val="accent4"/>
              </a:solidFill>
              <a:cs typeface="Arial" pitchFamily="34" charset="0"/>
            </a:endParaRPr>
          </a:p>
        </p:txBody>
      </p:sp>
      <p:sp>
        <p:nvSpPr>
          <p:cNvPr id="10" name="TextBox 24">
            <a:extLst>
              <a:ext uri="{FF2B5EF4-FFF2-40B4-BE49-F238E27FC236}">
                <a16:creationId xmlns:a16="http://schemas.microsoft.com/office/drawing/2014/main" id="{37B3E950-E3EF-E878-2593-EE76FE5C6B09}"/>
              </a:ext>
            </a:extLst>
          </p:cNvPr>
          <p:cNvSpPr txBox="1"/>
          <p:nvPr/>
        </p:nvSpPr>
        <p:spPr>
          <a:xfrm>
            <a:off x="2447325" y="3390242"/>
            <a:ext cx="2532450" cy="523220"/>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Registros finales para observación y análisis</a:t>
            </a:r>
            <a:endParaRPr lang="ko-KR" altLang="en-US" sz="1400" dirty="0">
              <a:solidFill>
                <a:schemeClr val="tx1">
                  <a:lumMod val="75000"/>
                  <a:lumOff val="25000"/>
                </a:schemeClr>
              </a:solidFill>
              <a:cs typeface="Arial" pitchFamily="34" charset="0"/>
            </a:endParaRPr>
          </a:p>
        </p:txBody>
      </p:sp>
      <p:sp>
        <p:nvSpPr>
          <p:cNvPr id="11" name="TextBox 38">
            <a:extLst>
              <a:ext uri="{FF2B5EF4-FFF2-40B4-BE49-F238E27FC236}">
                <a16:creationId xmlns:a16="http://schemas.microsoft.com/office/drawing/2014/main" id="{73BA83E8-977F-32B7-9E04-2D338BF33AD2}"/>
              </a:ext>
            </a:extLst>
          </p:cNvPr>
          <p:cNvSpPr txBox="1"/>
          <p:nvPr/>
        </p:nvSpPr>
        <p:spPr>
          <a:xfrm>
            <a:off x="131999" y="4175073"/>
            <a:ext cx="2432714" cy="646331"/>
          </a:xfrm>
          <a:prstGeom prst="rect">
            <a:avLst/>
          </a:prstGeom>
          <a:noFill/>
        </p:spPr>
        <p:txBody>
          <a:bodyPr wrap="square" lIns="108000" rIns="108000" rtlCol="0" anchor="ctr">
            <a:spAutoFit/>
          </a:bodyPr>
          <a:lstStyle/>
          <a:p>
            <a:pPr algn="ctr"/>
            <a:r>
              <a:rPr lang="en-US" altLang="ko-KR" sz="3600" b="1" dirty="0">
                <a:solidFill>
                  <a:schemeClr val="accent4"/>
                </a:solidFill>
                <a:cs typeface="Arial" pitchFamily="34" charset="0"/>
              </a:rPr>
              <a:t>28%</a:t>
            </a:r>
            <a:endParaRPr lang="ko-KR" altLang="en-US" sz="3600" b="1" dirty="0">
              <a:solidFill>
                <a:schemeClr val="accent4"/>
              </a:solidFill>
              <a:cs typeface="Arial" pitchFamily="34" charset="0"/>
            </a:endParaRPr>
          </a:p>
        </p:txBody>
      </p:sp>
      <p:sp>
        <p:nvSpPr>
          <p:cNvPr id="12" name="TextBox 24">
            <a:extLst>
              <a:ext uri="{FF2B5EF4-FFF2-40B4-BE49-F238E27FC236}">
                <a16:creationId xmlns:a16="http://schemas.microsoft.com/office/drawing/2014/main" id="{FABC9BC8-E994-7211-F3B7-027826CD3B5C}"/>
              </a:ext>
            </a:extLst>
          </p:cNvPr>
          <p:cNvSpPr txBox="1"/>
          <p:nvPr/>
        </p:nvSpPr>
        <p:spPr>
          <a:xfrm>
            <a:off x="2447325" y="4109932"/>
            <a:ext cx="2532450" cy="738664"/>
          </a:xfrm>
          <a:prstGeom prst="rect">
            <a:avLst/>
          </a:prstGeom>
          <a:noFill/>
        </p:spPr>
        <p:txBody>
          <a:bodyPr wrap="square" rtlCol="0">
            <a:spAutoFit/>
          </a:bodyPr>
          <a:lstStyle/>
          <a:p>
            <a:r>
              <a:rPr lang="es-CO" altLang="ko-KR" sz="1400" dirty="0">
                <a:solidFill>
                  <a:schemeClr val="tx1">
                    <a:lumMod val="75000"/>
                    <a:lumOff val="25000"/>
                  </a:schemeClr>
                </a:solidFill>
                <a:cs typeface="Arial" pitchFamily="34" charset="0"/>
              </a:rPr>
              <a:t>Información excluida después del proceso de importación y limpieza de datos</a:t>
            </a:r>
            <a:endParaRPr lang="ko-KR" altLang="en-US" sz="14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38500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es-CO" dirty="0"/>
              <a:t>Mapa alistamiento de datos</a:t>
            </a:r>
          </a:p>
        </p:txBody>
      </p:sp>
      <p:grpSp>
        <p:nvGrpSpPr>
          <p:cNvPr id="5" name="Group 4">
            <a:extLst>
              <a:ext uri="{FF2B5EF4-FFF2-40B4-BE49-F238E27FC236}">
                <a16:creationId xmlns:a16="http://schemas.microsoft.com/office/drawing/2014/main" id="{2F13A143-FABB-4419-8242-942D0B28963F}"/>
              </a:ext>
            </a:extLst>
          </p:cNvPr>
          <p:cNvGrpSpPr/>
          <p:nvPr/>
        </p:nvGrpSpPr>
        <p:grpSpPr>
          <a:xfrm>
            <a:off x="1408756" y="2085780"/>
            <a:ext cx="419949" cy="419949"/>
            <a:chOff x="2037500" y="3040187"/>
            <a:chExt cx="419949" cy="419949"/>
          </a:xfrm>
          <a:solidFill>
            <a:schemeClr val="accent5"/>
          </a:solidFill>
        </p:grpSpPr>
        <p:sp>
          <p:nvSpPr>
            <p:cNvPr id="3" name="Circle: Hollow 2">
              <a:extLst>
                <a:ext uri="{FF2B5EF4-FFF2-40B4-BE49-F238E27FC236}">
                  <a16:creationId xmlns:a16="http://schemas.microsoft.com/office/drawing/2014/main" id="{EEB31F12-24DE-47BD-96A4-4772956DE499}"/>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Oval 3">
              <a:extLst>
                <a:ext uri="{FF2B5EF4-FFF2-40B4-BE49-F238E27FC236}">
                  <a16:creationId xmlns:a16="http://schemas.microsoft.com/office/drawing/2014/main" id="{68E69175-0207-4400-9307-16A395CEF473}"/>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F75BF166-7072-4AA4-8069-95FD145B99C4}"/>
              </a:ext>
            </a:extLst>
          </p:cNvPr>
          <p:cNvSpPr/>
          <p:nvPr/>
        </p:nvSpPr>
        <p:spPr>
          <a:xfrm>
            <a:off x="1629496" y="2085780"/>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6FBDA3-ED66-49D2-BEF6-9F5587F30E48}"/>
              </a:ext>
            </a:extLst>
          </p:cNvPr>
          <p:cNvSpPr/>
          <p:nvPr/>
        </p:nvSpPr>
        <p:spPr>
          <a:xfrm>
            <a:off x="1629496" y="2458104"/>
            <a:ext cx="9189720" cy="476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B5B7656-A25F-4708-B7CC-F3B88884B984}"/>
              </a:ext>
            </a:extLst>
          </p:cNvPr>
          <p:cNvGrpSpPr/>
          <p:nvPr/>
        </p:nvGrpSpPr>
        <p:grpSpPr>
          <a:xfrm>
            <a:off x="10585717" y="2094529"/>
            <a:ext cx="419949" cy="419949"/>
            <a:chOff x="2037500" y="3040187"/>
            <a:chExt cx="419949" cy="419949"/>
          </a:xfrm>
          <a:solidFill>
            <a:schemeClr val="accent5"/>
          </a:solidFill>
        </p:grpSpPr>
        <p:sp>
          <p:nvSpPr>
            <p:cNvPr id="10" name="Circle: Hollow 9">
              <a:extLst>
                <a:ext uri="{FF2B5EF4-FFF2-40B4-BE49-F238E27FC236}">
                  <a16:creationId xmlns:a16="http://schemas.microsoft.com/office/drawing/2014/main" id="{6F3EA9AC-33DD-4240-9690-1E53E7BBA878}"/>
                </a:ext>
              </a:extLst>
            </p:cNvPr>
            <p:cNvSpPr/>
            <p:nvPr/>
          </p:nvSpPr>
          <p:spPr>
            <a:xfrm>
              <a:off x="2037500" y="3040187"/>
              <a:ext cx="419949" cy="419949"/>
            </a:xfrm>
            <a:prstGeom prst="donut">
              <a:avLst>
                <a:gd name="adj" fmla="val 11391"/>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DA451C7B-2039-4F27-B6CE-30082BCC35D5}"/>
                </a:ext>
              </a:extLst>
            </p:cNvPr>
            <p:cNvSpPr/>
            <p:nvPr/>
          </p:nvSpPr>
          <p:spPr>
            <a:xfrm>
              <a:off x="2133174" y="313586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8">
            <a:extLst>
              <a:ext uri="{FF2B5EF4-FFF2-40B4-BE49-F238E27FC236}">
                <a16:creationId xmlns:a16="http://schemas.microsoft.com/office/drawing/2014/main" id="{0369B48D-185D-43CE-A13D-9909D1C397DF}"/>
              </a:ext>
            </a:extLst>
          </p:cNvPr>
          <p:cNvSpPr/>
          <p:nvPr/>
        </p:nvSpPr>
        <p:spPr>
          <a:xfrm>
            <a:off x="7592062" y="2136382"/>
            <a:ext cx="288000" cy="28803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3">
            <a:extLst>
              <a:ext uri="{FF2B5EF4-FFF2-40B4-BE49-F238E27FC236}">
                <a16:creationId xmlns:a16="http://schemas.microsoft.com/office/drawing/2014/main" id="{A0240128-0CEF-4E48-A50F-6587512F0713}"/>
              </a:ext>
            </a:extLst>
          </p:cNvPr>
          <p:cNvSpPr/>
          <p:nvPr/>
        </p:nvSpPr>
        <p:spPr>
          <a:xfrm>
            <a:off x="4523424" y="2136382"/>
            <a:ext cx="288000" cy="2880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Oval 113">
            <a:extLst>
              <a:ext uri="{FF2B5EF4-FFF2-40B4-BE49-F238E27FC236}">
                <a16:creationId xmlns:a16="http://schemas.microsoft.com/office/drawing/2014/main" id="{3E890389-F6B7-4E7F-873B-DC5920EE3ACF}"/>
              </a:ext>
            </a:extLst>
          </p:cNvPr>
          <p:cNvSpPr/>
          <p:nvPr/>
        </p:nvSpPr>
        <p:spPr>
          <a:xfrm>
            <a:off x="4350942" y="2907018"/>
            <a:ext cx="684000" cy="68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9" name="Group 5">
            <a:extLst>
              <a:ext uri="{FF2B5EF4-FFF2-40B4-BE49-F238E27FC236}">
                <a16:creationId xmlns:a16="http://schemas.microsoft.com/office/drawing/2014/main" id="{68DB03E9-E73C-4931-B713-AE590DD1FEE9}"/>
              </a:ext>
            </a:extLst>
          </p:cNvPr>
          <p:cNvGrpSpPr/>
          <p:nvPr/>
        </p:nvGrpSpPr>
        <p:grpSpPr>
          <a:xfrm>
            <a:off x="3721096" y="3544138"/>
            <a:ext cx="1968405" cy="1563524"/>
            <a:chOff x="2676933" y="3240394"/>
            <a:chExt cx="1550267" cy="1563524"/>
          </a:xfrm>
        </p:grpSpPr>
        <p:sp>
          <p:nvSpPr>
            <p:cNvPr id="20" name="TextBox 19">
              <a:extLst>
                <a:ext uri="{FF2B5EF4-FFF2-40B4-BE49-F238E27FC236}">
                  <a16:creationId xmlns:a16="http://schemas.microsoft.com/office/drawing/2014/main" id="{977C9AC5-BDD4-4F68-B24D-5489F038CA81}"/>
                </a:ext>
              </a:extLst>
            </p:cNvPr>
            <p:cNvSpPr txBox="1"/>
            <p:nvPr/>
          </p:nvSpPr>
          <p:spPr>
            <a:xfrm>
              <a:off x="2676933" y="3240394"/>
              <a:ext cx="1550267" cy="523220"/>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Estadisticos básicos</a:t>
              </a:r>
            </a:p>
          </p:txBody>
        </p:sp>
        <p:sp>
          <p:nvSpPr>
            <p:cNvPr id="21" name="TextBox 20">
              <a:extLst>
                <a:ext uri="{FF2B5EF4-FFF2-40B4-BE49-F238E27FC236}">
                  <a16:creationId xmlns:a16="http://schemas.microsoft.com/office/drawing/2014/main" id="{D11778EE-ECBA-44D6-9C55-EDAECFEABB39}"/>
                </a:ext>
              </a:extLst>
            </p:cNvPr>
            <p:cNvSpPr txBox="1"/>
            <p:nvPr/>
          </p:nvSpPr>
          <p:spPr>
            <a:xfrm>
              <a:off x="2676933" y="3603589"/>
              <a:ext cx="1550267" cy="1200329"/>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Conteo, máximos, mínimos, promedios, de cada una de las variables para revisar escalas de los datos</a:t>
              </a:r>
            </a:p>
          </p:txBody>
        </p:sp>
      </p:grpSp>
      <p:cxnSp>
        <p:nvCxnSpPr>
          <p:cNvPr id="22" name="Straight Arrow Connector 115">
            <a:extLst>
              <a:ext uri="{FF2B5EF4-FFF2-40B4-BE49-F238E27FC236}">
                <a16:creationId xmlns:a16="http://schemas.microsoft.com/office/drawing/2014/main" id="{952D92D8-6A16-489C-81DB-48A1BD9AD74A}"/>
              </a:ext>
            </a:extLst>
          </p:cNvPr>
          <p:cNvCxnSpPr>
            <a:cxnSpLocks/>
          </p:cNvCxnSpPr>
          <p:nvPr/>
        </p:nvCxnSpPr>
        <p:spPr>
          <a:xfrm flipV="1">
            <a:off x="4667424" y="2539013"/>
            <a:ext cx="0" cy="293898"/>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3" name="Oval 119">
            <a:extLst>
              <a:ext uri="{FF2B5EF4-FFF2-40B4-BE49-F238E27FC236}">
                <a16:creationId xmlns:a16="http://schemas.microsoft.com/office/drawing/2014/main" id="{EC428F3E-86E5-4C7E-8BB6-C19481FC476A}"/>
              </a:ext>
            </a:extLst>
          </p:cNvPr>
          <p:cNvSpPr/>
          <p:nvPr/>
        </p:nvSpPr>
        <p:spPr>
          <a:xfrm>
            <a:off x="7394062" y="2834069"/>
            <a:ext cx="684000" cy="68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24" name="Group 15">
            <a:extLst>
              <a:ext uri="{FF2B5EF4-FFF2-40B4-BE49-F238E27FC236}">
                <a16:creationId xmlns:a16="http://schemas.microsoft.com/office/drawing/2014/main" id="{2A5BB4C8-E69F-45C8-A663-C258CC19F233}"/>
              </a:ext>
            </a:extLst>
          </p:cNvPr>
          <p:cNvGrpSpPr/>
          <p:nvPr/>
        </p:nvGrpSpPr>
        <p:grpSpPr>
          <a:xfrm>
            <a:off x="6674334" y="3544138"/>
            <a:ext cx="2207579" cy="1255002"/>
            <a:chOff x="4898136" y="3241553"/>
            <a:chExt cx="1550267" cy="1255002"/>
          </a:xfrm>
        </p:grpSpPr>
        <p:sp>
          <p:nvSpPr>
            <p:cNvPr id="25" name="TextBox 24">
              <a:extLst>
                <a:ext uri="{FF2B5EF4-FFF2-40B4-BE49-F238E27FC236}">
                  <a16:creationId xmlns:a16="http://schemas.microsoft.com/office/drawing/2014/main" id="{078EF781-76A1-4B0F-A911-4E1AEBF5122C}"/>
                </a:ext>
              </a:extLst>
            </p:cNvPr>
            <p:cNvSpPr txBox="1"/>
            <p:nvPr/>
          </p:nvSpPr>
          <p:spPr>
            <a:xfrm>
              <a:off x="4898136" y="3241553"/>
              <a:ext cx="1550267" cy="523220"/>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Conteo de datos vacios y nulos </a:t>
              </a:r>
            </a:p>
          </p:txBody>
        </p:sp>
        <p:sp>
          <p:nvSpPr>
            <p:cNvPr id="26" name="TextBox 25">
              <a:extLst>
                <a:ext uri="{FF2B5EF4-FFF2-40B4-BE49-F238E27FC236}">
                  <a16:creationId xmlns:a16="http://schemas.microsoft.com/office/drawing/2014/main" id="{789098CB-95E4-43CE-84B8-A26CABB013A6}"/>
                </a:ext>
              </a:extLst>
            </p:cNvPr>
            <p:cNvSpPr txBox="1"/>
            <p:nvPr/>
          </p:nvSpPr>
          <p:spPr>
            <a:xfrm>
              <a:off x="4898136" y="3665558"/>
              <a:ext cx="1550267" cy="830997"/>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Identificar variables con </a:t>
              </a:r>
              <a:r>
                <a:rPr lang="es-CO" altLang="ko-KR" sz="1200" dirty="0" err="1">
                  <a:solidFill>
                    <a:schemeClr val="tx1">
                      <a:lumMod val="75000"/>
                      <a:lumOff val="25000"/>
                    </a:schemeClr>
                  </a:solidFill>
                  <a:cs typeface="Arial" pitchFamily="34" charset="0"/>
                </a:rPr>
                <a:t>informacion</a:t>
              </a:r>
              <a:r>
                <a:rPr lang="es-CO" altLang="ko-KR" sz="1200" dirty="0">
                  <a:solidFill>
                    <a:schemeClr val="tx1">
                      <a:lumMod val="75000"/>
                      <a:lumOff val="25000"/>
                    </a:schemeClr>
                  </a:solidFill>
                  <a:cs typeface="Arial" pitchFamily="34" charset="0"/>
                </a:rPr>
                <a:t> </a:t>
              </a:r>
              <a:r>
                <a:rPr lang="es-CO" altLang="ko-KR" sz="1200" dirty="0" err="1">
                  <a:solidFill>
                    <a:schemeClr val="tx1">
                      <a:lumMod val="75000"/>
                      <a:lumOff val="25000"/>
                    </a:schemeClr>
                  </a:solidFill>
                  <a:cs typeface="Arial" pitchFamily="34" charset="0"/>
                </a:rPr>
                <a:t>vacia</a:t>
              </a:r>
              <a:r>
                <a:rPr lang="es-CO" altLang="ko-KR" sz="1200" dirty="0">
                  <a:solidFill>
                    <a:schemeClr val="tx1">
                      <a:lumMod val="75000"/>
                      <a:lumOff val="25000"/>
                    </a:schemeClr>
                  </a:solidFill>
                  <a:cs typeface="Arial" pitchFamily="34" charset="0"/>
                </a:rPr>
                <a:t> o nula y cuantificar el nivel requerido para </a:t>
              </a:r>
              <a:r>
                <a:rPr lang="es-CO" altLang="ko-KR" sz="1200" dirty="0" err="1">
                  <a:solidFill>
                    <a:schemeClr val="tx1">
                      <a:lumMod val="75000"/>
                      <a:lumOff val="25000"/>
                    </a:schemeClr>
                  </a:solidFill>
                  <a:cs typeface="Arial" pitchFamily="34" charset="0"/>
                </a:rPr>
                <a:t>imputer</a:t>
              </a:r>
              <a:r>
                <a:rPr lang="es-CO" altLang="ko-KR" sz="1200" dirty="0">
                  <a:solidFill>
                    <a:schemeClr val="tx1">
                      <a:lumMod val="75000"/>
                      <a:lumOff val="25000"/>
                    </a:schemeClr>
                  </a:solidFill>
                  <a:cs typeface="Arial" pitchFamily="34" charset="0"/>
                </a:rPr>
                <a:t> o eliminar </a:t>
              </a:r>
            </a:p>
          </p:txBody>
        </p:sp>
      </p:grpSp>
      <p:cxnSp>
        <p:nvCxnSpPr>
          <p:cNvPr id="27" name="Straight Arrow Connector 121">
            <a:extLst>
              <a:ext uri="{FF2B5EF4-FFF2-40B4-BE49-F238E27FC236}">
                <a16:creationId xmlns:a16="http://schemas.microsoft.com/office/drawing/2014/main" id="{B524CF61-D42C-433C-89AF-6FBD0B552EAF}"/>
              </a:ext>
            </a:extLst>
          </p:cNvPr>
          <p:cNvCxnSpPr>
            <a:cxnSpLocks/>
          </p:cNvCxnSpPr>
          <p:nvPr/>
        </p:nvCxnSpPr>
        <p:spPr>
          <a:xfrm flipV="1">
            <a:off x="7736062" y="2481564"/>
            <a:ext cx="0" cy="352505"/>
          </a:xfrm>
          <a:prstGeom prst="straightConnector1">
            <a:avLst/>
          </a:prstGeom>
          <a:ln w="2540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28" name="Oval 125">
            <a:extLst>
              <a:ext uri="{FF2B5EF4-FFF2-40B4-BE49-F238E27FC236}">
                <a16:creationId xmlns:a16="http://schemas.microsoft.com/office/drawing/2014/main" id="{7585456F-2EE4-427D-A3D5-E7B386C6EB30}"/>
              </a:ext>
            </a:extLst>
          </p:cNvPr>
          <p:cNvSpPr/>
          <p:nvPr/>
        </p:nvSpPr>
        <p:spPr>
          <a:xfrm>
            <a:off x="10462697" y="2835227"/>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nvGrpSpPr>
          <p:cNvPr id="29" name="Group 17">
            <a:extLst>
              <a:ext uri="{FF2B5EF4-FFF2-40B4-BE49-F238E27FC236}">
                <a16:creationId xmlns:a16="http://schemas.microsoft.com/office/drawing/2014/main" id="{7F621EA8-D715-4A52-AE06-08AE772E3D30}"/>
              </a:ext>
            </a:extLst>
          </p:cNvPr>
          <p:cNvGrpSpPr/>
          <p:nvPr/>
        </p:nvGrpSpPr>
        <p:grpSpPr>
          <a:xfrm>
            <a:off x="9811488" y="3567408"/>
            <a:ext cx="1968405" cy="1602578"/>
            <a:chOff x="7119339" y="3315358"/>
            <a:chExt cx="1550267" cy="1157556"/>
          </a:xfrm>
        </p:grpSpPr>
        <p:sp>
          <p:nvSpPr>
            <p:cNvPr id="30" name="TextBox 29">
              <a:extLst>
                <a:ext uri="{FF2B5EF4-FFF2-40B4-BE49-F238E27FC236}">
                  <a16:creationId xmlns:a16="http://schemas.microsoft.com/office/drawing/2014/main" id="{A27560A5-EAB1-46B5-B774-8809BFA4015B}"/>
                </a:ext>
              </a:extLst>
            </p:cNvPr>
            <p:cNvSpPr txBox="1"/>
            <p:nvPr/>
          </p:nvSpPr>
          <p:spPr>
            <a:xfrm>
              <a:off x="7119339" y="3315358"/>
              <a:ext cx="1550267" cy="377926"/>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Definición datos limpios</a:t>
              </a:r>
            </a:p>
          </p:txBody>
        </p:sp>
        <p:sp>
          <p:nvSpPr>
            <p:cNvPr id="31" name="TextBox 30">
              <a:extLst>
                <a:ext uri="{FF2B5EF4-FFF2-40B4-BE49-F238E27FC236}">
                  <a16:creationId xmlns:a16="http://schemas.microsoft.com/office/drawing/2014/main" id="{79F278A3-5E58-41C4-AE56-2E037BD27C3B}"/>
                </a:ext>
              </a:extLst>
            </p:cNvPr>
            <p:cNvSpPr txBox="1"/>
            <p:nvPr/>
          </p:nvSpPr>
          <p:spPr>
            <a:xfrm>
              <a:off x="7119339" y="3605906"/>
              <a:ext cx="1550267" cy="867008"/>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Una, vez imputados o eliminados los datos ausentes, se procede a verificar que todas las variables tengan información</a:t>
              </a:r>
            </a:p>
          </p:txBody>
        </p:sp>
      </p:grpSp>
      <p:cxnSp>
        <p:nvCxnSpPr>
          <p:cNvPr id="32" name="Straight Arrow Connector 127">
            <a:extLst>
              <a:ext uri="{FF2B5EF4-FFF2-40B4-BE49-F238E27FC236}">
                <a16:creationId xmlns:a16="http://schemas.microsoft.com/office/drawing/2014/main" id="{869B45C0-81CA-4CEB-9E38-633FCC891DE2}"/>
              </a:ext>
            </a:extLst>
          </p:cNvPr>
          <p:cNvCxnSpPr/>
          <p:nvPr/>
        </p:nvCxnSpPr>
        <p:spPr>
          <a:xfrm flipH="1" flipV="1">
            <a:off x="10802407" y="2554117"/>
            <a:ext cx="4580" cy="28111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E5020811-3675-4699-9BEC-BF3FF46B4D6E}"/>
              </a:ext>
            </a:extLst>
          </p:cNvPr>
          <p:cNvSpPr txBox="1"/>
          <p:nvPr/>
        </p:nvSpPr>
        <p:spPr>
          <a:xfrm>
            <a:off x="9817802" y="1245221"/>
            <a:ext cx="1727177" cy="707886"/>
          </a:xfrm>
          <a:prstGeom prst="rect">
            <a:avLst/>
          </a:prstGeom>
          <a:noFill/>
        </p:spPr>
        <p:txBody>
          <a:bodyPr wrap="square" rtlCol="0" anchor="ctr">
            <a:spAutoFit/>
          </a:bodyPr>
          <a:lstStyle/>
          <a:p>
            <a:pPr algn="ctr"/>
            <a:r>
              <a:rPr lang="es-CO" altLang="ko-KR" sz="2000" b="1" dirty="0">
                <a:solidFill>
                  <a:schemeClr val="tx1">
                    <a:lumMod val="75000"/>
                    <a:lumOff val="25000"/>
                  </a:schemeClr>
                </a:solidFill>
                <a:cs typeface="Arial" pitchFamily="34" charset="0"/>
              </a:rPr>
              <a:t>Limpieza datos</a:t>
            </a:r>
            <a:endParaRPr lang="ko-KR" altLang="en-US" sz="2000" b="1"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EFF35ACB-0426-4778-AE2E-D206CDC17397}"/>
              </a:ext>
            </a:extLst>
          </p:cNvPr>
          <p:cNvSpPr txBox="1"/>
          <p:nvPr/>
        </p:nvSpPr>
        <p:spPr>
          <a:xfrm>
            <a:off x="6674334" y="1270296"/>
            <a:ext cx="2176431" cy="707886"/>
          </a:xfrm>
          <a:prstGeom prst="rect">
            <a:avLst/>
          </a:prstGeom>
          <a:noFill/>
        </p:spPr>
        <p:txBody>
          <a:bodyPr wrap="square" rtlCol="0" anchor="ctr">
            <a:spAutoFit/>
          </a:bodyPr>
          <a:lstStyle/>
          <a:p>
            <a:pPr algn="ctr"/>
            <a:r>
              <a:rPr lang="es-CO" altLang="ko-KR" sz="2000" b="1">
                <a:solidFill>
                  <a:schemeClr val="tx1">
                    <a:lumMod val="65000"/>
                    <a:lumOff val="35000"/>
                  </a:schemeClr>
                </a:solidFill>
                <a:cs typeface="Arial" pitchFamily="34" charset="0"/>
              </a:rPr>
              <a:t>Identificación datos ausentes</a:t>
            </a:r>
          </a:p>
        </p:txBody>
      </p:sp>
      <p:sp>
        <p:nvSpPr>
          <p:cNvPr id="52" name="TextBox 51">
            <a:extLst>
              <a:ext uri="{FF2B5EF4-FFF2-40B4-BE49-F238E27FC236}">
                <a16:creationId xmlns:a16="http://schemas.microsoft.com/office/drawing/2014/main" id="{2C44BB62-FCF4-42C9-AB39-6764E5A9A687}"/>
              </a:ext>
            </a:extLst>
          </p:cNvPr>
          <p:cNvSpPr txBox="1"/>
          <p:nvPr/>
        </p:nvSpPr>
        <p:spPr>
          <a:xfrm>
            <a:off x="3824808" y="1270296"/>
            <a:ext cx="1760983" cy="707886"/>
          </a:xfrm>
          <a:prstGeom prst="rect">
            <a:avLst/>
          </a:prstGeom>
          <a:noFill/>
        </p:spPr>
        <p:txBody>
          <a:bodyPr wrap="square" rtlCol="0" anchor="ctr">
            <a:spAutoFit/>
          </a:bodyPr>
          <a:lstStyle/>
          <a:p>
            <a:pPr algn="ctr"/>
            <a:r>
              <a:rPr lang="es-CO" altLang="ko-KR" sz="2000" b="1" dirty="0">
                <a:solidFill>
                  <a:schemeClr val="tx1">
                    <a:lumMod val="65000"/>
                    <a:lumOff val="35000"/>
                  </a:schemeClr>
                </a:solidFill>
                <a:cs typeface="Arial" pitchFamily="34" charset="0"/>
              </a:rPr>
              <a:t>Principales estadísticas</a:t>
            </a:r>
          </a:p>
        </p:txBody>
      </p:sp>
      <p:sp>
        <p:nvSpPr>
          <p:cNvPr id="54" name="Rectangle 7">
            <a:extLst>
              <a:ext uri="{FF2B5EF4-FFF2-40B4-BE49-F238E27FC236}">
                <a16:creationId xmlns:a16="http://schemas.microsoft.com/office/drawing/2014/main" id="{C9E00C0B-1AD0-4DEC-8569-C1B4C4906912}"/>
              </a:ext>
            </a:extLst>
          </p:cNvPr>
          <p:cNvSpPr/>
          <p:nvPr/>
        </p:nvSpPr>
        <p:spPr>
          <a:xfrm>
            <a:off x="4506405" y="3051724"/>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5" name="Oval 7">
            <a:extLst>
              <a:ext uri="{FF2B5EF4-FFF2-40B4-BE49-F238E27FC236}">
                <a16:creationId xmlns:a16="http://schemas.microsoft.com/office/drawing/2014/main" id="{2F829467-DEB6-4AC9-B56D-F92A4B040F58}"/>
              </a:ext>
            </a:extLst>
          </p:cNvPr>
          <p:cNvSpPr/>
          <p:nvPr/>
        </p:nvSpPr>
        <p:spPr>
          <a:xfrm>
            <a:off x="7565794" y="3033379"/>
            <a:ext cx="345121" cy="345121"/>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7" name="Rounded Rectangle 7">
            <a:extLst>
              <a:ext uri="{FF2B5EF4-FFF2-40B4-BE49-F238E27FC236}">
                <a16:creationId xmlns:a16="http://schemas.microsoft.com/office/drawing/2014/main" id="{D66415AA-C1E4-4C40-A935-D9B09B6255FD}"/>
              </a:ext>
            </a:extLst>
          </p:cNvPr>
          <p:cNvSpPr/>
          <p:nvPr/>
        </p:nvSpPr>
        <p:spPr>
          <a:xfrm>
            <a:off x="10474748" y="5352147"/>
            <a:ext cx="373459" cy="322291"/>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8" name="Block Arc 25">
            <a:extLst>
              <a:ext uri="{FF2B5EF4-FFF2-40B4-BE49-F238E27FC236}">
                <a16:creationId xmlns:a16="http://schemas.microsoft.com/office/drawing/2014/main" id="{20E0B708-6837-4DD8-A292-CD1B202226C0}"/>
              </a:ext>
            </a:extLst>
          </p:cNvPr>
          <p:cNvSpPr/>
          <p:nvPr/>
        </p:nvSpPr>
        <p:spPr>
          <a:xfrm>
            <a:off x="8064875" y="6206104"/>
            <a:ext cx="245394" cy="354521"/>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9" name="Round Same Side Corner Rectangle 36">
            <a:extLst>
              <a:ext uri="{FF2B5EF4-FFF2-40B4-BE49-F238E27FC236}">
                <a16:creationId xmlns:a16="http://schemas.microsoft.com/office/drawing/2014/main" id="{E760882E-6FCD-4508-8880-6A2ABF02867B}"/>
              </a:ext>
            </a:extLst>
          </p:cNvPr>
          <p:cNvSpPr/>
          <p:nvPr/>
        </p:nvSpPr>
        <p:spPr>
          <a:xfrm>
            <a:off x="10626634" y="3030201"/>
            <a:ext cx="351546" cy="277938"/>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2" name="Oval 113">
            <a:extLst>
              <a:ext uri="{FF2B5EF4-FFF2-40B4-BE49-F238E27FC236}">
                <a16:creationId xmlns:a16="http://schemas.microsoft.com/office/drawing/2014/main" id="{69C733C2-2FA8-4516-A1B5-C4E1702701EE}"/>
              </a:ext>
            </a:extLst>
          </p:cNvPr>
          <p:cNvSpPr/>
          <p:nvPr/>
        </p:nvSpPr>
        <p:spPr>
          <a:xfrm>
            <a:off x="1256785" y="2832910"/>
            <a:ext cx="684000" cy="684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63" name="Group 5">
            <a:extLst>
              <a:ext uri="{FF2B5EF4-FFF2-40B4-BE49-F238E27FC236}">
                <a16:creationId xmlns:a16="http://schemas.microsoft.com/office/drawing/2014/main" id="{F2B4ABED-A1BD-4C16-8B53-0818FC1DD935}"/>
              </a:ext>
            </a:extLst>
          </p:cNvPr>
          <p:cNvGrpSpPr/>
          <p:nvPr/>
        </p:nvGrpSpPr>
        <p:grpSpPr>
          <a:xfrm>
            <a:off x="823653" y="3559767"/>
            <a:ext cx="1550267" cy="1271137"/>
            <a:chOff x="2676933" y="3348115"/>
            <a:chExt cx="1550267" cy="1271137"/>
          </a:xfrm>
        </p:grpSpPr>
        <p:sp>
          <p:nvSpPr>
            <p:cNvPr id="64" name="TextBox 63">
              <a:extLst>
                <a:ext uri="{FF2B5EF4-FFF2-40B4-BE49-F238E27FC236}">
                  <a16:creationId xmlns:a16="http://schemas.microsoft.com/office/drawing/2014/main" id="{D6358BDD-DD7B-40E5-A7E6-B120D037861D}"/>
                </a:ext>
              </a:extLst>
            </p:cNvPr>
            <p:cNvSpPr txBox="1"/>
            <p:nvPr/>
          </p:nvSpPr>
          <p:spPr>
            <a:xfrm>
              <a:off x="2676933" y="3348115"/>
              <a:ext cx="1550267" cy="307777"/>
            </a:xfrm>
            <a:prstGeom prst="rect">
              <a:avLst/>
            </a:prstGeom>
            <a:noFill/>
          </p:spPr>
          <p:txBody>
            <a:bodyPr wrap="square" rtlCol="0" anchor="ctr">
              <a:spAutoFit/>
            </a:bodyPr>
            <a:lstStyle/>
            <a:p>
              <a:pPr algn="ctr"/>
              <a:r>
                <a:rPr lang="es-CO" altLang="ko-KR" sz="1400" b="1">
                  <a:solidFill>
                    <a:schemeClr val="tx1">
                      <a:lumMod val="75000"/>
                      <a:lumOff val="25000"/>
                    </a:schemeClr>
                  </a:solidFill>
                  <a:cs typeface="Arial" pitchFamily="34" charset="0"/>
                </a:rPr>
                <a:t>Descarga csv</a:t>
              </a:r>
            </a:p>
          </p:txBody>
        </p:sp>
        <p:sp>
          <p:nvSpPr>
            <p:cNvPr id="65" name="TextBox 64">
              <a:extLst>
                <a:ext uri="{FF2B5EF4-FFF2-40B4-BE49-F238E27FC236}">
                  <a16:creationId xmlns:a16="http://schemas.microsoft.com/office/drawing/2014/main" id="{3111809C-4391-44F7-98BD-E061958DD2E1}"/>
                </a:ext>
              </a:extLst>
            </p:cNvPr>
            <p:cNvSpPr txBox="1"/>
            <p:nvPr/>
          </p:nvSpPr>
          <p:spPr>
            <a:xfrm>
              <a:off x="2676933" y="3603589"/>
              <a:ext cx="1550267" cy="1015663"/>
            </a:xfrm>
            <a:prstGeom prst="rect">
              <a:avLst/>
            </a:prstGeom>
            <a:noFill/>
          </p:spPr>
          <p:txBody>
            <a:bodyPr wrap="square" rtlCol="0">
              <a:spAutoFit/>
            </a:bodyPr>
            <a:lstStyle/>
            <a:p>
              <a:pPr algn="ctr"/>
              <a:r>
                <a:rPr lang="es-CO" altLang="ko-KR" sz="1200" dirty="0">
                  <a:solidFill>
                    <a:schemeClr val="tx1">
                      <a:lumMod val="75000"/>
                      <a:lumOff val="25000"/>
                    </a:schemeClr>
                  </a:solidFill>
                  <a:cs typeface="Arial" pitchFamily="34" charset="0"/>
                </a:rPr>
                <a:t>Al presentar un link de descarga, se optó por descargar los datos localmente</a:t>
              </a:r>
            </a:p>
          </p:txBody>
        </p:sp>
      </p:grpSp>
      <p:cxnSp>
        <p:nvCxnSpPr>
          <p:cNvPr id="66" name="Straight Arrow Connector 115">
            <a:extLst>
              <a:ext uri="{FF2B5EF4-FFF2-40B4-BE49-F238E27FC236}">
                <a16:creationId xmlns:a16="http://schemas.microsoft.com/office/drawing/2014/main" id="{81CFEAB3-B3DC-4E5B-8FB1-E08A7E453F47}"/>
              </a:ext>
            </a:extLst>
          </p:cNvPr>
          <p:cNvCxnSpPr>
            <a:cxnSpLocks/>
          </p:cNvCxnSpPr>
          <p:nvPr/>
        </p:nvCxnSpPr>
        <p:spPr>
          <a:xfrm flipV="1">
            <a:off x="1598785" y="2539013"/>
            <a:ext cx="0" cy="293898"/>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5423D9B-8F85-492A-B36F-7886CAF47ECF}"/>
              </a:ext>
            </a:extLst>
          </p:cNvPr>
          <p:cNvSpPr txBox="1"/>
          <p:nvPr/>
        </p:nvSpPr>
        <p:spPr>
          <a:xfrm>
            <a:off x="823653" y="1623232"/>
            <a:ext cx="1802375" cy="400110"/>
          </a:xfrm>
          <a:prstGeom prst="rect">
            <a:avLst/>
          </a:prstGeom>
          <a:noFill/>
        </p:spPr>
        <p:txBody>
          <a:bodyPr wrap="square" rtlCol="0" anchor="ctr">
            <a:spAutoFit/>
          </a:bodyPr>
          <a:lstStyle/>
          <a:p>
            <a:pPr algn="ctr"/>
            <a:r>
              <a:rPr lang="es-CO" altLang="ko-KR" sz="2000" b="1" dirty="0">
                <a:solidFill>
                  <a:schemeClr val="tx1">
                    <a:lumMod val="65000"/>
                    <a:lumOff val="35000"/>
                  </a:schemeClr>
                </a:solidFill>
                <a:cs typeface="Arial" pitchFamily="34" charset="0"/>
              </a:rPr>
              <a:t>Importación</a:t>
            </a:r>
          </a:p>
        </p:txBody>
      </p:sp>
      <p:sp>
        <p:nvSpPr>
          <p:cNvPr id="69" name="Rectangle 9">
            <a:extLst>
              <a:ext uri="{FF2B5EF4-FFF2-40B4-BE49-F238E27FC236}">
                <a16:creationId xmlns:a16="http://schemas.microsoft.com/office/drawing/2014/main" id="{438AFCCA-4CBE-468E-B03A-38DC9C25DF0B}"/>
              </a:ext>
            </a:extLst>
          </p:cNvPr>
          <p:cNvSpPr/>
          <p:nvPr/>
        </p:nvSpPr>
        <p:spPr>
          <a:xfrm>
            <a:off x="1408756" y="2995408"/>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7" name="TextBox 24">
            <a:extLst>
              <a:ext uri="{FF2B5EF4-FFF2-40B4-BE49-F238E27FC236}">
                <a16:creationId xmlns:a16="http://schemas.microsoft.com/office/drawing/2014/main" id="{BFF61448-73B0-4C3E-13CB-4AA64CC3E4B8}"/>
              </a:ext>
            </a:extLst>
          </p:cNvPr>
          <p:cNvSpPr txBox="1"/>
          <p:nvPr/>
        </p:nvSpPr>
        <p:spPr>
          <a:xfrm>
            <a:off x="544850" y="5239887"/>
            <a:ext cx="11102300" cy="1569660"/>
          </a:xfrm>
          <a:prstGeom prst="rect">
            <a:avLst/>
          </a:prstGeom>
          <a:noFill/>
        </p:spPr>
        <p:txBody>
          <a:bodyPr wrap="square" rtlCol="0">
            <a:spAutoFit/>
          </a:bodyPr>
          <a:lstStyle/>
          <a:p>
            <a:r>
              <a:rPr lang="es-CO" altLang="ko-KR" sz="1600" dirty="0">
                <a:solidFill>
                  <a:schemeClr val="tx1">
                    <a:lumMod val="75000"/>
                    <a:lumOff val="25000"/>
                  </a:schemeClr>
                </a:solidFill>
                <a:cs typeface="Arial" pitchFamily="34" charset="0"/>
              </a:rPr>
              <a:t>Particularmente, la data entregada tenia un alto nivel de datos ausentes en las posiciones de geo-referenciación y del nombre de los radares, haciendo imposible deducir este tipo de información con los mismos datos. Estos registros fueron eliminados</a:t>
            </a:r>
          </a:p>
          <a:p>
            <a:endParaRPr lang="es-CO" altLang="ko-KR" sz="1600" dirty="0">
              <a:solidFill>
                <a:schemeClr val="tx1">
                  <a:lumMod val="75000"/>
                  <a:lumOff val="25000"/>
                </a:schemeClr>
              </a:solidFill>
              <a:cs typeface="Arial" pitchFamily="34" charset="0"/>
            </a:endParaRPr>
          </a:p>
          <a:p>
            <a:r>
              <a:rPr lang="es-CO" altLang="ko-KR" sz="1600" dirty="0">
                <a:solidFill>
                  <a:schemeClr val="tx1">
                    <a:lumMod val="75000"/>
                    <a:lumOff val="25000"/>
                  </a:schemeClr>
                </a:solidFill>
                <a:cs typeface="Arial" pitchFamily="34" charset="0"/>
              </a:rPr>
              <a:t>También se observó un alto nivel de ausencia en la fecha y hora de la toma de la medición, dato imposible de imputar y que tuvo que ser eliminado</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3062798899"/>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4027</TotalTime>
  <Words>1790</Words>
  <Application>Microsoft Office PowerPoint</Application>
  <PresentationFormat>Panorámica</PresentationFormat>
  <Paragraphs>208</Paragraphs>
  <Slides>19</Slides>
  <Notes>3</Notes>
  <HiddenSlides>0</HiddenSlides>
  <MMClips>0</MMClips>
  <ScaleCrop>false</ScaleCrop>
  <HeadingPairs>
    <vt:vector size="6" baseType="variant">
      <vt:variant>
        <vt:lpstr>Fuentes usadas</vt:lpstr>
      </vt:variant>
      <vt:variant>
        <vt:i4>4</vt:i4>
      </vt:variant>
      <vt:variant>
        <vt:lpstr>Tema</vt:lpstr>
      </vt:variant>
      <vt:variant>
        <vt:i4>3</vt:i4>
      </vt:variant>
      <vt:variant>
        <vt:lpstr>Títulos de diapositiva</vt:lpstr>
      </vt:variant>
      <vt:variant>
        <vt:i4>19</vt:i4>
      </vt:variant>
    </vt:vector>
  </HeadingPairs>
  <TitlesOfParts>
    <vt:vector size="26" baseType="lpstr">
      <vt:lpstr>Aharoni</vt:lpstr>
      <vt:lpstr>Arial</vt:lpstr>
      <vt:lpstr>Calibri</vt:lpstr>
      <vt:lpstr>Helvetica Neue</vt:lpstr>
      <vt:lpstr>Cover and End Slide Master</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William Uyasan</cp:lastModifiedBy>
  <cp:revision>192</cp:revision>
  <dcterms:created xsi:type="dcterms:W3CDTF">2019-01-14T06:35:35Z</dcterms:created>
  <dcterms:modified xsi:type="dcterms:W3CDTF">2022-06-13T21:06:06Z</dcterms:modified>
</cp:coreProperties>
</file>