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84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460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1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508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39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689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474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A801-10FE-CD45-A14A-08680F041701}" type="datetimeFigureOut">
              <a:rPr lang="es-CO" smtClean="0"/>
              <a:t>11/09/2021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136-0118-1B4D-B61D-116C46789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1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0000-EA4E-41BE-B22E-5140D64BA3A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:\21._Transformacion\1. Cardif Forward\14. Banco de Imagenes\2. Imagenes 2\2.Originales\shutterstock_67106876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5724" b="16101"/>
          <a:stretch/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4"/>
          <p:cNvSpPr/>
          <p:nvPr/>
        </p:nvSpPr>
        <p:spPr>
          <a:xfrm>
            <a:off x="-1" y="647648"/>
            <a:ext cx="5428527" cy="455088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09182" y="1491930"/>
            <a:ext cx="490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Helvetica"/>
              </a:rPr>
              <a:t>Desarrollo 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Helvetica"/>
              </a:rPr>
              <a:t>Sección A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5000" dirty="0">
                <a:solidFill>
                  <a:srgbClr val="FFFFFF"/>
                </a:solidFill>
                <a:latin typeface="Arial Narrow" panose="020B0606020202030204" pitchFamily="34" charset="0"/>
                <a:cs typeface="Helvetica"/>
              </a:rPr>
              <a:t>-William </a:t>
            </a:r>
            <a:r>
              <a:rPr lang="es-CO" sz="5000" dirty="0" err="1">
                <a:solidFill>
                  <a:srgbClr val="FFFFFF"/>
                </a:solidFill>
                <a:latin typeface="Arial Narrow" panose="020B0606020202030204" pitchFamily="34" charset="0"/>
                <a:cs typeface="Helvetica"/>
              </a:rPr>
              <a:t>Uyasan</a:t>
            </a:r>
            <a:endParaRPr kumimoji="0" lang="es-CO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cs typeface="Helvetica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74704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¿Existe alguna tendencia estacional en la ocurrencia de delitos (mes, semana, día de la semana, quincenas) en la CDMX? ¿A qué crees que se deba?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Analizando los delitos por meses de ocurrencia, efectivamente se corrobora que los meses de </a:t>
            </a: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marzo, agosto y octubre</a:t>
            </a: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en donde mas delitos se presenta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posible que los meses cercanos a cierres financieros, donde se percibe una tasa de desempleo más alta, contribuya con el incremento de los delitos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B1E009-FBE4-44F7-8D83-3483D43F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7" y="1613899"/>
            <a:ext cx="8191500" cy="3000375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FDF888B-79F2-49DB-83E8-3D0747C5E61A}"/>
              </a:ext>
            </a:extLst>
          </p:cNvPr>
          <p:cNvCxnSpPr>
            <a:cxnSpLocks/>
          </p:cNvCxnSpPr>
          <p:nvPr/>
        </p:nvCxnSpPr>
        <p:spPr>
          <a:xfrm>
            <a:off x="4282632" y="1613899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6AF837D-B29A-4936-9874-C04E1451FABA}"/>
              </a:ext>
            </a:extLst>
          </p:cNvPr>
          <p:cNvCxnSpPr>
            <a:cxnSpLocks/>
          </p:cNvCxnSpPr>
          <p:nvPr/>
        </p:nvCxnSpPr>
        <p:spPr>
          <a:xfrm>
            <a:off x="7467600" y="1613899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9A022C0-FCF0-456F-8379-EC2DEAEE5DCF}"/>
              </a:ext>
            </a:extLst>
          </p:cNvPr>
          <p:cNvCxnSpPr>
            <a:cxnSpLocks/>
          </p:cNvCxnSpPr>
          <p:nvPr/>
        </p:nvCxnSpPr>
        <p:spPr>
          <a:xfrm>
            <a:off x="8655239" y="1613899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8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¿Existe alguna tendencia estacional en la ocurrencia de delitos (mes, semana, día de la semana, quincenas) en la CDMX? ¿A qué crees que se deba?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igual forma, analizando por años, se corrobora que los años donde se presentaron las cantidades de delitos más altas fueron 2018 y 2019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posible que este comportamiento se haya debido a la recesión económica y la tasa de desempleo elevada durante esos años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6BC072-FBC5-46AB-A12D-8C9FE1B7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1" y="1736335"/>
            <a:ext cx="8029575" cy="306705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72A2803-0A25-4C4E-AE4F-3D638EE12FF2}"/>
              </a:ext>
            </a:extLst>
          </p:cNvPr>
          <p:cNvCxnSpPr>
            <a:cxnSpLocks/>
          </p:cNvCxnSpPr>
          <p:nvPr/>
        </p:nvCxnSpPr>
        <p:spPr>
          <a:xfrm>
            <a:off x="6229109" y="1462015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7A79561-EAE4-4BD3-966C-53A8145E7FF3}"/>
              </a:ext>
            </a:extLst>
          </p:cNvPr>
          <p:cNvCxnSpPr>
            <a:cxnSpLocks/>
          </p:cNvCxnSpPr>
          <p:nvPr/>
        </p:nvCxnSpPr>
        <p:spPr>
          <a:xfrm>
            <a:off x="7677874" y="1462015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5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893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5)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¿Cuáles son los delitos que más caracterizan a cada alcaldía? Es decir, delitos que suceden con mayor frecuencia en una alcaldía y con menor frecuencia en las demás.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06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lista de delitos se presentan con mayor frecuencia en esas alcaldías, pero con menos frecuencia en todas las demás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Sólo aparecen las alcaldías donde también se presentan mayor cantidad de delitos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D0B732-6633-45BE-A4C0-8828E5C5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67" y="1341854"/>
            <a:ext cx="5077246" cy="3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0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893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6)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Diseña un indicador que mida el nivel de “inseguridad”. Genéralo al nivel de</a:t>
            </a:r>
          </a:p>
          <a:p>
            <a:pPr lvl="0"/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desagregación que te parezca más adecuado (ej. manzana, calle, AGEB, etc.). Analiza los resultados ¿Encontraste algún patrón interesante? ¿Qué decisiones se podrían tomar con el indicador?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605253" y="1526147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94B89D-935C-4867-B1FC-DEBFA1802C85}"/>
              </a:ext>
            </a:extLst>
          </p:cNvPr>
          <p:cNvSpPr txBox="1"/>
          <p:nvPr/>
        </p:nvSpPr>
        <p:spPr>
          <a:xfrm>
            <a:off x="1930561" y="2195754"/>
            <a:ext cx="8330878" cy="314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propone un indicador desagregado por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Alcaldía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esta en escala de 1 – 100 con 100 denotando la colonia mas insegura de la alcaldía y 1 la menos insegura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objetivo de este indicador es ayudar a identificar esas colonias dentro de cada alcaldía, que son mas inseguras, para que cada alcaldía pueda focalizar esfuerzos, y homogenizar la comparación entre alcaldías distintas para evitar la estigmatización de alcaldías y generando sesgo en la percepción de inseguridad</a:t>
            </a:r>
          </a:p>
        </p:txBody>
      </p:sp>
    </p:spTree>
    <p:extLst>
      <p:ext uri="{BB962C8B-B14F-4D97-AF65-F5344CB8AC3E}">
        <p14:creationId xmlns:p14="http://schemas.microsoft.com/office/powerpoint/2010/main" val="411569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893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6)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Diseña un indicador que mida el nivel de “inseguridad”. Genéralo al nivel de</a:t>
            </a:r>
          </a:p>
          <a:p>
            <a:pPr lvl="0"/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desagregación que te parezca más adecuado (ej. manzana, calle, AGEB, etc.). Analiza los resultados ¿Encontraste algún patrón interesante? ¿Qué decisiones se podrían tomar con el indicador?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605253" y="1526147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04740C1-DB58-4C35-A999-E1019C85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53" y="2291975"/>
            <a:ext cx="6496137" cy="379114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FD15902-0080-4C53-A9EB-2FC90ADCAE75}"/>
              </a:ext>
            </a:extLst>
          </p:cNvPr>
          <p:cNvSpPr txBox="1"/>
          <p:nvPr/>
        </p:nvSpPr>
        <p:spPr>
          <a:xfrm>
            <a:off x="8729191" y="2984935"/>
            <a:ext cx="3361816" cy="214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es el listado de las 20 alcaldías mas inseguras, con su respectiva colonia donde debería hacerse foco en el manejo de delitos y seguridad, estas colonias fueron fácilmente identificadas gracias al indicador propuesto</a:t>
            </a:r>
          </a:p>
        </p:txBody>
      </p:sp>
    </p:spTree>
    <p:extLst>
      <p:ext uri="{BB962C8B-B14F-4D97-AF65-F5344CB8AC3E}">
        <p14:creationId xmlns:p14="http://schemas.microsoft.com/office/powerpoint/2010/main" val="13042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Marcador de contenido 2"/>
          <p:cNvSpPr txBox="1">
            <a:spLocks/>
          </p:cNvSpPr>
          <p:nvPr/>
        </p:nvSpPr>
        <p:spPr>
          <a:xfrm>
            <a:off x="838200" y="1964373"/>
            <a:ext cx="10515600" cy="2264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8000" b="1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r>
              <a:rPr lang="es-CO" sz="8000" b="1">
                <a:solidFill>
                  <a:srgbClr val="002060"/>
                </a:solidFill>
                <a:latin typeface="Arial Narrow" panose="020B0606020202030204" pitchFamily="34" charset="0"/>
              </a:rPr>
              <a:t>GRACIAS!</a:t>
            </a:r>
            <a:endParaRPr lang="en-US" sz="8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Arial Narrow" panose="020B0606020202030204" pitchFamily="34" charset="0"/>
              </a:rPr>
              <a:t>Carpetas de investigación CDMX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71950" cy="2787188"/>
          </a:xfrm>
        </p:spPr>
        <p:txBody>
          <a:bodyPr>
            <a:normAutofit fontScale="85000" lnSpcReduction="20000"/>
          </a:bodyPr>
          <a:lstStyle/>
          <a:p>
            <a:r>
              <a:rPr lang="es-CO" dirty="0">
                <a:latin typeface="Arial Narrow" panose="020B0606020202030204" pitchFamily="34" charset="0"/>
              </a:rPr>
              <a:t>Ejercicio practico en Python, con el fin de explorar la base de datos histórica de delitos en la ciudad de México</a:t>
            </a:r>
          </a:p>
          <a:p>
            <a:endParaRPr lang="es-CO" dirty="0">
              <a:latin typeface="Arial Narrow" panose="020B0606020202030204" pitchFamily="34" charset="0"/>
            </a:endParaRPr>
          </a:p>
          <a:p>
            <a:r>
              <a:rPr lang="es-CO" dirty="0">
                <a:latin typeface="Arial Narrow" panose="020B0606020202030204" pitchFamily="34" charset="0"/>
              </a:rPr>
              <a:t>El desarrollo en Python se encuentra en los siguientes </a:t>
            </a:r>
            <a:r>
              <a:rPr lang="es-CO" dirty="0" err="1">
                <a:latin typeface="Arial Narrow" panose="020B0606020202030204" pitchFamily="34" charset="0"/>
              </a:rPr>
              <a:t>jupyter</a:t>
            </a:r>
            <a:r>
              <a:rPr lang="es-CO" dirty="0">
                <a:latin typeface="Arial Narrow" panose="020B0606020202030204" pitchFamily="34" charset="0"/>
              </a:rPr>
              <a:t> notebooks:</a:t>
            </a:r>
          </a:p>
          <a:p>
            <a:endParaRPr lang="es-CO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01_Formating_input.ipynb: </a:t>
            </a:r>
            <a:r>
              <a:rPr lang="en-US" dirty="0" err="1">
                <a:latin typeface="Arial Narrow" panose="020B0606020202030204" pitchFamily="34" charset="0"/>
              </a:rPr>
              <a:t>Ajusta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formatos</a:t>
            </a:r>
            <a:r>
              <a:rPr lang="en-US" dirty="0">
                <a:latin typeface="Arial Narrow" panose="020B0606020202030204" pitchFamily="34" charset="0"/>
              </a:rPr>
              <a:t> de las variables y </a:t>
            </a:r>
            <a:r>
              <a:rPr lang="en-US" dirty="0" err="1">
                <a:latin typeface="Arial Narrow" panose="020B0606020202030204" pitchFamily="34" charset="0"/>
              </a:rPr>
              <a:t>fechas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02_Data_description_and_cleaning.ipynb: </a:t>
            </a:r>
            <a:r>
              <a:rPr lang="en-US" dirty="0" err="1">
                <a:latin typeface="Arial Narrow" panose="020B0606020202030204" pitchFamily="34" charset="0"/>
              </a:rPr>
              <a:t>Realiza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pruebas</a:t>
            </a:r>
            <a:r>
              <a:rPr lang="en-US" dirty="0">
                <a:latin typeface="Arial Narrow" panose="020B0606020202030204" pitchFamily="34" charset="0"/>
              </a:rPr>
              <a:t> para </a:t>
            </a:r>
            <a:r>
              <a:rPr lang="en-US" dirty="0" err="1">
                <a:latin typeface="Arial Narrow" panose="020B0606020202030204" pitchFamily="34" charset="0"/>
              </a:rPr>
              <a:t>calidad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datos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03_Question_development.ipynb: </a:t>
            </a:r>
            <a:r>
              <a:rPr lang="en-US" dirty="0" err="1">
                <a:latin typeface="Arial Narrow" panose="020B0606020202030204" pitchFamily="34" charset="0"/>
              </a:rPr>
              <a:t>Realiza</a:t>
            </a:r>
            <a:r>
              <a:rPr lang="en-US" dirty="0">
                <a:latin typeface="Arial Narrow" panose="020B0606020202030204" pitchFamily="34" charset="0"/>
              </a:rPr>
              <a:t> la </a:t>
            </a:r>
            <a:r>
              <a:rPr lang="en-US" dirty="0" err="1">
                <a:latin typeface="Arial Narrow" panose="020B0606020202030204" pitchFamily="34" charset="0"/>
              </a:rPr>
              <a:t>parte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analisis</a:t>
            </a:r>
            <a:r>
              <a:rPr lang="en-US" dirty="0">
                <a:latin typeface="Arial Narrow" panose="020B0606020202030204" pitchFamily="34" charset="0"/>
              </a:rPr>
              <a:t> para responder las </a:t>
            </a:r>
            <a:r>
              <a:rPr lang="en-US" dirty="0" err="1">
                <a:latin typeface="Arial Narrow" panose="020B0606020202030204" pitchFamily="34" charset="0"/>
              </a:rPr>
              <a:t>preguntas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ector recto 12"/>
          <p:cNvCxnSpPr/>
          <p:nvPr/>
        </p:nvCxnSpPr>
        <p:spPr>
          <a:xfrm>
            <a:off x="3827133" y="3414121"/>
            <a:ext cx="4593643" cy="2705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7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ector recto 12"/>
          <p:cNvCxnSpPr/>
          <p:nvPr/>
        </p:nvCxnSpPr>
        <p:spPr>
          <a:xfrm>
            <a:off x="605254" y="923794"/>
            <a:ext cx="4593643" cy="2705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5297" y="519858"/>
            <a:ext cx="6625532" cy="36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¿Qué pruebas identificarías para asegurar la calidad de estos datos?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920580" y="1601067"/>
            <a:ext cx="8150688" cy="215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descripción inicial de las variables, evaluando: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conteos, Los valores únicos, Máximos y Mínimos, Promedio, Mediana, Desviación estándar, </a:t>
            </a:r>
            <a:r>
              <a:rPr lang="es-CO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s-CO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 la descripción de cada variable, y que la información sea consistente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descripción debe hacerse por separado tanto para variables numéricas como para variables </a:t>
            </a:r>
            <a:r>
              <a:rPr lang="es-CO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categoricas</a:t>
            </a:r>
            <a:endParaRPr lang="es-CO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7579E30-F1DE-4878-8BDC-E76C40148115}"/>
              </a:ext>
            </a:extLst>
          </p:cNvPr>
          <p:cNvSpPr/>
          <p:nvPr/>
        </p:nvSpPr>
        <p:spPr>
          <a:xfrm>
            <a:off x="3920580" y="4040879"/>
            <a:ext cx="7070317" cy="3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Cuantificación de los datos faltantes, y la magnitud de datos faltantes por variable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BD064AD-3F39-4C34-A34D-CF7920C4796D}"/>
              </a:ext>
            </a:extLst>
          </p:cNvPr>
          <p:cNvSpPr/>
          <p:nvPr/>
        </p:nvSpPr>
        <p:spPr>
          <a:xfrm>
            <a:off x="1715779" y="2418217"/>
            <a:ext cx="1637327" cy="63958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Validez y Coherencia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BDDC4EFF-6568-4DAC-9642-BD43ABECD68C}"/>
              </a:ext>
            </a:extLst>
          </p:cNvPr>
          <p:cNvSpPr/>
          <p:nvPr/>
        </p:nvSpPr>
        <p:spPr>
          <a:xfrm>
            <a:off x="1715780" y="3950676"/>
            <a:ext cx="1637327" cy="5786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Completitud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BF2EA95-9B55-4A00-BEBB-B8EF36594C96}"/>
              </a:ext>
            </a:extLst>
          </p:cNvPr>
          <p:cNvSpPr/>
          <p:nvPr/>
        </p:nvSpPr>
        <p:spPr>
          <a:xfrm>
            <a:off x="1715781" y="4978561"/>
            <a:ext cx="1637327" cy="5786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Unicidad y consistencia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3555025-7C4A-419F-8AE8-5A88D18CD592}"/>
              </a:ext>
            </a:extLst>
          </p:cNvPr>
          <p:cNvSpPr/>
          <p:nvPr/>
        </p:nvSpPr>
        <p:spPr>
          <a:xfrm>
            <a:off x="3920580" y="4897536"/>
            <a:ext cx="7070317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Verificación que las llaves de identificación de objetos de estudio sean únicas, y se correspondan con el dato descrito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9402989-9C32-4691-B86A-8BD96DF89F07}"/>
              </a:ext>
            </a:extLst>
          </p:cNvPr>
          <p:cNvSpPr/>
          <p:nvPr/>
        </p:nvSpPr>
        <p:spPr>
          <a:xfrm>
            <a:off x="3727048" y="1601067"/>
            <a:ext cx="193532" cy="2155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7451054C-4555-4754-9CB8-D2016D4566EE}"/>
              </a:ext>
            </a:extLst>
          </p:cNvPr>
          <p:cNvSpPr/>
          <p:nvPr/>
        </p:nvSpPr>
        <p:spPr>
          <a:xfrm>
            <a:off x="3727048" y="3970807"/>
            <a:ext cx="193532" cy="517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622011A5-034C-4D11-A991-AFD9E5EA4F06}"/>
              </a:ext>
            </a:extLst>
          </p:cNvPr>
          <p:cNvSpPr/>
          <p:nvPr/>
        </p:nvSpPr>
        <p:spPr>
          <a:xfrm>
            <a:off x="3727048" y="4978561"/>
            <a:ext cx="193532" cy="517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23EF52A-BD05-4636-8FAA-A2D1F8B7D020}"/>
              </a:ext>
            </a:extLst>
          </p:cNvPr>
          <p:cNvSpPr/>
          <p:nvPr/>
        </p:nvSpPr>
        <p:spPr>
          <a:xfrm>
            <a:off x="1715781" y="5934206"/>
            <a:ext cx="1637327" cy="5786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Credibilidad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BF0CCFA-239A-42B2-AFD2-0E60E2D24998}"/>
              </a:ext>
            </a:extLst>
          </p:cNvPr>
          <p:cNvSpPr/>
          <p:nvPr/>
        </p:nvSpPr>
        <p:spPr>
          <a:xfrm>
            <a:off x="3920580" y="5850386"/>
            <a:ext cx="7070317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Contraste de cifras agrupadas generales, con información externa de investigaciones públicas u estudios del sector</a:t>
            </a: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F58CDF0F-2458-4AF5-97AD-742DF1F8F7F5}"/>
              </a:ext>
            </a:extLst>
          </p:cNvPr>
          <p:cNvSpPr/>
          <p:nvPr/>
        </p:nvSpPr>
        <p:spPr>
          <a:xfrm>
            <a:off x="3727048" y="5934206"/>
            <a:ext cx="193532" cy="517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2152089-F807-4CAB-93F6-85BADB1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98" y="2164729"/>
            <a:ext cx="3664646" cy="325584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B1D4A5B-93FB-48C4-A3C3-2EF47D03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11" y="2166088"/>
            <a:ext cx="3841384" cy="3614241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5EFE22DC-5EAC-4FC4-A6DC-4374D6B2997E}"/>
              </a:ext>
            </a:extLst>
          </p:cNvPr>
          <p:cNvSpPr/>
          <p:nvPr/>
        </p:nvSpPr>
        <p:spPr>
          <a:xfrm>
            <a:off x="1284294" y="1414925"/>
            <a:ext cx="9623411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identificar los delitos existen 2 variables en la base de CDMX “delito” y “</a:t>
            </a:r>
            <a:r>
              <a:rPr lang="es-CO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categoría_delito</a:t>
            </a: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por cuestiones de tiempo y para hacer el análisis mas general, se eligió la variable “</a:t>
            </a:r>
            <a:r>
              <a:rPr lang="es-CO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categoría_delito</a:t>
            </a: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ya que la variable “delito” como tal, poseía 341 categorías, y la descripción de los delitos era muy detallada como para entenderla sin e diseño previo de un programa de reconocimiento y análisis de texto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6E3F13-8288-4AFA-AF8C-379282F4E0D8}"/>
              </a:ext>
            </a:extLst>
          </p:cNvPr>
          <p:cNvSpPr/>
          <p:nvPr/>
        </p:nvSpPr>
        <p:spPr>
          <a:xfrm>
            <a:off x="2015427" y="5780329"/>
            <a:ext cx="9623411" cy="127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hace la observación que para algunos delitos, no hay mas de 1 ocurrencia, lo cual no permite establecer si ese delito esta a la alza o la baja (PLAGIO O SECUESTRO; FEMINICIDIO)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delitos que tienen baja o nula frecuencia en la combinación año-mes, y para los cuales el criterio de a la alza o baja, puede ser ambiguo (SECUESTRO, ROBO TRANSPORTISTA, ROBO PASAJERO)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3B7C33-59B5-4642-8B85-42475D9ED490}"/>
              </a:ext>
            </a:extLst>
          </p:cNvPr>
          <p:cNvSpPr/>
          <p:nvPr/>
        </p:nvSpPr>
        <p:spPr>
          <a:xfrm>
            <a:off x="2516911" y="3523488"/>
            <a:ext cx="3413760" cy="189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0039AB-8700-4A38-A8CE-5EBED17FAD4D}"/>
              </a:ext>
            </a:extLst>
          </p:cNvPr>
          <p:cNvSpPr/>
          <p:nvPr/>
        </p:nvSpPr>
        <p:spPr>
          <a:xfrm>
            <a:off x="7879858" y="4358640"/>
            <a:ext cx="2775950" cy="20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2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7C82E2F-9099-4506-BEFD-F9E02D0E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31" y="1527977"/>
            <a:ext cx="4806146" cy="190102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372D426-6C91-40D8-8044-4940906F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02" y="1513993"/>
            <a:ext cx="4783769" cy="190102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350B7B7-7897-4461-90B9-B2AFFC3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31" y="3820902"/>
            <a:ext cx="4910554" cy="192152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0AF1A60-620E-444B-BA52-F9FF9B660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202" y="3820902"/>
            <a:ext cx="4910554" cy="18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3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DEEF72C-5884-49C5-BD0F-E9995723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24" y="1511221"/>
            <a:ext cx="5147070" cy="20166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EFC418-3721-4F5F-AC89-F903651A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65" y="1512534"/>
            <a:ext cx="5147071" cy="20343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A332F19-94F6-4734-A6B9-D0FB460C7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98" y="3711835"/>
            <a:ext cx="4984596" cy="21759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D6F9DF1-703C-4BEB-A33E-526B5034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82" y="4066398"/>
            <a:ext cx="4746834" cy="18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FEF3F-C759-4073-9C28-DD8E49DAF126}"/>
              </a:ext>
            </a:extLst>
          </p:cNvPr>
          <p:cNvSpPr/>
          <p:nvPr/>
        </p:nvSpPr>
        <p:spPr>
          <a:xfrm>
            <a:off x="1696380" y="1636389"/>
            <a:ext cx="9623411" cy="763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Respondiendo a la pregunta, los delitos que van a la alza (considerando la observación de la serie completa):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Delitos de bajo impacto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repartidor con violencia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Homicidio doloso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delitos que van a la baja: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transeúnte en </a:t>
            </a:r>
            <a:r>
              <a:rPr lang="es-CO" sz="20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pública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de vehículo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negocio con violencia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pasajero a bordo del metro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Lesiones dolosas por disparo con arma de fuego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3)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¿Cuál es la alcaldía que más delitos tiene y cuál es la que menos? ¿Por qué crees que sea esto?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6422FD8-910A-4212-AC64-FA4E7F7A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04" y="1783077"/>
            <a:ext cx="2514629" cy="355048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04B842C-03AD-44A0-8072-DF3F570EC336}"/>
              </a:ext>
            </a:extLst>
          </p:cNvPr>
          <p:cNvSpPr txBox="1"/>
          <p:nvPr/>
        </p:nvSpPr>
        <p:spPr>
          <a:xfrm>
            <a:off x="1171937" y="1329944"/>
            <a:ext cx="8330878" cy="36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total se encontraron 542 alcaldías, pero el 90% de los delitos están apenas en 20: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5D8423E-AA2C-4C6A-80B0-BE99A4DD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92" y="2136343"/>
            <a:ext cx="6357411" cy="303472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797410" y="5590772"/>
            <a:ext cx="8330878" cy="9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alcaldía con mas delitos es la de </a:t>
            </a:r>
            <a:r>
              <a:rPr lang="es-CO" b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Cuauhtemoc</a:t>
            </a: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esto se debe a que efectivamente varios estudios muestran que en el CDMX, esta alcaldía es percibida como la mas insegura (ver articulo anexo) y donde más robos a negocio, robos a transeúnte y homicidios dolosos se presentan</a:t>
            </a:r>
            <a:endParaRPr lang="es-CO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0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¿Existe alguna tendencia estacional en la ocurrencia de delitos (mes, semana, día de la semana, quincenas) en la CDMX? ¿A qué crees que se deba?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4B842C-03AD-44A0-8072-DF3F570EC336}"/>
              </a:ext>
            </a:extLst>
          </p:cNvPr>
          <p:cNvSpPr txBox="1"/>
          <p:nvPr/>
        </p:nvSpPr>
        <p:spPr>
          <a:xfrm>
            <a:off x="1171937" y="1329944"/>
            <a:ext cx="8330878" cy="66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respuesta es SI, y es mas marcada analizando por la apertura de tipo de delitos, se observa que hay delitos con estacionalidad anual (2018 y 2019)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Analizando la serie completa, se observa que a principios de Mayo de 2020 (pandemia COVID) se observa una caída en la cantidad de delitos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meses de marzo, agosto y octubre parecen siempre ser meses donde se incrementan el numero de delitos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20BC4DE-05FC-4E0B-9376-6F62ED60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92433"/>
            <a:ext cx="8124825" cy="3190875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5AF1282-E86E-4FC6-BE66-A3BBCDB9E6E9}"/>
              </a:ext>
            </a:extLst>
          </p:cNvPr>
          <p:cNvCxnSpPr/>
          <p:nvPr/>
        </p:nvCxnSpPr>
        <p:spPr>
          <a:xfrm>
            <a:off x="2858946" y="269690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2BD0ABE-43E1-40C1-806F-85E1DAB21C79}"/>
              </a:ext>
            </a:extLst>
          </p:cNvPr>
          <p:cNvCxnSpPr/>
          <p:nvPr/>
        </p:nvCxnSpPr>
        <p:spPr>
          <a:xfrm>
            <a:off x="3347012" y="269690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6AA0C7A-D661-4340-AF0E-6AF9973C0C82}"/>
              </a:ext>
            </a:extLst>
          </p:cNvPr>
          <p:cNvCxnSpPr/>
          <p:nvPr/>
        </p:nvCxnSpPr>
        <p:spPr>
          <a:xfrm>
            <a:off x="3592010" y="2559934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D9D4C3A-60D5-4365-B91B-BFC2F998AB76}"/>
              </a:ext>
            </a:extLst>
          </p:cNvPr>
          <p:cNvCxnSpPr/>
          <p:nvPr/>
        </p:nvCxnSpPr>
        <p:spPr>
          <a:xfrm>
            <a:off x="4184248" y="255974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F19998D-8018-42F8-8559-BD8AEC469F6E}"/>
              </a:ext>
            </a:extLst>
          </p:cNvPr>
          <p:cNvCxnSpPr/>
          <p:nvPr/>
        </p:nvCxnSpPr>
        <p:spPr>
          <a:xfrm>
            <a:off x="4788061" y="228542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903E673-FA89-4117-9FDC-3F2497F1F636}"/>
              </a:ext>
            </a:extLst>
          </p:cNvPr>
          <p:cNvCxnSpPr/>
          <p:nvPr/>
        </p:nvCxnSpPr>
        <p:spPr>
          <a:xfrm>
            <a:off x="5044633" y="227924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2045900-5CCE-4DA1-AA23-ED140D81C1BF}"/>
              </a:ext>
            </a:extLst>
          </p:cNvPr>
          <p:cNvCxnSpPr/>
          <p:nvPr/>
        </p:nvCxnSpPr>
        <p:spPr>
          <a:xfrm>
            <a:off x="5636871" y="227924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1F23F84-32E5-4EBD-B57B-D2D37CF97A23}"/>
              </a:ext>
            </a:extLst>
          </p:cNvPr>
          <p:cNvCxnSpPr/>
          <p:nvPr/>
        </p:nvCxnSpPr>
        <p:spPr>
          <a:xfrm>
            <a:off x="6229109" y="214208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D7E4C5E-135C-473E-B1C1-2907BCAC4FAC}"/>
              </a:ext>
            </a:extLst>
          </p:cNvPr>
          <p:cNvCxnSpPr/>
          <p:nvPr/>
        </p:nvCxnSpPr>
        <p:spPr>
          <a:xfrm>
            <a:off x="6497256" y="1992433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AF0F24-9043-4DC7-B88C-1E272A406356}"/>
              </a:ext>
            </a:extLst>
          </p:cNvPr>
          <p:cNvCxnSpPr/>
          <p:nvPr/>
        </p:nvCxnSpPr>
        <p:spPr>
          <a:xfrm>
            <a:off x="7101069" y="214208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02DDF4D-9799-4086-A48B-478E3E7E4576}"/>
              </a:ext>
            </a:extLst>
          </p:cNvPr>
          <p:cNvCxnSpPr/>
          <p:nvPr/>
        </p:nvCxnSpPr>
        <p:spPr>
          <a:xfrm>
            <a:off x="7693307" y="2266753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D5868E2-E4A0-492F-A4C5-9F58B450DE0C}"/>
              </a:ext>
            </a:extLst>
          </p:cNvPr>
          <p:cNvCxnSpPr/>
          <p:nvPr/>
        </p:nvCxnSpPr>
        <p:spPr>
          <a:xfrm>
            <a:off x="7938305" y="2285614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6A7FD3E-FD18-4372-B013-4A5626B2AB68}"/>
              </a:ext>
            </a:extLst>
          </p:cNvPr>
          <p:cNvCxnSpPr/>
          <p:nvPr/>
        </p:nvCxnSpPr>
        <p:spPr>
          <a:xfrm>
            <a:off x="8530543" y="2266753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663477A-0092-492C-9604-D6B2FFE7D690}"/>
              </a:ext>
            </a:extLst>
          </p:cNvPr>
          <p:cNvCxnSpPr/>
          <p:nvPr/>
        </p:nvCxnSpPr>
        <p:spPr>
          <a:xfrm>
            <a:off x="9134356" y="2559934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2193737-FBCA-49AC-8047-03C61BA1C7EE}"/>
              </a:ext>
            </a:extLst>
          </p:cNvPr>
          <p:cNvCxnSpPr/>
          <p:nvPr/>
        </p:nvCxnSpPr>
        <p:spPr>
          <a:xfrm>
            <a:off x="9403712" y="239446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212D143-87EA-44DA-8ABA-6DF7E60A40F3}"/>
              </a:ext>
            </a:extLst>
          </p:cNvPr>
          <p:cNvSpPr/>
          <p:nvPr/>
        </p:nvSpPr>
        <p:spPr>
          <a:xfrm>
            <a:off x="8530544" y="3122495"/>
            <a:ext cx="451410" cy="2004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53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1232</Words>
  <Application>Microsoft Office PowerPoint</Application>
  <PresentationFormat>Panorámica</PresentationFormat>
  <Paragraphs>75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Helvetica</vt:lpstr>
      <vt:lpstr>Tema de Office</vt:lpstr>
      <vt:lpstr>Office Theme</vt:lpstr>
      <vt:lpstr>Presentación de PowerPoint</vt:lpstr>
      <vt:lpstr>Carpetas de investigación CDMX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UYASAN</dc:creator>
  <cp:lastModifiedBy>William Uyasan</cp:lastModifiedBy>
  <cp:revision>102</cp:revision>
  <dcterms:created xsi:type="dcterms:W3CDTF">2021-09-10T21:04:04Z</dcterms:created>
  <dcterms:modified xsi:type="dcterms:W3CDTF">2021-09-11T06:43:45Z</dcterms:modified>
</cp:coreProperties>
</file>