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58" r:id="rId5"/>
    <p:sldId id="259" r:id="rId6"/>
    <p:sldId id="260" r:id="rId7"/>
    <p:sldId id="261"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66" d="100"/>
          <a:sy n="66" d="100"/>
        </p:scale>
        <p:origin x="6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11/9/2021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79960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11/9/2021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20991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11/9/2021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28623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831850" y="1709738"/>
            <a:ext cx="10515600" cy="2852737"/>
          </a:xfrm>
          <a:prstGeom prst="rect">
            <a:avLst/>
          </a:prstGeom>
        </p:spPr>
        <p:txBody>
          <a:bodyPr anchor="b"/>
          <a:lstStyle>
            <a:lvl1pPr>
              <a:defRPr sz="6000"/>
            </a:lvl1pPr>
          </a:lstStyle>
          <a:p>
            <a:r>
              <a:t>Texto del título</a:t>
            </a:r>
          </a:p>
        </p:txBody>
      </p:sp>
      <p:sp>
        <p:nvSpPr>
          <p:cNvPr id="30" name="Nivel de texto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9193284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838200" y="1825625"/>
            <a:ext cx="5181600" cy="435133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240316460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xfrm>
            <a:off x="839787" y="365125"/>
            <a:ext cx="10515601" cy="1325563"/>
          </a:xfrm>
          <a:prstGeom prst="rect">
            <a:avLst/>
          </a:prstGeom>
        </p:spPr>
        <p:txBody>
          <a:bodyPr/>
          <a:lstStyle/>
          <a:p>
            <a:r>
              <a:t>Texto del título</a:t>
            </a:r>
          </a:p>
        </p:txBody>
      </p:sp>
      <p:sp>
        <p:nvSpPr>
          <p:cNvPr id="48" name="Nivel de texto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36521801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4541150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15244239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73" name="Nivel de texto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232640689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AE0824D3-B8BC-45E3-894D-463CC5B1CE59}" type="slidenum">
              <a:rPr lang="en-US" smtClean="0"/>
              <a:t>‹Nº›</a:t>
            </a:fld>
            <a:endParaRPr lang="en-US"/>
          </a:p>
        </p:txBody>
      </p:sp>
    </p:spTree>
    <p:extLst>
      <p:ext uri="{BB962C8B-B14F-4D97-AF65-F5344CB8AC3E}">
        <p14:creationId xmlns:p14="http://schemas.microsoft.com/office/powerpoint/2010/main" val="11056047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2ECEA801-10FE-CD45-A14A-08680F041701}" type="datetimeFigureOut">
              <a:rPr lang="es-CO" smtClean="0"/>
              <a:t>11/09/2021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AEDD136-0118-1B4D-B61D-116C4678979C}" type="slidenum">
              <a:rPr lang="es-CO" smtClean="0"/>
              <a:t>‹Nº›</a:t>
            </a:fld>
            <a:endParaRPr lang="es-CO"/>
          </a:p>
        </p:txBody>
      </p:sp>
    </p:spTree>
    <p:extLst>
      <p:ext uri="{BB962C8B-B14F-4D97-AF65-F5344CB8AC3E}">
        <p14:creationId xmlns:p14="http://schemas.microsoft.com/office/powerpoint/2010/main" val="204215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532C0000-EA4E-41BE-B22E-5140D64BA3A7}" type="datetimeFigureOut">
              <a:rPr lang="en-US" smtClean="0"/>
              <a:t>11/9/2021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8438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532C0000-EA4E-41BE-B22E-5140D64BA3A7}" type="datetimeFigureOut">
              <a:rPr lang="en-US" smtClean="0"/>
              <a:t>11/9/2021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40882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532C0000-EA4E-41BE-B22E-5140D64BA3A7}" type="datetimeFigureOut">
              <a:rPr lang="en-US" smtClean="0"/>
              <a:t>11/9/2021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03938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532C0000-EA4E-41BE-B22E-5140D64BA3A7}" type="datetimeFigureOut">
              <a:rPr lang="en-US" smtClean="0"/>
              <a:t>11/9/2021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11749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532C0000-EA4E-41BE-B22E-5140D64BA3A7}" type="datetimeFigureOut">
              <a:rPr lang="en-US" smtClean="0"/>
              <a:t>11/9/2021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57090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2C0000-EA4E-41BE-B22E-5140D64BA3A7}" type="datetimeFigureOut">
              <a:rPr lang="en-US" smtClean="0"/>
              <a:t>11/9/2021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154739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32C0000-EA4E-41BE-B22E-5140D64BA3A7}" type="datetimeFigureOut">
              <a:rPr lang="en-US" smtClean="0"/>
              <a:t>11/9/2021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203814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32C0000-EA4E-41BE-B22E-5140D64BA3A7}" type="datetimeFigureOut">
              <a:rPr lang="en-US" smtClean="0"/>
              <a:t>11/9/2021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5252A96-F0A4-4431-AF9F-CF7A5D90582F}" type="slidenum">
              <a:rPr lang="en-US" smtClean="0"/>
              <a:t>‹Nº›</a:t>
            </a:fld>
            <a:endParaRPr lang="en-US"/>
          </a:p>
        </p:txBody>
      </p:sp>
    </p:spTree>
    <p:extLst>
      <p:ext uri="{BB962C8B-B14F-4D97-AF65-F5344CB8AC3E}">
        <p14:creationId xmlns:p14="http://schemas.microsoft.com/office/powerpoint/2010/main" val="351315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C0000-EA4E-41BE-B22E-5140D64BA3A7}" type="datetimeFigureOut">
              <a:rPr lang="en-US" smtClean="0"/>
              <a:t>11/9/2021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52A96-F0A4-4431-AF9F-CF7A5D90582F}" type="slidenum">
              <a:rPr lang="en-US" smtClean="0"/>
              <a:t>‹Nº›</a:t>
            </a:fld>
            <a:endParaRPr lang="en-US"/>
          </a:p>
        </p:txBody>
      </p:sp>
    </p:spTree>
    <p:extLst>
      <p:ext uri="{BB962C8B-B14F-4D97-AF65-F5344CB8AC3E}">
        <p14:creationId xmlns:p14="http://schemas.microsoft.com/office/powerpoint/2010/main" val="45306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0"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AE0824D3-B8BC-45E3-894D-463CC5B1CE59}" type="slidenum">
              <a:rPr lang="en-US" smtClean="0"/>
              <a:t>‹Nº›</a:t>
            </a:fld>
            <a:endParaRPr lang="en-US"/>
          </a:p>
        </p:txBody>
      </p:sp>
    </p:spTree>
    <p:extLst>
      <p:ext uri="{BB962C8B-B14F-4D97-AF65-F5344CB8AC3E}">
        <p14:creationId xmlns:p14="http://schemas.microsoft.com/office/powerpoint/2010/main" val="3602273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tiff"/><Relationship Id="rId7"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descr="T:\21._Transformacion\1. Cardif Forward\14. Banco de Imagenes\2. Imagenes 2\2.Originales\shutterstock_67106876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736" t="15724" b="16101"/>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4"/>
          <p:cNvSpPr/>
          <p:nvPr/>
        </p:nvSpPr>
        <p:spPr>
          <a:xfrm>
            <a:off x="-1" y="647648"/>
            <a:ext cx="5428527" cy="4550886"/>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Helvetica"/>
              <a:cs typeface="Helvetica"/>
            </a:endParaRPr>
          </a:p>
        </p:txBody>
      </p:sp>
      <p:sp>
        <p:nvSpPr>
          <p:cNvPr id="9" name="TextBox 15"/>
          <p:cNvSpPr txBox="1"/>
          <p:nvPr/>
        </p:nvSpPr>
        <p:spPr>
          <a:xfrm>
            <a:off x="109182" y="1491930"/>
            <a:ext cx="4902200" cy="2954655"/>
          </a:xfrm>
          <a:prstGeom prst="rect">
            <a:avLst/>
          </a:prstGeom>
          <a:noFill/>
        </p:spPr>
        <p:txBody>
          <a:bodyPr wrap="square" rtlCol="0">
            <a:spAutoFit/>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s-CO" sz="5000" b="0" i="0" u="none" strike="noStrike" kern="1200" cap="none" spc="0" normalizeH="0" baseline="0" noProof="0" dirty="0">
                <a:ln>
                  <a:noFill/>
                </a:ln>
                <a:solidFill>
                  <a:srgbClr val="FFFFFF"/>
                </a:solidFill>
                <a:effectLst/>
                <a:uLnTx/>
                <a:uFillTx/>
                <a:latin typeface="Arial Narrow" panose="020B0606020202030204" pitchFamily="34" charset="0"/>
                <a:cs typeface="Helvetica"/>
              </a:rPr>
              <a:t>Desarrollo </a:t>
            </a:r>
          </a:p>
          <a:p>
            <a:pPr marL="0" marR="0" lvl="0" indent="0" algn="l" defTabSz="914286" rtl="0" eaLnBrk="1" fontAlgn="auto" latinLnBrk="0" hangingPunct="1">
              <a:lnSpc>
                <a:spcPct val="100000"/>
              </a:lnSpc>
              <a:spcBef>
                <a:spcPts val="0"/>
              </a:spcBef>
              <a:spcAft>
                <a:spcPts val="0"/>
              </a:spcAft>
              <a:buClrTx/>
              <a:buSzTx/>
              <a:buFontTx/>
              <a:buNone/>
              <a:tabLst/>
              <a:defRPr/>
            </a:pPr>
            <a:r>
              <a:rPr kumimoji="0" lang="es-CO" sz="5000" b="0" i="0" u="none" strike="noStrike" kern="1200" cap="none" spc="0" normalizeH="0" baseline="0" noProof="0" dirty="0">
                <a:ln>
                  <a:noFill/>
                </a:ln>
                <a:solidFill>
                  <a:srgbClr val="FFFFFF"/>
                </a:solidFill>
                <a:effectLst/>
                <a:uLnTx/>
                <a:uFillTx/>
                <a:latin typeface="Arial Narrow" panose="020B0606020202030204" pitchFamily="34" charset="0"/>
                <a:cs typeface="Helvetica"/>
              </a:rPr>
              <a:t>Sección B</a:t>
            </a:r>
          </a:p>
          <a:p>
            <a:pPr marL="0" marR="0" lvl="0" indent="0" algn="l" defTabSz="914286" rtl="0" eaLnBrk="1" fontAlgn="auto" latinLnBrk="0" hangingPunct="1">
              <a:lnSpc>
                <a:spcPct val="100000"/>
              </a:lnSpc>
              <a:spcBef>
                <a:spcPts val="0"/>
              </a:spcBef>
              <a:spcAft>
                <a:spcPts val="0"/>
              </a:spcAft>
              <a:buClrTx/>
              <a:buSzTx/>
              <a:buFontTx/>
              <a:buNone/>
              <a:tabLst/>
              <a:defRPr/>
            </a:pPr>
            <a:r>
              <a:rPr lang="es-CO" sz="5000" dirty="0">
                <a:solidFill>
                  <a:srgbClr val="FFFFFF"/>
                </a:solidFill>
                <a:latin typeface="Arial Narrow" panose="020B0606020202030204" pitchFamily="34" charset="0"/>
                <a:cs typeface="Helvetica"/>
              </a:rPr>
              <a:t>-William </a:t>
            </a:r>
            <a:r>
              <a:rPr lang="es-CO" sz="5000" dirty="0" err="1">
                <a:solidFill>
                  <a:srgbClr val="FFFFFF"/>
                </a:solidFill>
                <a:latin typeface="Arial Narrow" panose="020B0606020202030204" pitchFamily="34" charset="0"/>
                <a:cs typeface="Helvetica"/>
              </a:rPr>
              <a:t>Uyasan</a:t>
            </a:r>
            <a:endParaRPr kumimoji="0" lang="es-CO" sz="5000" b="0" i="0" u="none" strike="noStrike" kern="1200" cap="none" spc="0" normalizeH="0" baseline="0" noProof="0" dirty="0">
              <a:ln>
                <a:noFill/>
              </a:ln>
              <a:solidFill>
                <a:srgbClr val="FFFFFF"/>
              </a:solidFill>
              <a:effectLst/>
              <a:uLnTx/>
              <a:uFillTx/>
              <a:latin typeface="Arial Narrow" panose="020B0606020202030204" pitchFamily="34" charset="0"/>
              <a:cs typeface="Helvetica"/>
            </a:endParaRPr>
          </a:p>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Arial Narrow" panose="020B0606020202030204" pitchFamily="34" charset="0"/>
              <a:cs typeface="Helvetica"/>
            </a:endParaRPr>
          </a:p>
        </p:txBody>
      </p:sp>
    </p:spTree>
    <p:extLst>
      <p:ext uri="{BB962C8B-B14F-4D97-AF65-F5344CB8AC3E}">
        <p14:creationId xmlns:p14="http://schemas.microsoft.com/office/powerpoint/2010/main" val="371747047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7600157" cy="369332"/>
          </a:xfrm>
          <a:prstGeom prst="rect">
            <a:avLst/>
          </a:prstGeom>
        </p:spPr>
        <p:txBody>
          <a:bodyPr wrap="none">
            <a:spAutoFit/>
          </a:bodyPr>
          <a:lstStyle/>
          <a:p>
            <a:pPr lvl="0"/>
            <a:r>
              <a:rPr lang="es-CO" b="1" dirty="0">
                <a:solidFill>
                  <a:srgbClr val="002060"/>
                </a:solidFill>
                <a:latin typeface="Arial Narrow" panose="020B0606020202030204" pitchFamily="34" charset="0"/>
              </a:rPr>
              <a:t>c) ¿Qué métodos o algoritmos utilizarías durante el desarrollo de esta solución?</a:t>
            </a:r>
            <a:endParaRPr lang="en-US" dirty="0">
              <a:solidFill>
                <a:srgbClr val="002060"/>
              </a:solidFill>
              <a:latin typeface="Arial Narrow" panose="020B0606020202030204" pitchFamily="34" charset="0"/>
            </a:endParaRPr>
          </a:p>
        </p:txBody>
      </p:sp>
      <p:sp>
        <p:nvSpPr>
          <p:cNvPr id="5" name="Rectángulo 4"/>
          <p:cNvSpPr/>
          <p:nvPr/>
        </p:nvSpPr>
        <p:spPr>
          <a:xfrm>
            <a:off x="1741995" y="1498747"/>
            <a:ext cx="9427186" cy="1754326"/>
          </a:xfrm>
          <a:prstGeom prst="rect">
            <a:avLst/>
          </a:prstGeom>
        </p:spPr>
        <p:txBody>
          <a:bodyPr wrap="square">
            <a:spAutoFit/>
          </a:bodyPr>
          <a:lstStyle/>
          <a:p>
            <a:r>
              <a:rPr lang="es-CO" dirty="0">
                <a:latin typeface="Arial Narrow" panose="020B0606020202030204" pitchFamily="34" charset="0"/>
              </a:rPr>
              <a:t>Programación lineal (LP)</a:t>
            </a:r>
          </a:p>
          <a:p>
            <a:r>
              <a:rPr lang="es-CO" dirty="0">
                <a:latin typeface="Arial Narrow" panose="020B0606020202030204" pitchFamily="34" charset="0"/>
              </a:rPr>
              <a:t>Simplex</a:t>
            </a:r>
          </a:p>
          <a:p>
            <a:endParaRPr lang="es-CO" dirty="0">
              <a:latin typeface="Arial Narrow" panose="020B0606020202030204" pitchFamily="34" charset="0"/>
            </a:endParaRPr>
          </a:p>
          <a:p>
            <a:r>
              <a:rPr lang="es-CO" dirty="0">
                <a:latin typeface="Arial Narrow" panose="020B0606020202030204" pitchFamily="34" charset="0"/>
              </a:rPr>
              <a:t>Uso de la librería </a:t>
            </a:r>
            <a:r>
              <a:rPr lang="es-CO" dirty="0" err="1">
                <a:latin typeface="Arial Narrow" panose="020B0606020202030204" pitchFamily="34" charset="0"/>
              </a:rPr>
              <a:t>scipy</a:t>
            </a:r>
            <a:r>
              <a:rPr lang="es-CO" dirty="0">
                <a:latin typeface="Arial Narrow" panose="020B0606020202030204" pitchFamily="34" charset="0"/>
              </a:rPr>
              <a:t> o </a:t>
            </a:r>
            <a:r>
              <a:rPr lang="es-CO" dirty="0" err="1">
                <a:latin typeface="Arial Narrow" panose="020B0606020202030204" pitchFamily="34" charset="0"/>
              </a:rPr>
              <a:t>pulp</a:t>
            </a:r>
            <a:r>
              <a:rPr lang="es-CO" dirty="0">
                <a:latin typeface="Arial Narrow" panose="020B0606020202030204" pitchFamily="34" charset="0"/>
              </a:rPr>
              <a:t> en Python:</a:t>
            </a:r>
          </a:p>
          <a:p>
            <a:endParaRPr lang="es-CO" dirty="0">
              <a:latin typeface="Arial Narrow" panose="020B0606020202030204" pitchFamily="34" charset="0"/>
            </a:endParaRPr>
          </a:p>
          <a:p>
            <a:r>
              <a:rPr lang="es-CO" dirty="0">
                <a:latin typeface="Arial Narrow" panose="020B0606020202030204" pitchFamily="34" charset="0"/>
              </a:rPr>
              <a:t>Algo similar a:</a:t>
            </a:r>
          </a:p>
        </p:txBody>
      </p:sp>
      <p:pic>
        <p:nvPicPr>
          <p:cNvPr id="17" name="Imagen 16"/>
          <p:cNvPicPr>
            <a:picLocks noChangeAspect="1"/>
          </p:cNvPicPr>
          <p:nvPr/>
        </p:nvPicPr>
        <p:blipFill>
          <a:blip r:embed="rId2"/>
          <a:stretch>
            <a:fillRect/>
          </a:stretch>
        </p:blipFill>
        <p:spPr>
          <a:xfrm>
            <a:off x="3497560" y="3447853"/>
            <a:ext cx="4448175" cy="2876550"/>
          </a:xfrm>
          <a:prstGeom prst="rect">
            <a:avLst/>
          </a:prstGeom>
        </p:spPr>
      </p:pic>
    </p:spTree>
    <p:extLst>
      <p:ext uri="{BB962C8B-B14F-4D97-AF65-F5344CB8AC3E}">
        <p14:creationId xmlns:p14="http://schemas.microsoft.com/office/powerpoint/2010/main" val="349462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6226384" cy="369332"/>
          </a:xfrm>
          <a:prstGeom prst="rect">
            <a:avLst/>
          </a:prstGeom>
        </p:spPr>
        <p:txBody>
          <a:bodyPr wrap="none">
            <a:spAutoFit/>
          </a:bodyPr>
          <a:lstStyle/>
          <a:p>
            <a:pPr lvl="0"/>
            <a:r>
              <a:rPr lang="es-CO" b="1" dirty="0">
                <a:solidFill>
                  <a:srgbClr val="002060"/>
                </a:solidFill>
                <a:latin typeface="Arial Narrow" panose="020B0606020202030204" pitchFamily="34" charset="0"/>
              </a:rPr>
              <a:t>d)¿Qué métricas evaluarías durante el desarrollo de la evaluación?</a:t>
            </a:r>
            <a:endParaRPr lang="en-US" dirty="0">
              <a:solidFill>
                <a:srgbClr val="002060"/>
              </a:solidFill>
              <a:latin typeface="Arial Narrow" panose="020B0606020202030204" pitchFamily="34" charset="0"/>
            </a:endParaRPr>
          </a:p>
        </p:txBody>
      </p:sp>
      <p:sp>
        <p:nvSpPr>
          <p:cNvPr id="14" name="Rectángulo 13"/>
          <p:cNvSpPr/>
          <p:nvPr/>
        </p:nvSpPr>
        <p:spPr>
          <a:xfrm>
            <a:off x="5019262" y="1942080"/>
            <a:ext cx="1523680" cy="646331"/>
          </a:xfrm>
          <a:prstGeom prst="rect">
            <a:avLst/>
          </a:prstGeom>
        </p:spPr>
        <p:txBody>
          <a:bodyPr wrap="square">
            <a:spAutoFit/>
          </a:bodyPr>
          <a:lstStyle/>
          <a:p>
            <a:pPr lvl="0"/>
            <a:r>
              <a:rPr lang="es-CO" sz="1200" dirty="0"/>
              <a:t>Tiempo medio de duración por paleta en la maquina</a:t>
            </a:r>
            <a:endParaRPr lang="en-US" sz="1200" dirty="0"/>
          </a:p>
        </p:txBody>
      </p:sp>
      <p:pic>
        <p:nvPicPr>
          <p:cNvPr id="15" name="Imagen 14"/>
          <p:cNvPicPr>
            <a:picLocks noChangeAspect="1"/>
          </p:cNvPicPr>
          <p:nvPr/>
        </p:nvPicPr>
        <p:blipFill>
          <a:blip r:embed="rId2"/>
          <a:stretch>
            <a:fillRect/>
          </a:stretch>
        </p:blipFill>
        <p:spPr>
          <a:xfrm>
            <a:off x="3976264" y="1806214"/>
            <a:ext cx="871462" cy="918064"/>
          </a:xfrm>
          <a:prstGeom prst="rect">
            <a:avLst/>
          </a:prstGeom>
        </p:spPr>
      </p:pic>
      <p:pic>
        <p:nvPicPr>
          <p:cNvPr id="2" name="Imagen 1"/>
          <p:cNvPicPr>
            <a:picLocks noChangeAspect="1"/>
          </p:cNvPicPr>
          <p:nvPr/>
        </p:nvPicPr>
        <p:blipFill>
          <a:blip r:embed="rId3"/>
          <a:stretch>
            <a:fillRect/>
          </a:stretch>
        </p:blipFill>
        <p:spPr>
          <a:xfrm>
            <a:off x="1683431" y="3222538"/>
            <a:ext cx="1824037" cy="947737"/>
          </a:xfrm>
          <a:prstGeom prst="rect">
            <a:avLst/>
          </a:prstGeom>
        </p:spPr>
      </p:pic>
      <p:pic>
        <p:nvPicPr>
          <p:cNvPr id="3" name="Imagen 2"/>
          <p:cNvPicPr>
            <a:picLocks noChangeAspect="1"/>
          </p:cNvPicPr>
          <p:nvPr/>
        </p:nvPicPr>
        <p:blipFill>
          <a:blip r:embed="rId4"/>
          <a:stretch>
            <a:fillRect/>
          </a:stretch>
        </p:blipFill>
        <p:spPr>
          <a:xfrm>
            <a:off x="4551574" y="5212811"/>
            <a:ext cx="584900" cy="700923"/>
          </a:xfrm>
          <a:prstGeom prst="rect">
            <a:avLst/>
          </a:prstGeom>
        </p:spPr>
      </p:pic>
      <p:sp>
        <p:nvSpPr>
          <p:cNvPr id="16" name="Rectángulo 15"/>
          <p:cNvSpPr/>
          <p:nvPr/>
        </p:nvSpPr>
        <p:spPr>
          <a:xfrm>
            <a:off x="7184373" y="3420091"/>
            <a:ext cx="2118751" cy="830997"/>
          </a:xfrm>
          <a:prstGeom prst="rect">
            <a:avLst/>
          </a:prstGeom>
        </p:spPr>
        <p:txBody>
          <a:bodyPr wrap="square">
            <a:spAutoFit/>
          </a:bodyPr>
          <a:lstStyle/>
          <a:p>
            <a:pPr lvl="0"/>
            <a:r>
              <a:rPr lang="es-CO" sz="1200" dirty="0"/>
              <a:t>Rotación de paletas por maquina (Cantidad promedio de paletas demandadas por máquina y por día)</a:t>
            </a:r>
          </a:p>
        </p:txBody>
      </p:sp>
      <p:sp>
        <p:nvSpPr>
          <p:cNvPr id="17" name="Rectángulo 16"/>
          <p:cNvSpPr/>
          <p:nvPr/>
        </p:nvSpPr>
        <p:spPr>
          <a:xfrm>
            <a:off x="1699436" y="4197149"/>
            <a:ext cx="2100011" cy="830997"/>
          </a:xfrm>
          <a:prstGeom prst="rect">
            <a:avLst/>
          </a:prstGeom>
        </p:spPr>
        <p:txBody>
          <a:bodyPr wrap="square">
            <a:spAutoFit/>
          </a:bodyPr>
          <a:lstStyle/>
          <a:p>
            <a:pPr marL="285750" lvl="0" indent="-285750">
              <a:buFont typeface="Arial" panose="020B0604020202020204" pitchFamily="34" charset="0"/>
              <a:buChar char="•"/>
            </a:pPr>
            <a:r>
              <a:rPr lang="es-CO" sz="1200" dirty="0"/>
              <a:t>Cantidad de envíos totales realizados por maquina (cuanto se ha pagado por trasporte)</a:t>
            </a:r>
          </a:p>
        </p:txBody>
      </p:sp>
      <p:sp>
        <p:nvSpPr>
          <p:cNvPr id="18" name="Rectángulo 17"/>
          <p:cNvSpPr/>
          <p:nvPr/>
        </p:nvSpPr>
        <p:spPr>
          <a:xfrm>
            <a:off x="5165986" y="5212811"/>
            <a:ext cx="1971995" cy="830997"/>
          </a:xfrm>
          <a:prstGeom prst="rect">
            <a:avLst/>
          </a:prstGeom>
        </p:spPr>
        <p:txBody>
          <a:bodyPr wrap="square">
            <a:spAutoFit/>
          </a:bodyPr>
          <a:lstStyle/>
          <a:p>
            <a:pPr marL="285750" lvl="0" indent="-285750">
              <a:buFont typeface="Arial" panose="020B0604020202020204" pitchFamily="34" charset="0"/>
              <a:buChar char="•"/>
            </a:pPr>
            <a:r>
              <a:rPr lang="es-CO" sz="1200" dirty="0"/>
              <a:t>Costo total de servicio de la maquina (cuanto se ha pagado por gasto energético)</a:t>
            </a:r>
            <a:endParaRPr lang="en-US" sz="1200" dirty="0"/>
          </a:p>
        </p:txBody>
      </p:sp>
      <p:pic>
        <p:nvPicPr>
          <p:cNvPr id="19" name="Imagen 18"/>
          <p:cNvPicPr>
            <a:picLocks noChangeAspect="1"/>
          </p:cNvPicPr>
          <p:nvPr/>
        </p:nvPicPr>
        <p:blipFill>
          <a:blip r:embed="rId5"/>
          <a:stretch>
            <a:fillRect/>
          </a:stretch>
        </p:blipFill>
        <p:spPr>
          <a:xfrm>
            <a:off x="4228126" y="3204830"/>
            <a:ext cx="1015773" cy="1289484"/>
          </a:xfrm>
          <a:prstGeom prst="rect">
            <a:avLst/>
          </a:prstGeom>
        </p:spPr>
      </p:pic>
      <p:pic>
        <p:nvPicPr>
          <p:cNvPr id="20" name="Imagen 19"/>
          <p:cNvPicPr>
            <a:picLocks noChangeAspect="1"/>
          </p:cNvPicPr>
          <p:nvPr/>
        </p:nvPicPr>
        <p:blipFill>
          <a:blip r:embed="rId6">
            <a:duotone>
              <a:schemeClr val="accent2">
                <a:shade val="45000"/>
                <a:satMod val="135000"/>
              </a:schemeClr>
              <a:prstClr val="white"/>
            </a:duotone>
          </a:blip>
          <a:stretch>
            <a:fillRect/>
          </a:stretch>
        </p:blipFill>
        <p:spPr>
          <a:xfrm>
            <a:off x="3838074" y="1703276"/>
            <a:ext cx="276379" cy="507052"/>
          </a:xfrm>
          <a:prstGeom prst="rect">
            <a:avLst/>
          </a:prstGeom>
        </p:spPr>
      </p:pic>
      <p:pic>
        <p:nvPicPr>
          <p:cNvPr id="22" name="Imagen 21"/>
          <p:cNvPicPr>
            <a:picLocks noChangeAspect="1"/>
          </p:cNvPicPr>
          <p:nvPr/>
        </p:nvPicPr>
        <p:blipFill>
          <a:blip r:embed="rId7"/>
          <a:stretch>
            <a:fillRect/>
          </a:stretch>
        </p:blipFill>
        <p:spPr>
          <a:xfrm>
            <a:off x="5964558" y="3363279"/>
            <a:ext cx="1122489" cy="949941"/>
          </a:xfrm>
          <a:prstGeom prst="rect">
            <a:avLst/>
          </a:prstGeom>
        </p:spPr>
      </p:pic>
      <p:sp>
        <p:nvSpPr>
          <p:cNvPr id="23" name="Rectángulo 22"/>
          <p:cNvSpPr/>
          <p:nvPr/>
        </p:nvSpPr>
        <p:spPr>
          <a:xfrm>
            <a:off x="594942" y="1230969"/>
            <a:ext cx="9427186" cy="369332"/>
          </a:xfrm>
          <a:prstGeom prst="rect">
            <a:avLst/>
          </a:prstGeom>
        </p:spPr>
        <p:txBody>
          <a:bodyPr wrap="square">
            <a:spAutoFit/>
          </a:bodyPr>
          <a:lstStyle/>
          <a:p>
            <a:r>
              <a:rPr lang="es-CO" dirty="0">
                <a:latin typeface="Arial Narrow" panose="020B0606020202030204" pitchFamily="34" charset="0"/>
              </a:rPr>
              <a:t>En principio 4:</a:t>
            </a:r>
          </a:p>
        </p:txBody>
      </p:sp>
      <p:sp>
        <p:nvSpPr>
          <p:cNvPr id="24" name="Rectángulo 23"/>
          <p:cNvSpPr/>
          <p:nvPr/>
        </p:nvSpPr>
        <p:spPr>
          <a:xfrm>
            <a:off x="9303124" y="2595652"/>
            <a:ext cx="2737565" cy="2585323"/>
          </a:xfrm>
          <a:prstGeom prst="rect">
            <a:avLst/>
          </a:prstGeom>
        </p:spPr>
        <p:txBody>
          <a:bodyPr wrap="square">
            <a:spAutoFit/>
          </a:bodyPr>
          <a:lstStyle/>
          <a:p>
            <a:pPr marL="285750" indent="-285750">
              <a:buFont typeface="Arial" panose="020B0604020202020204" pitchFamily="34" charset="0"/>
              <a:buChar char="•"/>
            </a:pPr>
            <a:r>
              <a:rPr lang="es-CO" dirty="0">
                <a:latin typeface="Arial Narrow" panose="020B0606020202030204" pitchFamily="34" charset="0"/>
              </a:rPr>
              <a:t>Esas métricas pueden ser calculadas por días para evaluar tendencias y estacionalidades temporales</a:t>
            </a:r>
          </a:p>
          <a:p>
            <a:pPr marL="285750" indent="-285750">
              <a:buFont typeface="Arial" panose="020B0604020202020204" pitchFamily="34" charset="0"/>
              <a:buChar char="•"/>
            </a:pPr>
            <a:endParaRPr lang="es-CO" dirty="0">
              <a:latin typeface="Arial Narrow" panose="020B0606020202030204" pitchFamily="34" charset="0"/>
            </a:endParaRPr>
          </a:p>
          <a:p>
            <a:pPr marL="285750" indent="-285750">
              <a:buFont typeface="Arial" panose="020B0604020202020204" pitchFamily="34" charset="0"/>
              <a:buChar char="•"/>
            </a:pPr>
            <a:r>
              <a:rPr lang="es-CO" dirty="0">
                <a:latin typeface="Arial Narrow" panose="020B0606020202030204" pitchFamily="34" charset="0"/>
              </a:rPr>
              <a:t>Las métricas discriminadas por maquinas, permite evaluar zonas</a:t>
            </a:r>
          </a:p>
        </p:txBody>
      </p:sp>
      <p:pic>
        <p:nvPicPr>
          <p:cNvPr id="5" name="Imagen 4"/>
          <p:cNvPicPr>
            <a:picLocks noChangeAspect="1"/>
          </p:cNvPicPr>
          <p:nvPr/>
        </p:nvPicPr>
        <p:blipFill>
          <a:blip r:embed="rId8"/>
          <a:stretch>
            <a:fillRect/>
          </a:stretch>
        </p:blipFill>
        <p:spPr>
          <a:xfrm>
            <a:off x="11319224" y="3558764"/>
            <a:ext cx="604797" cy="581616"/>
          </a:xfrm>
          <a:prstGeom prst="rect">
            <a:avLst/>
          </a:prstGeom>
        </p:spPr>
      </p:pic>
      <p:pic>
        <p:nvPicPr>
          <p:cNvPr id="25" name="Imagen 24"/>
          <p:cNvPicPr>
            <a:picLocks noChangeAspect="1"/>
          </p:cNvPicPr>
          <p:nvPr/>
        </p:nvPicPr>
        <p:blipFill>
          <a:blip r:embed="rId9"/>
          <a:stretch>
            <a:fillRect/>
          </a:stretch>
        </p:blipFill>
        <p:spPr>
          <a:xfrm>
            <a:off x="3713547" y="5110733"/>
            <a:ext cx="823271" cy="865611"/>
          </a:xfrm>
          <a:prstGeom prst="rect">
            <a:avLst/>
          </a:prstGeom>
        </p:spPr>
      </p:pic>
      <p:pic>
        <p:nvPicPr>
          <p:cNvPr id="26" name="Imagen 25"/>
          <p:cNvPicPr>
            <a:picLocks noChangeAspect="1"/>
          </p:cNvPicPr>
          <p:nvPr/>
        </p:nvPicPr>
        <p:blipFill>
          <a:blip r:embed="rId10"/>
          <a:stretch>
            <a:fillRect/>
          </a:stretch>
        </p:blipFill>
        <p:spPr>
          <a:xfrm>
            <a:off x="11291827" y="4862317"/>
            <a:ext cx="748862" cy="700955"/>
          </a:xfrm>
          <a:prstGeom prst="rect">
            <a:avLst/>
          </a:prstGeom>
        </p:spPr>
      </p:pic>
    </p:spTree>
    <p:extLst>
      <p:ext uri="{BB962C8B-B14F-4D97-AF65-F5344CB8AC3E}">
        <p14:creationId xmlns:p14="http://schemas.microsoft.com/office/powerpoint/2010/main" val="350635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7475123" cy="369332"/>
          </a:xfrm>
          <a:prstGeom prst="rect">
            <a:avLst/>
          </a:prstGeom>
        </p:spPr>
        <p:txBody>
          <a:bodyPr wrap="none">
            <a:spAutoFit/>
          </a:bodyPr>
          <a:lstStyle/>
          <a:p>
            <a:pPr lvl="0"/>
            <a:r>
              <a:rPr lang="es-CO" b="1" dirty="0">
                <a:solidFill>
                  <a:srgbClr val="002060"/>
                </a:solidFill>
                <a:latin typeface="Arial Narrow" panose="020B0606020202030204" pitchFamily="34" charset="0"/>
              </a:rPr>
              <a:t>e) ¿Cómo te imaginas el despliegue y la operación en producción de la solución?</a:t>
            </a:r>
            <a:endParaRPr lang="en-US" dirty="0">
              <a:solidFill>
                <a:srgbClr val="002060"/>
              </a:solidFill>
              <a:latin typeface="Arial Narrow" panose="020B0606020202030204" pitchFamily="34" charset="0"/>
            </a:endParaRPr>
          </a:p>
        </p:txBody>
      </p:sp>
      <p:pic>
        <p:nvPicPr>
          <p:cNvPr id="21" name="Imagen 20"/>
          <p:cNvPicPr>
            <a:picLocks noChangeAspect="1"/>
          </p:cNvPicPr>
          <p:nvPr/>
        </p:nvPicPr>
        <p:blipFill>
          <a:blip r:embed="rId2"/>
          <a:stretch>
            <a:fillRect/>
          </a:stretch>
        </p:blipFill>
        <p:spPr>
          <a:xfrm>
            <a:off x="10344317" y="3358516"/>
            <a:ext cx="1324545" cy="898295"/>
          </a:xfrm>
          <a:prstGeom prst="rect">
            <a:avLst/>
          </a:prstGeom>
        </p:spPr>
      </p:pic>
      <p:sp>
        <p:nvSpPr>
          <p:cNvPr id="59" name="20 Cheurón">
            <a:extLst>
              <a:ext uri="{FF2B5EF4-FFF2-40B4-BE49-F238E27FC236}">
                <a16:creationId xmlns:a16="http://schemas.microsoft.com/office/drawing/2014/main" id="{12AA5D2C-DAEE-4C49-B98E-5706D338D4C3}"/>
              </a:ext>
            </a:extLst>
          </p:cNvPr>
          <p:cNvSpPr/>
          <p:nvPr/>
        </p:nvSpPr>
        <p:spPr bwMode="auto">
          <a:xfrm>
            <a:off x="1290181" y="1673299"/>
            <a:ext cx="2228054" cy="679382"/>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a:solidFill>
                  <a:srgbClr val="FFFFFF"/>
                </a:solidFill>
                <a:latin typeface="BNPP Sans" pitchFamily="50" charset="0"/>
              </a:rPr>
              <a:t>Ingreso información de maquina</a:t>
            </a:r>
            <a:endParaRPr lang="en-US" altLang="es-ES" sz="1400" kern="0" dirty="0">
              <a:solidFill>
                <a:srgbClr val="FFFFFF"/>
              </a:solidFill>
              <a:latin typeface="BNPP Sans" pitchFamily="50" charset="0"/>
            </a:endParaRPr>
          </a:p>
        </p:txBody>
      </p:sp>
      <p:sp>
        <p:nvSpPr>
          <p:cNvPr id="60" name="20 Cheurón">
            <a:extLst>
              <a:ext uri="{FF2B5EF4-FFF2-40B4-BE49-F238E27FC236}">
                <a16:creationId xmlns:a16="http://schemas.microsoft.com/office/drawing/2014/main" id="{958BD6CA-EAF4-BE4E-B273-32B672AF9DD2}"/>
              </a:ext>
            </a:extLst>
          </p:cNvPr>
          <p:cNvSpPr/>
          <p:nvPr/>
        </p:nvSpPr>
        <p:spPr bwMode="auto">
          <a:xfrm>
            <a:off x="5849071" y="1662694"/>
            <a:ext cx="1956736" cy="689987"/>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a:solidFill>
                  <a:srgbClr val="FFFFFF"/>
                </a:solidFill>
                <a:latin typeface="BNPP Sans" pitchFamily="50" charset="0"/>
              </a:rPr>
              <a:t>Aplicación del modelo de optimización</a:t>
            </a:r>
            <a:endParaRPr lang="en-US" altLang="es-ES" sz="1400" kern="0" dirty="0">
              <a:solidFill>
                <a:srgbClr val="FFFFFF"/>
              </a:solidFill>
              <a:latin typeface="BNPP Sans" pitchFamily="50" charset="0"/>
            </a:endParaRPr>
          </a:p>
        </p:txBody>
      </p:sp>
      <p:sp>
        <p:nvSpPr>
          <p:cNvPr id="61" name="113 CuadroTexto">
            <a:extLst>
              <a:ext uri="{FF2B5EF4-FFF2-40B4-BE49-F238E27FC236}">
                <a16:creationId xmlns:a16="http://schemas.microsoft.com/office/drawing/2014/main" id="{702CE427-0898-BF42-8224-43551C187D6E}"/>
              </a:ext>
            </a:extLst>
          </p:cNvPr>
          <p:cNvSpPr txBox="1"/>
          <p:nvPr/>
        </p:nvSpPr>
        <p:spPr>
          <a:xfrm>
            <a:off x="1290181" y="2424500"/>
            <a:ext cx="2006012" cy="347110"/>
          </a:xfrm>
          <a:prstGeom prst="rect">
            <a:avLst/>
          </a:prstGeom>
          <a:noFill/>
        </p:spPr>
        <p:txBody>
          <a:bodyPr wrap="square" lIns="0" tIns="0" rIns="0" bIns="0" rtlCol="0">
            <a:noAutofit/>
          </a:bodyPr>
          <a:lstStyle/>
          <a:p>
            <a:pPr algn="ctr" defTabSz="472470">
              <a:defRPr/>
            </a:pPr>
            <a:r>
              <a:rPr lang="es-CO" sz="1200" b="1" kern="0" dirty="0">
                <a:solidFill>
                  <a:srgbClr val="142445"/>
                </a:solidFill>
                <a:latin typeface="Arial Narrow" pitchFamily="34" charset="0"/>
              </a:rPr>
              <a:t>Ingresa la información capturada de la maquina a un repositorio de datos</a:t>
            </a:r>
            <a:endParaRPr lang="en-US" sz="1200" b="1" kern="0" dirty="0">
              <a:solidFill>
                <a:srgbClr val="142445"/>
              </a:solidFill>
              <a:latin typeface="Arial Narrow" pitchFamily="34" charset="0"/>
            </a:endParaRPr>
          </a:p>
        </p:txBody>
      </p:sp>
      <p:pic>
        <p:nvPicPr>
          <p:cNvPr id="62" name="Imagen 61">
            <a:extLst>
              <a:ext uri="{FF2B5EF4-FFF2-40B4-BE49-F238E27FC236}">
                <a16:creationId xmlns:a16="http://schemas.microsoft.com/office/drawing/2014/main" id="{0DB50367-B3C7-694D-90BC-3358A2DF7D26}"/>
              </a:ext>
            </a:extLst>
          </p:cNvPr>
          <p:cNvPicPr>
            <a:picLocks noChangeAspect="1"/>
          </p:cNvPicPr>
          <p:nvPr/>
        </p:nvPicPr>
        <p:blipFill>
          <a:blip r:embed="rId3"/>
          <a:stretch>
            <a:fillRect/>
          </a:stretch>
        </p:blipFill>
        <p:spPr>
          <a:xfrm>
            <a:off x="8382605" y="3182993"/>
            <a:ext cx="1149034" cy="1149034"/>
          </a:xfrm>
          <a:prstGeom prst="rect">
            <a:avLst/>
          </a:prstGeom>
        </p:spPr>
      </p:pic>
      <p:sp>
        <p:nvSpPr>
          <p:cNvPr id="64" name="Rectángulo redondeado 46">
            <a:extLst>
              <a:ext uri="{FF2B5EF4-FFF2-40B4-BE49-F238E27FC236}">
                <a16:creationId xmlns:a16="http://schemas.microsoft.com/office/drawing/2014/main" id="{92ADED1A-FBFC-F04F-B1D5-4F771B76A062}"/>
              </a:ext>
            </a:extLst>
          </p:cNvPr>
          <p:cNvSpPr/>
          <p:nvPr/>
        </p:nvSpPr>
        <p:spPr>
          <a:xfrm>
            <a:off x="10103879" y="3757510"/>
            <a:ext cx="1335293" cy="1603092"/>
          </a:xfrm>
          <a:prstGeom prst="roundRect">
            <a:avLst/>
          </a:prstGeom>
          <a:solidFill>
            <a:schemeClr val="bg1">
              <a:lumMod val="75000"/>
              <a:alpha val="7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50625" rIns="51435" bIns="50625" numCol="1" spcCol="0" rtlCol="0" fromWordArt="0" anchor="ctr" anchorCtr="0" forceAA="0" compatLnSpc="1">
            <a:prstTxWarp prst="textNoShape">
              <a:avLst/>
            </a:prstTxWarp>
            <a:noAutofit/>
          </a:bodyPr>
          <a:lstStyle/>
          <a:p>
            <a:pPr algn="ctr" defTabSz="514350"/>
            <a:endParaRPr lang="es-CO" sz="700" dirty="0">
              <a:solidFill>
                <a:srgbClr val="000000"/>
              </a:solidFill>
              <a:latin typeface="Arial"/>
            </a:endParaRPr>
          </a:p>
        </p:txBody>
      </p:sp>
      <p:sp>
        <p:nvSpPr>
          <p:cNvPr id="65" name="TextBox 41">
            <a:extLst>
              <a:ext uri="{FF2B5EF4-FFF2-40B4-BE49-F238E27FC236}">
                <a16:creationId xmlns:a16="http://schemas.microsoft.com/office/drawing/2014/main" id="{EFDB76FE-3C61-594A-803B-B20578163521}"/>
              </a:ext>
            </a:extLst>
          </p:cNvPr>
          <p:cNvSpPr txBox="1"/>
          <p:nvPr/>
        </p:nvSpPr>
        <p:spPr>
          <a:xfrm>
            <a:off x="1574130" y="4781663"/>
            <a:ext cx="2122327" cy="2031325"/>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Id maquina</a:t>
            </a:r>
          </a:p>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Capacidad total</a:t>
            </a:r>
          </a:p>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Cantidad paletas disponibles</a:t>
            </a:r>
          </a:p>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Cantidad paletas retiradas</a:t>
            </a:r>
          </a:p>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Cantidad de </a:t>
            </a:r>
            <a:r>
              <a:rPr lang="es-CO" altLang="zh-CN" sz="1400" dirty="0" err="1">
                <a:solidFill>
                  <a:schemeClr val="tx1">
                    <a:lumMod val="75000"/>
                    <a:lumOff val="25000"/>
                  </a:schemeClr>
                </a:solidFill>
                <a:latin typeface="Arial Narrow" panose="020B0606020202030204" pitchFamily="34" charset="0"/>
              </a:rPr>
              <a:t>refills</a:t>
            </a:r>
            <a:endParaRPr lang="es-CO" altLang="zh-CN" sz="1400" dirty="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Detalle por fechas/hora de dispendio de paletas</a:t>
            </a:r>
          </a:p>
          <a:p>
            <a:pPr defTabSz="1218987">
              <a:defRPr/>
            </a:pPr>
            <a:endParaRPr lang="es-ES_tradnl" sz="1400" dirty="0">
              <a:solidFill>
                <a:prstClr val="black">
                  <a:lumMod val="65000"/>
                  <a:lumOff val="35000"/>
                </a:prstClr>
              </a:solidFill>
              <a:latin typeface="Arial Narrow" panose="020B0604020202020204" pitchFamily="34" charset="0"/>
              <a:cs typeface="Arial Narrow" panose="020B0604020202020204" pitchFamily="34" charset="0"/>
            </a:endParaRPr>
          </a:p>
        </p:txBody>
      </p:sp>
      <p:sp>
        <p:nvSpPr>
          <p:cNvPr id="66" name="113 CuadroTexto">
            <a:extLst>
              <a:ext uri="{FF2B5EF4-FFF2-40B4-BE49-F238E27FC236}">
                <a16:creationId xmlns:a16="http://schemas.microsoft.com/office/drawing/2014/main" id="{702CE427-0898-BF42-8224-43551C187D6E}"/>
              </a:ext>
            </a:extLst>
          </p:cNvPr>
          <p:cNvSpPr txBox="1"/>
          <p:nvPr/>
        </p:nvSpPr>
        <p:spPr>
          <a:xfrm>
            <a:off x="5747698" y="2491706"/>
            <a:ext cx="2006012" cy="347110"/>
          </a:xfrm>
          <a:prstGeom prst="rect">
            <a:avLst/>
          </a:prstGeom>
          <a:noFill/>
        </p:spPr>
        <p:txBody>
          <a:bodyPr wrap="square" lIns="0" tIns="0" rIns="0" bIns="0" rtlCol="0">
            <a:noAutofit/>
          </a:bodyPr>
          <a:lstStyle/>
          <a:p>
            <a:pPr algn="ctr" defTabSz="472470">
              <a:defRPr/>
            </a:pPr>
            <a:r>
              <a:rPr lang="es-CO" sz="1200" b="1" kern="0" dirty="0">
                <a:solidFill>
                  <a:srgbClr val="142445"/>
                </a:solidFill>
                <a:latin typeface="Arial Narrow" pitchFamily="34" charset="0"/>
              </a:rPr>
              <a:t>Calculo de la cantidad de envíos y paletas por envío</a:t>
            </a:r>
            <a:endParaRPr lang="en-US" sz="1200" b="1" kern="0" dirty="0">
              <a:solidFill>
                <a:srgbClr val="142445"/>
              </a:solidFill>
              <a:latin typeface="Arial Narrow" pitchFamily="34" charset="0"/>
            </a:endParaRPr>
          </a:p>
        </p:txBody>
      </p:sp>
      <p:sp>
        <p:nvSpPr>
          <p:cNvPr id="67" name="TextBox 41">
            <a:extLst>
              <a:ext uri="{FF2B5EF4-FFF2-40B4-BE49-F238E27FC236}">
                <a16:creationId xmlns:a16="http://schemas.microsoft.com/office/drawing/2014/main" id="{EFDB76FE-3C61-594A-803B-B20578163521}"/>
              </a:ext>
            </a:extLst>
          </p:cNvPr>
          <p:cNvSpPr txBox="1"/>
          <p:nvPr/>
        </p:nvSpPr>
        <p:spPr>
          <a:xfrm>
            <a:off x="5781808" y="4727064"/>
            <a:ext cx="2122327" cy="2031325"/>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Evaluación sujeta a restricciones de negocio</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Aplicación de restricciones de costo</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Aplicación restricciones de abastecimiento</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Aplicación restricciones de operación mínima</a:t>
            </a:r>
          </a:p>
          <a:p>
            <a:pPr marL="285750" indent="-285750" defTabSz="1218987">
              <a:buFont typeface="Arial" panose="020B0604020202020204" pitchFamily="34" charset="0"/>
              <a:buChar char="•"/>
              <a:defRPr/>
            </a:pPr>
            <a:endParaRPr lang="es-CO" sz="1400" dirty="0">
              <a:solidFill>
                <a:schemeClr val="tx1">
                  <a:lumMod val="75000"/>
                  <a:lumOff val="25000"/>
                </a:schemeClr>
              </a:solidFill>
              <a:latin typeface="Arial Narrow" panose="020B0606020202030204" pitchFamily="34" charset="0"/>
              <a:cs typeface="Arial Narrow" panose="020B0604020202020204" pitchFamily="34" charset="0"/>
            </a:endParaRPr>
          </a:p>
        </p:txBody>
      </p:sp>
      <p:sp>
        <p:nvSpPr>
          <p:cNvPr id="68" name="21 Cheurón">
            <a:extLst>
              <a:ext uri="{FF2B5EF4-FFF2-40B4-BE49-F238E27FC236}">
                <a16:creationId xmlns:a16="http://schemas.microsoft.com/office/drawing/2014/main" id="{9E89FCF2-2FC4-B046-B961-4F00DAD5179E}"/>
              </a:ext>
            </a:extLst>
          </p:cNvPr>
          <p:cNvSpPr/>
          <p:nvPr/>
        </p:nvSpPr>
        <p:spPr bwMode="auto">
          <a:xfrm>
            <a:off x="7920410" y="1662694"/>
            <a:ext cx="1959273" cy="689733"/>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a:solidFill>
                  <a:srgbClr val="FFFFFF"/>
                </a:solidFill>
                <a:latin typeface="BNPP Sans" pitchFamily="50" charset="0"/>
              </a:rPr>
              <a:t>Validación reglas y calidad</a:t>
            </a:r>
            <a:endParaRPr lang="en-US" altLang="es-ES" sz="1400" kern="0" dirty="0">
              <a:solidFill>
                <a:srgbClr val="FFFFFF"/>
              </a:solidFill>
              <a:latin typeface="BNPP Sans" pitchFamily="50" charset="0"/>
            </a:endParaRPr>
          </a:p>
        </p:txBody>
      </p:sp>
      <p:sp>
        <p:nvSpPr>
          <p:cNvPr id="69" name="113 CuadroTexto">
            <a:extLst>
              <a:ext uri="{FF2B5EF4-FFF2-40B4-BE49-F238E27FC236}">
                <a16:creationId xmlns:a16="http://schemas.microsoft.com/office/drawing/2014/main" id="{702CE427-0898-BF42-8224-43551C187D6E}"/>
              </a:ext>
            </a:extLst>
          </p:cNvPr>
          <p:cNvSpPr txBox="1"/>
          <p:nvPr/>
        </p:nvSpPr>
        <p:spPr>
          <a:xfrm>
            <a:off x="7855296" y="2443715"/>
            <a:ext cx="2006012" cy="347110"/>
          </a:xfrm>
          <a:prstGeom prst="rect">
            <a:avLst/>
          </a:prstGeom>
          <a:noFill/>
        </p:spPr>
        <p:txBody>
          <a:bodyPr wrap="square" lIns="0" tIns="0" rIns="0" bIns="0" rtlCol="0">
            <a:noAutofit/>
          </a:bodyPr>
          <a:lstStyle/>
          <a:p>
            <a:pPr algn="ctr" defTabSz="472470">
              <a:defRPr/>
            </a:pPr>
            <a:r>
              <a:rPr lang="es-CO" sz="1200" b="1" kern="0" dirty="0">
                <a:solidFill>
                  <a:srgbClr val="142445"/>
                </a:solidFill>
                <a:latin typeface="Arial Narrow" pitchFamily="34" charset="0"/>
              </a:rPr>
              <a:t>Validación de reglas en asignación de pedidos</a:t>
            </a:r>
            <a:endParaRPr lang="en-US" sz="1200" b="1" kern="0" dirty="0">
              <a:solidFill>
                <a:srgbClr val="142445"/>
              </a:solidFill>
              <a:latin typeface="Arial Narrow" pitchFamily="34" charset="0"/>
            </a:endParaRPr>
          </a:p>
        </p:txBody>
      </p:sp>
      <p:sp>
        <p:nvSpPr>
          <p:cNvPr id="70" name="TextBox 41">
            <a:extLst>
              <a:ext uri="{FF2B5EF4-FFF2-40B4-BE49-F238E27FC236}">
                <a16:creationId xmlns:a16="http://schemas.microsoft.com/office/drawing/2014/main" id="{EFDB76FE-3C61-594A-803B-B20578163521}"/>
              </a:ext>
            </a:extLst>
          </p:cNvPr>
          <p:cNvSpPr txBox="1"/>
          <p:nvPr/>
        </p:nvSpPr>
        <p:spPr>
          <a:xfrm>
            <a:off x="8005961" y="4781663"/>
            <a:ext cx="2122327" cy="1600438"/>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Verificación de reglas de abastecimiento</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Prueba de concepto por parte del jefe de operaciones</a:t>
            </a:r>
          </a:p>
          <a:p>
            <a:pPr marL="285750" indent="-285750" defTabSz="1218987">
              <a:buFont typeface="Arial" panose="020B0604020202020204" pitchFamily="34" charset="0"/>
              <a:buChar char="•"/>
              <a:defRPr/>
            </a:pPr>
            <a:endParaRPr lang="es-CO" sz="1400" dirty="0">
              <a:solidFill>
                <a:schemeClr val="tx1">
                  <a:lumMod val="75000"/>
                  <a:lumOff val="25000"/>
                </a:schemeClr>
              </a:solidFill>
              <a:latin typeface="Arial Narrow" panose="020B0606020202030204" pitchFamily="34" charset="0"/>
            </a:endParaRPr>
          </a:p>
          <a:p>
            <a:pPr marL="285750" indent="-285750" defTabSz="1218987">
              <a:buFont typeface="Arial" panose="020B0604020202020204" pitchFamily="34" charset="0"/>
              <a:buChar char="•"/>
              <a:defRPr/>
            </a:pPr>
            <a:endParaRPr lang="es-CO" sz="1400" dirty="0">
              <a:solidFill>
                <a:schemeClr val="tx1">
                  <a:lumMod val="75000"/>
                  <a:lumOff val="25000"/>
                </a:schemeClr>
              </a:solidFill>
              <a:latin typeface="Arial Narrow" panose="020B0606020202030204" pitchFamily="34" charset="0"/>
              <a:cs typeface="Arial Narrow" panose="020B0604020202020204" pitchFamily="34" charset="0"/>
            </a:endParaRPr>
          </a:p>
        </p:txBody>
      </p:sp>
      <p:sp>
        <p:nvSpPr>
          <p:cNvPr id="71" name="21 Cheurón">
            <a:extLst>
              <a:ext uri="{FF2B5EF4-FFF2-40B4-BE49-F238E27FC236}">
                <a16:creationId xmlns:a16="http://schemas.microsoft.com/office/drawing/2014/main" id="{9E89FCF2-2FC4-B046-B961-4F00DAD5179E}"/>
              </a:ext>
            </a:extLst>
          </p:cNvPr>
          <p:cNvSpPr/>
          <p:nvPr/>
        </p:nvSpPr>
        <p:spPr bwMode="auto">
          <a:xfrm>
            <a:off x="9989788" y="1685321"/>
            <a:ext cx="1959273" cy="689733"/>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a:solidFill>
                  <a:srgbClr val="FFFFFF"/>
                </a:solidFill>
                <a:latin typeface="BNPP Sans" pitchFamily="50" charset="0"/>
              </a:rPr>
              <a:t>Seguimiento del modelo</a:t>
            </a:r>
            <a:endParaRPr lang="en-US" altLang="es-ES" sz="1400" kern="0" dirty="0">
              <a:solidFill>
                <a:srgbClr val="FFFFFF"/>
              </a:solidFill>
              <a:latin typeface="BNPP Sans" pitchFamily="50" charset="0"/>
            </a:endParaRPr>
          </a:p>
        </p:txBody>
      </p:sp>
      <p:sp>
        <p:nvSpPr>
          <p:cNvPr id="72" name="113 CuadroTexto">
            <a:extLst>
              <a:ext uri="{FF2B5EF4-FFF2-40B4-BE49-F238E27FC236}">
                <a16:creationId xmlns:a16="http://schemas.microsoft.com/office/drawing/2014/main" id="{702CE427-0898-BF42-8224-43551C187D6E}"/>
              </a:ext>
            </a:extLst>
          </p:cNvPr>
          <p:cNvSpPr txBox="1"/>
          <p:nvPr/>
        </p:nvSpPr>
        <p:spPr>
          <a:xfrm>
            <a:off x="9989788" y="2505383"/>
            <a:ext cx="2006012" cy="347110"/>
          </a:xfrm>
          <a:prstGeom prst="rect">
            <a:avLst/>
          </a:prstGeom>
          <a:noFill/>
        </p:spPr>
        <p:txBody>
          <a:bodyPr wrap="square" lIns="0" tIns="0" rIns="0" bIns="0" rtlCol="0">
            <a:noAutofit/>
          </a:bodyPr>
          <a:lstStyle/>
          <a:p>
            <a:pPr algn="ctr" defTabSz="472470">
              <a:defRPr/>
            </a:pPr>
            <a:r>
              <a:rPr lang="es-CO" sz="1200" b="1" kern="0" dirty="0">
                <a:solidFill>
                  <a:srgbClr val="142445"/>
                </a:solidFill>
                <a:latin typeface="Arial Narrow" pitchFamily="34" charset="0"/>
              </a:rPr>
              <a:t>Seguimiento y control de modelo</a:t>
            </a:r>
            <a:endParaRPr lang="en-US" sz="1200" b="1" kern="0" dirty="0">
              <a:solidFill>
                <a:srgbClr val="142445"/>
              </a:solidFill>
              <a:latin typeface="Arial Narrow" pitchFamily="34" charset="0"/>
            </a:endParaRPr>
          </a:p>
        </p:txBody>
      </p:sp>
      <p:sp>
        <p:nvSpPr>
          <p:cNvPr id="73" name="TextBox 41">
            <a:extLst>
              <a:ext uri="{FF2B5EF4-FFF2-40B4-BE49-F238E27FC236}">
                <a16:creationId xmlns:a16="http://schemas.microsoft.com/office/drawing/2014/main" id="{EFDB76FE-3C61-594A-803B-B20578163521}"/>
              </a:ext>
            </a:extLst>
          </p:cNvPr>
          <p:cNvSpPr txBox="1"/>
          <p:nvPr/>
        </p:nvSpPr>
        <p:spPr>
          <a:xfrm>
            <a:off x="9989486" y="4769491"/>
            <a:ext cx="2122327" cy="1600438"/>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cs typeface="Arial Narrow" panose="020B0604020202020204" pitchFamily="34" charset="0"/>
              </a:rPr>
              <a:t>Efectividad del modelo en la reducción de costos</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rPr>
              <a:t>Calculo de indicadores y KPI</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cs typeface="Arial Narrow" panose="020B0604020202020204" pitchFamily="34" charset="0"/>
              </a:rPr>
              <a:t>Nivel de servició – cobertura oportuna de la demanda</a:t>
            </a:r>
          </a:p>
        </p:txBody>
      </p:sp>
      <p:sp>
        <p:nvSpPr>
          <p:cNvPr id="74" name="Flecha derecha 73"/>
          <p:cNvSpPr/>
          <p:nvPr/>
        </p:nvSpPr>
        <p:spPr>
          <a:xfrm>
            <a:off x="2117240" y="3550302"/>
            <a:ext cx="347613" cy="595896"/>
          </a:xfrm>
          <a:prstGeom prst="rightArrow">
            <a:avLst/>
          </a:prstGeom>
          <a:solidFill>
            <a:srgbClr val="9BDFF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75" name="26 Rectángulo">
            <a:extLst>
              <a:ext uri="{FF2B5EF4-FFF2-40B4-BE49-F238E27FC236}">
                <a16:creationId xmlns:a16="http://schemas.microsoft.com/office/drawing/2014/main" id="{64DE75DA-7E8C-3F43-A1AC-C3A6EDE185B7}"/>
              </a:ext>
            </a:extLst>
          </p:cNvPr>
          <p:cNvSpPr/>
          <p:nvPr/>
        </p:nvSpPr>
        <p:spPr>
          <a:xfrm>
            <a:off x="3846288" y="2536258"/>
            <a:ext cx="1351315" cy="1359281"/>
          </a:xfrm>
          <a:prstGeom prst="rect">
            <a:avLst/>
          </a:prstGeom>
          <a:solidFill>
            <a:schemeClr val="bg1">
              <a:lumMod val="95000"/>
              <a:alpha val="3451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hangingPunct="0">
              <a:defRPr>
                <a:solidFill>
                  <a:srgbClr val="0D0D0D"/>
                </a:solidFill>
                <a:latin typeface="BNPP Sans"/>
                <a:ea typeface="BNPP Sans"/>
                <a:cs typeface="BNPP Sans"/>
                <a:sym typeface="BNPP Sans"/>
              </a:defRPr>
            </a:pPr>
            <a:endParaRPr lang="en" sz="1400" kern="0" dirty="0">
              <a:solidFill>
                <a:schemeClr val="bg1"/>
              </a:solidFill>
              <a:latin typeface="BNPP Sans" panose="02000000000000000000" pitchFamily="2" charset="0"/>
              <a:ea typeface="BNPP Sans Light"/>
              <a:cs typeface="BNPP Sans Light"/>
              <a:sym typeface="BNPP Sans Light"/>
            </a:endParaRPr>
          </a:p>
        </p:txBody>
      </p:sp>
      <p:sp>
        <p:nvSpPr>
          <p:cNvPr id="76" name="20 Cheurón">
            <a:extLst>
              <a:ext uri="{FF2B5EF4-FFF2-40B4-BE49-F238E27FC236}">
                <a16:creationId xmlns:a16="http://schemas.microsoft.com/office/drawing/2014/main" id="{12AA5D2C-DAEE-4C49-B98E-5706D338D4C3}"/>
              </a:ext>
            </a:extLst>
          </p:cNvPr>
          <p:cNvSpPr/>
          <p:nvPr/>
        </p:nvSpPr>
        <p:spPr bwMode="auto">
          <a:xfrm>
            <a:off x="3566854" y="1673299"/>
            <a:ext cx="2228054" cy="679382"/>
          </a:xfrm>
          <a:prstGeom prst="chevron">
            <a:avLst>
              <a:gd name="adj" fmla="val 31703"/>
            </a:avLst>
          </a:prstGeom>
          <a:solidFill>
            <a:srgbClr val="01B7DE"/>
          </a:solidFill>
          <a:ln w="3175" cap="flat" cmpd="sng" algn="ctr">
            <a:noFill/>
            <a:prstDash val="solid"/>
          </a:ln>
          <a:effectLst/>
        </p:spPr>
        <p:txBody>
          <a:bodyPr lIns="0" tIns="0" rIns="0" bIns="0" rtlCol="0" anchor="ctr"/>
          <a:lstStyle/>
          <a:p>
            <a:pPr algn="ctr" defTabSz="465672" fontAlgn="base">
              <a:lnSpc>
                <a:spcPct val="90000"/>
              </a:lnSpc>
              <a:spcBef>
                <a:spcPct val="0"/>
              </a:spcBef>
              <a:spcAft>
                <a:spcPct val="35000"/>
              </a:spcAft>
              <a:defRPr/>
            </a:pPr>
            <a:r>
              <a:rPr lang="es-CO" altLang="es-ES" sz="1400" kern="0" dirty="0">
                <a:solidFill>
                  <a:srgbClr val="FFFFFF"/>
                </a:solidFill>
                <a:latin typeface="BNPP Sans" pitchFamily="50" charset="0"/>
              </a:rPr>
              <a:t>Consolidación con información de envíos</a:t>
            </a:r>
            <a:endParaRPr lang="en-US" altLang="es-ES" sz="1400" kern="0" dirty="0">
              <a:solidFill>
                <a:srgbClr val="FFFFFF"/>
              </a:solidFill>
              <a:latin typeface="BNPP Sans" pitchFamily="50" charset="0"/>
            </a:endParaRPr>
          </a:p>
        </p:txBody>
      </p:sp>
      <p:sp>
        <p:nvSpPr>
          <p:cNvPr id="77" name="113 CuadroTexto">
            <a:extLst>
              <a:ext uri="{FF2B5EF4-FFF2-40B4-BE49-F238E27FC236}">
                <a16:creationId xmlns:a16="http://schemas.microsoft.com/office/drawing/2014/main" id="{702CE427-0898-BF42-8224-43551C187D6E}"/>
              </a:ext>
            </a:extLst>
          </p:cNvPr>
          <p:cNvSpPr txBox="1"/>
          <p:nvPr/>
        </p:nvSpPr>
        <p:spPr>
          <a:xfrm>
            <a:off x="3566854" y="2424500"/>
            <a:ext cx="2006012" cy="347110"/>
          </a:xfrm>
          <a:prstGeom prst="rect">
            <a:avLst/>
          </a:prstGeom>
          <a:noFill/>
        </p:spPr>
        <p:txBody>
          <a:bodyPr wrap="square" lIns="0" tIns="0" rIns="0" bIns="0" rtlCol="0">
            <a:noAutofit/>
          </a:bodyPr>
          <a:lstStyle/>
          <a:p>
            <a:pPr algn="ctr" defTabSz="472470">
              <a:defRPr/>
            </a:pPr>
            <a:r>
              <a:rPr lang="en-US" sz="1200" b="1" kern="0" dirty="0" err="1">
                <a:solidFill>
                  <a:srgbClr val="142445"/>
                </a:solidFill>
                <a:latin typeface="Arial Narrow" pitchFamily="34" charset="0"/>
              </a:rPr>
              <a:t>Información</a:t>
            </a:r>
            <a:r>
              <a:rPr lang="en-US" sz="1200" b="1" kern="0" dirty="0">
                <a:solidFill>
                  <a:srgbClr val="142445"/>
                </a:solidFill>
                <a:latin typeface="Arial Narrow" pitchFamily="34" charset="0"/>
              </a:rPr>
              <a:t> </a:t>
            </a:r>
            <a:r>
              <a:rPr lang="en-US" sz="1200" b="1" kern="0" dirty="0" err="1">
                <a:solidFill>
                  <a:srgbClr val="142445"/>
                </a:solidFill>
                <a:latin typeface="Arial Narrow" pitchFamily="34" charset="0"/>
              </a:rPr>
              <a:t>necesaria</a:t>
            </a:r>
            <a:r>
              <a:rPr lang="en-US" sz="1200" b="1" kern="0" dirty="0">
                <a:solidFill>
                  <a:srgbClr val="142445"/>
                </a:solidFill>
                <a:latin typeface="Arial Narrow" pitchFamily="34" charset="0"/>
              </a:rPr>
              <a:t> </a:t>
            </a:r>
            <a:r>
              <a:rPr lang="es-CO" sz="1200" b="1" kern="0" dirty="0">
                <a:solidFill>
                  <a:srgbClr val="142445"/>
                </a:solidFill>
                <a:latin typeface="Arial Narrow" pitchFamily="34" charset="0"/>
              </a:rPr>
              <a:t>para cuantificar los envíos a cada maquina</a:t>
            </a:r>
            <a:endParaRPr lang="en-US" sz="1200" b="1" kern="0" dirty="0">
              <a:solidFill>
                <a:srgbClr val="142445"/>
              </a:solidFill>
              <a:latin typeface="Arial Narrow" pitchFamily="34" charset="0"/>
            </a:endParaRPr>
          </a:p>
        </p:txBody>
      </p:sp>
      <p:sp>
        <p:nvSpPr>
          <p:cNvPr id="78" name="TextBox 41">
            <a:extLst>
              <a:ext uri="{FF2B5EF4-FFF2-40B4-BE49-F238E27FC236}">
                <a16:creationId xmlns:a16="http://schemas.microsoft.com/office/drawing/2014/main" id="{EFDB76FE-3C61-594A-803B-B20578163521}"/>
              </a:ext>
            </a:extLst>
          </p:cNvPr>
          <p:cNvSpPr txBox="1"/>
          <p:nvPr/>
        </p:nvSpPr>
        <p:spPr>
          <a:xfrm>
            <a:off x="3742645" y="4733639"/>
            <a:ext cx="2122327" cy="738664"/>
          </a:xfrm>
          <a:prstGeom prst="rect">
            <a:avLst/>
          </a:prstGeom>
          <a:noFill/>
        </p:spPr>
        <p:txBody>
          <a:bodyPr wrap="square" lIns="0" rIns="0" rtlCol="0" anchor="b">
            <a:spAutoFit/>
          </a:bodyPr>
          <a:lstStyle/>
          <a:p>
            <a:pPr marL="285750" indent="-285750" defTabSz="1218987">
              <a:buFont typeface="Arial" panose="020B0604020202020204" pitchFamily="34" charset="0"/>
              <a:buChar char="•"/>
              <a:defRPr/>
            </a:pPr>
            <a:r>
              <a:rPr lang="es-CO" altLang="zh-CN" sz="1400" dirty="0">
                <a:solidFill>
                  <a:schemeClr val="tx1">
                    <a:lumMod val="75000"/>
                    <a:lumOff val="25000"/>
                  </a:schemeClr>
                </a:solidFill>
                <a:latin typeface="Arial Narrow" panose="020B0606020202030204" pitchFamily="34" charset="0"/>
              </a:rPr>
              <a:t>Numero de envíos por maquina</a:t>
            </a:r>
          </a:p>
          <a:p>
            <a:pPr marL="285750" indent="-285750" defTabSz="1218987">
              <a:buFont typeface="Arial" panose="020B0604020202020204" pitchFamily="34" charset="0"/>
              <a:buChar char="•"/>
              <a:defRPr/>
            </a:pPr>
            <a:r>
              <a:rPr lang="es-CO" sz="1400" dirty="0">
                <a:solidFill>
                  <a:schemeClr val="tx1">
                    <a:lumMod val="75000"/>
                    <a:lumOff val="25000"/>
                  </a:schemeClr>
                </a:solidFill>
                <a:latin typeface="Arial Narrow" panose="020B0606020202030204" pitchFamily="34" charset="0"/>
                <a:cs typeface="Arial Narrow" panose="020B0604020202020204" pitchFamily="34" charset="0"/>
              </a:rPr>
              <a:t>Fecha/hora envío</a:t>
            </a:r>
          </a:p>
        </p:txBody>
      </p:sp>
      <p:pic>
        <p:nvPicPr>
          <p:cNvPr id="83" name="Imagen 82"/>
          <p:cNvPicPr>
            <a:picLocks noChangeAspect="1"/>
          </p:cNvPicPr>
          <p:nvPr/>
        </p:nvPicPr>
        <p:blipFill>
          <a:blip r:embed="rId4"/>
          <a:stretch>
            <a:fillRect/>
          </a:stretch>
        </p:blipFill>
        <p:spPr>
          <a:xfrm>
            <a:off x="6135799" y="3292363"/>
            <a:ext cx="1491310" cy="930293"/>
          </a:xfrm>
          <a:prstGeom prst="rect">
            <a:avLst/>
          </a:prstGeom>
        </p:spPr>
      </p:pic>
      <p:pic>
        <p:nvPicPr>
          <p:cNvPr id="84" name="Imagen 83"/>
          <p:cNvPicPr>
            <a:picLocks noChangeAspect="1"/>
          </p:cNvPicPr>
          <p:nvPr/>
        </p:nvPicPr>
        <p:blipFill>
          <a:blip r:embed="rId5"/>
          <a:stretch>
            <a:fillRect/>
          </a:stretch>
        </p:blipFill>
        <p:spPr>
          <a:xfrm>
            <a:off x="2458911" y="3375864"/>
            <a:ext cx="959053" cy="962936"/>
          </a:xfrm>
          <a:prstGeom prst="rect">
            <a:avLst/>
          </a:prstGeom>
        </p:spPr>
      </p:pic>
      <p:pic>
        <p:nvPicPr>
          <p:cNvPr id="91" name="Imagen 90"/>
          <p:cNvPicPr>
            <a:picLocks noChangeAspect="1"/>
          </p:cNvPicPr>
          <p:nvPr/>
        </p:nvPicPr>
        <p:blipFill>
          <a:blip r:embed="rId6"/>
          <a:stretch>
            <a:fillRect/>
          </a:stretch>
        </p:blipFill>
        <p:spPr>
          <a:xfrm>
            <a:off x="1374002" y="3470816"/>
            <a:ext cx="669138" cy="849445"/>
          </a:xfrm>
          <a:prstGeom prst="rect">
            <a:avLst/>
          </a:prstGeom>
        </p:spPr>
      </p:pic>
      <p:pic>
        <p:nvPicPr>
          <p:cNvPr id="92" name="Imagen 91"/>
          <p:cNvPicPr>
            <a:picLocks noChangeAspect="1"/>
          </p:cNvPicPr>
          <p:nvPr/>
        </p:nvPicPr>
        <p:blipFill>
          <a:blip r:embed="rId5"/>
          <a:stretch>
            <a:fillRect/>
          </a:stretch>
        </p:blipFill>
        <p:spPr>
          <a:xfrm>
            <a:off x="4780773" y="3329924"/>
            <a:ext cx="959053" cy="962936"/>
          </a:xfrm>
          <a:prstGeom prst="rect">
            <a:avLst/>
          </a:prstGeom>
        </p:spPr>
      </p:pic>
      <p:pic>
        <p:nvPicPr>
          <p:cNvPr id="93" name="Imagen 92"/>
          <p:cNvPicPr>
            <a:picLocks noChangeAspect="1"/>
          </p:cNvPicPr>
          <p:nvPr/>
        </p:nvPicPr>
        <p:blipFill>
          <a:blip r:embed="rId7"/>
          <a:stretch>
            <a:fillRect/>
          </a:stretch>
        </p:blipFill>
        <p:spPr>
          <a:xfrm>
            <a:off x="3453822" y="3530046"/>
            <a:ext cx="1126615" cy="585369"/>
          </a:xfrm>
          <a:prstGeom prst="rect">
            <a:avLst/>
          </a:prstGeom>
        </p:spPr>
      </p:pic>
    </p:spTree>
    <p:extLst>
      <p:ext uri="{BB962C8B-B14F-4D97-AF65-F5344CB8AC3E}">
        <p14:creationId xmlns:p14="http://schemas.microsoft.com/office/powerpoint/2010/main" val="210931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748319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6535764" cy="369332"/>
          </a:xfrm>
          <a:prstGeom prst="rect">
            <a:avLst/>
          </a:prstGeom>
        </p:spPr>
        <p:txBody>
          <a:bodyPr wrap="none">
            <a:spAutoFit/>
          </a:bodyPr>
          <a:lstStyle/>
          <a:p>
            <a:pPr lvl="0"/>
            <a:r>
              <a:rPr lang="es-CO" b="1" dirty="0">
                <a:solidFill>
                  <a:srgbClr val="002060"/>
                </a:solidFill>
                <a:latin typeface="Arial Narrow" panose="020B0606020202030204" pitchFamily="34" charset="0"/>
              </a:rPr>
              <a:t>f)¿Cómo evaluarías si la solución tuvo impacto positivo o fue exitosa?</a:t>
            </a:r>
            <a:endParaRPr lang="en-US" dirty="0">
              <a:solidFill>
                <a:srgbClr val="002060"/>
              </a:solidFill>
              <a:latin typeface="Arial Narrow" panose="020B0606020202030204" pitchFamily="34" charset="0"/>
            </a:endParaRPr>
          </a:p>
        </p:txBody>
      </p:sp>
      <p:sp>
        <p:nvSpPr>
          <p:cNvPr id="36" name="Rectángulo 35"/>
          <p:cNvSpPr/>
          <p:nvPr/>
        </p:nvSpPr>
        <p:spPr>
          <a:xfrm>
            <a:off x="2528071" y="2156519"/>
            <a:ext cx="9427186" cy="2585323"/>
          </a:xfrm>
          <a:prstGeom prst="rect">
            <a:avLst/>
          </a:prstGeom>
        </p:spPr>
        <p:txBody>
          <a:bodyPr wrap="square">
            <a:spAutoFit/>
          </a:bodyPr>
          <a:lstStyle/>
          <a:p>
            <a:pPr lvl="0"/>
            <a:r>
              <a:rPr lang="es-CO" dirty="0"/>
              <a:t>Corroborando efectivamente la reducción de los costos totales; debe observarse una tendencia clara en la reducción en la serie de costos totales asociados a cada máquina expendedora</a:t>
            </a:r>
          </a:p>
          <a:p>
            <a:pPr lvl="0"/>
            <a:endParaRPr lang="en-US" dirty="0"/>
          </a:p>
          <a:p>
            <a:pPr lvl="0"/>
            <a:r>
              <a:rPr lang="es-CO" dirty="0"/>
              <a:t>Corroborando la disminución del tiempo promedio en días por paleta en maquina</a:t>
            </a:r>
          </a:p>
          <a:p>
            <a:pPr lvl="0"/>
            <a:endParaRPr lang="en-US" dirty="0"/>
          </a:p>
          <a:p>
            <a:pPr lvl="0"/>
            <a:r>
              <a:rPr lang="es-CO" dirty="0"/>
              <a:t>Disminución de la cantidad de máquinas que se quedan por debajo de la demanda de paletas, y la frecuencia con la que pueden llegar a ese escenario </a:t>
            </a:r>
          </a:p>
          <a:p>
            <a:pPr lvl="0"/>
            <a:endParaRPr lang="es-CO" dirty="0"/>
          </a:p>
          <a:p>
            <a:pPr lvl="0"/>
            <a:r>
              <a:rPr lang="es-CO" dirty="0"/>
              <a:t>Aumento en la eficiencia de la distribución de los envíos</a:t>
            </a:r>
            <a:endParaRPr lang="en-US" dirty="0"/>
          </a:p>
        </p:txBody>
      </p:sp>
      <p:sp>
        <p:nvSpPr>
          <p:cNvPr id="37" name="Elipse 36"/>
          <p:cNvSpPr/>
          <p:nvPr/>
        </p:nvSpPr>
        <p:spPr>
          <a:xfrm>
            <a:off x="1894346" y="2233350"/>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endParaRPr lang="en-US" dirty="0"/>
          </a:p>
        </p:txBody>
      </p:sp>
      <p:sp>
        <p:nvSpPr>
          <p:cNvPr id="38" name="Elipse 37"/>
          <p:cNvSpPr/>
          <p:nvPr/>
        </p:nvSpPr>
        <p:spPr>
          <a:xfrm>
            <a:off x="1888209" y="2936392"/>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endParaRPr lang="en-US" dirty="0"/>
          </a:p>
        </p:txBody>
      </p:sp>
      <p:sp>
        <p:nvSpPr>
          <p:cNvPr id="39" name="Elipse 38"/>
          <p:cNvSpPr/>
          <p:nvPr/>
        </p:nvSpPr>
        <p:spPr>
          <a:xfrm>
            <a:off x="1888209" y="3596150"/>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endParaRPr lang="en-US" dirty="0"/>
          </a:p>
        </p:txBody>
      </p:sp>
      <p:sp>
        <p:nvSpPr>
          <p:cNvPr id="40" name="Elipse 39"/>
          <p:cNvSpPr/>
          <p:nvPr/>
        </p:nvSpPr>
        <p:spPr>
          <a:xfrm>
            <a:off x="1888209" y="4282638"/>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endParaRPr lang="en-US" dirty="0"/>
          </a:p>
        </p:txBody>
      </p:sp>
    </p:spTree>
    <p:extLst>
      <p:ext uri="{BB962C8B-B14F-4D97-AF65-F5344CB8AC3E}">
        <p14:creationId xmlns:p14="http://schemas.microsoft.com/office/powerpoint/2010/main" val="46833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Marcador de contenido 2"/>
          <p:cNvSpPr txBox="1">
            <a:spLocks/>
          </p:cNvSpPr>
          <p:nvPr/>
        </p:nvSpPr>
        <p:spPr>
          <a:xfrm>
            <a:off x="838200" y="1964373"/>
            <a:ext cx="10515600" cy="22642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CO" sz="8000" b="1">
              <a:solidFill>
                <a:srgbClr val="002060"/>
              </a:solidFill>
              <a:latin typeface="Arial Narrow" panose="020B0606020202030204" pitchFamily="34" charset="0"/>
            </a:endParaRPr>
          </a:p>
          <a:p>
            <a:r>
              <a:rPr lang="es-CO" sz="8000" b="1">
                <a:solidFill>
                  <a:srgbClr val="002060"/>
                </a:solidFill>
                <a:latin typeface="Arial Narrow" panose="020B0606020202030204" pitchFamily="34" charset="0"/>
              </a:rPr>
              <a:t>GRACIAS!</a:t>
            </a:r>
            <a:endParaRPr lang="en-US" sz="8000"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36806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solidFill>
                  <a:srgbClr val="002060"/>
                </a:solidFill>
                <a:latin typeface="Arial Narrow" panose="020B0606020202030204" pitchFamily="34" charset="0"/>
              </a:rPr>
              <a:t>La Michoacana</a:t>
            </a:r>
            <a:endParaRPr lang="en-US" dirty="0">
              <a:solidFill>
                <a:srgbClr val="002060"/>
              </a:solidFill>
              <a:latin typeface="Arial Narrow" panose="020B0606020202030204" pitchFamily="34" charset="0"/>
            </a:endParaRPr>
          </a:p>
        </p:txBody>
      </p:sp>
      <p:sp>
        <p:nvSpPr>
          <p:cNvPr id="3" name="Subtítulo 2"/>
          <p:cNvSpPr>
            <a:spLocks noGrp="1"/>
          </p:cNvSpPr>
          <p:nvPr>
            <p:ph type="subTitle" idx="1"/>
          </p:nvPr>
        </p:nvSpPr>
        <p:spPr/>
        <p:txBody>
          <a:bodyPr>
            <a:normAutofit/>
          </a:bodyPr>
          <a:lstStyle/>
          <a:p>
            <a:r>
              <a:rPr lang="es-CO" dirty="0">
                <a:latin typeface="Arial Narrow" panose="020B0606020202030204" pitchFamily="34" charset="0"/>
              </a:rPr>
              <a:t>Se aborda el análisis de un problema de reducción de costos en el  abastecimiento de maquinas expendedoras de paletas, con el fin de mantener las maquinas abastecidas con el mínimo necesario para mantener la demanda, y no generar altos costos en su abastecimiento y gasto energético</a:t>
            </a:r>
            <a:endParaRPr lang="en-US" dirty="0">
              <a:latin typeface="Arial Narrow" panose="020B0606020202030204" pitchFamily="34" charset="0"/>
            </a:endParaRPr>
          </a:p>
        </p:txBody>
      </p:sp>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a:off x="3827133" y="3414121"/>
            <a:ext cx="4593643" cy="27053"/>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7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a:off x="605254" y="923794"/>
            <a:ext cx="4593643" cy="27053"/>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437159" cy="366062"/>
          </a:xfrm>
          <a:prstGeom prst="rect">
            <a:avLst/>
          </a:prstGeom>
        </p:spPr>
        <p:txBody>
          <a:bodyPr wrap="none">
            <a:spAutoFit/>
          </a:bodyPr>
          <a:lstStyle/>
          <a:p>
            <a:pPr marL="342900" lvl="0" indent="-342900">
              <a:lnSpc>
                <a:spcPct val="107000"/>
              </a:lnSpc>
              <a:spcAft>
                <a:spcPts val="800"/>
              </a:spcAft>
              <a:buFont typeface="+mj-lt"/>
              <a:buAutoNum type="alphaLcParenR"/>
            </a:pPr>
            <a:r>
              <a:rPr lang="es-CO" b="1" dirty="0">
                <a:solidFill>
                  <a:srgbClr val="002060"/>
                </a:solidFill>
                <a:latin typeface="Arial Narrow" panose="020B0606020202030204" pitchFamily="34" charset="0"/>
                <a:ea typeface="Calibri" panose="020F0502020204030204" pitchFamily="34" charset="0"/>
                <a:cs typeface="Times New Roman" panose="02020603050405020304" pitchFamily="18" charset="0"/>
              </a:rPr>
              <a:t>¿Qué tipo de problema se trata?</a:t>
            </a:r>
            <a:endParaRPr lang="en-US" dirty="0">
              <a:solidFill>
                <a:srgbClr val="002060"/>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15" name="Rectángulo 14"/>
          <p:cNvSpPr/>
          <p:nvPr/>
        </p:nvSpPr>
        <p:spPr>
          <a:xfrm>
            <a:off x="1803607" y="1570197"/>
            <a:ext cx="6096000" cy="981423"/>
          </a:xfrm>
          <a:prstGeom prst="rect">
            <a:avLst/>
          </a:prstGeom>
        </p:spPr>
        <p:txBody>
          <a:bodyPr>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Es un problema de optimización sujeto a restricciones de costos y cantidad. Posiblemente una optimización lineal sujeta a restricciones pueda funcionar</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17" name="Grupo 16"/>
          <p:cNvGrpSpPr/>
          <p:nvPr/>
        </p:nvGrpSpPr>
        <p:grpSpPr>
          <a:xfrm>
            <a:off x="6609455" y="2256285"/>
            <a:ext cx="4598303" cy="4086757"/>
            <a:chOff x="5938936" y="702879"/>
            <a:chExt cx="5544983" cy="4845293"/>
          </a:xfrm>
        </p:grpSpPr>
        <p:cxnSp>
          <p:nvCxnSpPr>
            <p:cNvPr id="18" name="Conector recto 17"/>
            <p:cNvCxnSpPr/>
            <p:nvPr/>
          </p:nvCxnSpPr>
          <p:spPr>
            <a:xfrm>
              <a:off x="7462189" y="1072211"/>
              <a:ext cx="5411" cy="4214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6753394" y="4204978"/>
              <a:ext cx="4398859" cy="1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072622" y="2035307"/>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5938936" y="1845440"/>
              <a:ext cx="1156086" cy="369332"/>
            </a:xfrm>
            <a:prstGeom prst="rect">
              <a:avLst/>
            </a:prstGeom>
            <a:noFill/>
          </p:spPr>
          <p:txBody>
            <a:bodyPr wrap="none" rtlCol="0">
              <a:spAutoFit/>
            </a:bodyPr>
            <a:lstStyle/>
            <a:p>
              <a:r>
                <a:rPr lang="es-CO" dirty="0"/>
                <a:t>Capacidad</a:t>
              </a:r>
              <a:endParaRPr lang="en-US" dirty="0"/>
            </a:p>
          </p:txBody>
        </p:sp>
        <p:cxnSp>
          <p:nvCxnSpPr>
            <p:cNvPr id="22" name="Conector recto 21"/>
            <p:cNvCxnSpPr/>
            <p:nvPr/>
          </p:nvCxnSpPr>
          <p:spPr>
            <a:xfrm>
              <a:off x="7072622" y="3746090"/>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6182934" y="3552662"/>
              <a:ext cx="902811" cy="369332"/>
            </a:xfrm>
            <a:prstGeom prst="rect">
              <a:avLst/>
            </a:prstGeom>
            <a:noFill/>
          </p:spPr>
          <p:txBody>
            <a:bodyPr wrap="none" rtlCol="0">
              <a:spAutoFit/>
            </a:bodyPr>
            <a:lstStyle/>
            <a:p>
              <a:r>
                <a:rPr lang="es-CO" dirty="0"/>
                <a:t>mínimo</a:t>
              </a:r>
              <a:endParaRPr lang="en-US" dirty="0"/>
            </a:p>
          </p:txBody>
        </p:sp>
        <p:cxnSp>
          <p:nvCxnSpPr>
            <p:cNvPr id="24" name="Conector recto 23"/>
            <p:cNvCxnSpPr/>
            <p:nvPr/>
          </p:nvCxnSpPr>
          <p:spPr>
            <a:xfrm flipH="1" flipV="1">
              <a:off x="9799590"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flipH="1" flipV="1">
              <a:off x="9124160"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rot="5400000">
              <a:off x="8707463" y="4681813"/>
              <a:ext cx="948786" cy="369332"/>
            </a:xfrm>
            <a:prstGeom prst="rect">
              <a:avLst/>
            </a:prstGeom>
            <a:noFill/>
          </p:spPr>
          <p:txBody>
            <a:bodyPr wrap="none" rtlCol="0">
              <a:spAutoFit/>
            </a:bodyPr>
            <a:lstStyle/>
            <a:p>
              <a:r>
                <a:rPr lang="es-CO" dirty="0"/>
                <a:t>Máximo</a:t>
              </a:r>
              <a:endParaRPr lang="en-US" dirty="0"/>
            </a:p>
          </p:txBody>
        </p:sp>
        <p:cxnSp>
          <p:nvCxnSpPr>
            <p:cNvPr id="27" name="Conector recto 26"/>
            <p:cNvCxnSpPr/>
            <p:nvPr/>
          </p:nvCxnSpPr>
          <p:spPr>
            <a:xfrm>
              <a:off x="7048274" y="2652122"/>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129791" y="2464294"/>
              <a:ext cx="935962" cy="369332"/>
            </a:xfrm>
            <a:prstGeom prst="rect">
              <a:avLst/>
            </a:prstGeom>
            <a:noFill/>
          </p:spPr>
          <p:txBody>
            <a:bodyPr wrap="none" rtlCol="0">
              <a:spAutoFit/>
            </a:bodyPr>
            <a:lstStyle/>
            <a:p>
              <a:r>
                <a:rPr lang="es-CO" dirty="0"/>
                <a:t>máximo</a:t>
              </a:r>
              <a:endParaRPr lang="en-US" dirty="0"/>
            </a:p>
          </p:txBody>
        </p:sp>
        <p:sp>
          <p:nvSpPr>
            <p:cNvPr id="29" name="CuadroTexto 28"/>
            <p:cNvSpPr txBox="1"/>
            <p:nvPr/>
          </p:nvSpPr>
          <p:spPr>
            <a:xfrm rot="5400000">
              <a:off x="9322892" y="4785463"/>
              <a:ext cx="1156086" cy="369332"/>
            </a:xfrm>
            <a:prstGeom prst="rect">
              <a:avLst/>
            </a:prstGeom>
            <a:noFill/>
          </p:spPr>
          <p:txBody>
            <a:bodyPr wrap="none" rtlCol="0">
              <a:spAutoFit/>
            </a:bodyPr>
            <a:lstStyle/>
            <a:p>
              <a:r>
                <a:rPr lang="es-CO" dirty="0"/>
                <a:t>Capacidad</a:t>
              </a:r>
              <a:endParaRPr lang="en-US" dirty="0"/>
            </a:p>
          </p:txBody>
        </p:sp>
        <p:sp>
          <p:nvSpPr>
            <p:cNvPr id="30" name="Rectángulo 29"/>
            <p:cNvSpPr/>
            <p:nvPr/>
          </p:nvSpPr>
          <p:spPr>
            <a:xfrm>
              <a:off x="7749146" y="2652122"/>
              <a:ext cx="1396656" cy="86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ector recto 30"/>
            <p:cNvCxnSpPr/>
            <p:nvPr/>
          </p:nvCxnSpPr>
          <p:spPr>
            <a:xfrm flipH="1" flipV="1">
              <a:off x="7720237" y="1434725"/>
              <a:ext cx="21642" cy="2959627"/>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p:cNvSpPr txBox="1"/>
            <p:nvPr/>
          </p:nvSpPr>
          <p:spPr>
            <a:xfrm>
              <a:off x="7606700" y="4394352"/>
              <a:ext cx="301686" cy="369332"/>
            </a:xfrm>
            <a:prstGeom prst="rect">
              <a:avLst/>
            </a:prstGeom>
            <a:noFill/>
          </p:spPr>
          <p:txBody>
            <a:bodyPr wrap="none" rtlCol="0">
              <a:spAutoFit/>
            </a:bodyPr>
            <a:lstStyle/>
            <a:p>
              <a:r>
                <a:rPr lang="es-CO" dirty="0"/>
                <a:t>1</a:t>
              </a:r>
              <a:endParaRPr lang="en-US" dirty="0"/>
            </a:p>
          </p:txBody>
        </p:sp>
        <p:cxnSp>
          <p:nvCxnSpPr>
            <p:cNvPr id="33" name="Conector recto 32"/>
            <p:cNvCxnSpPr/>
            <p:nvPr/>
          </p:nvCxnSpPr>
          <p:spPr>
            <a:xfrm>
              <a:off x="7072622" y="3955246"/>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6760383" y="3744382"/>
              <a:ext cx="301686" cy="369332"/>
            </a:xfrm>
            <a:prstGeom prst="rect">
              <a:avLst/>
            </a:prstGeom>
            <a:noFill/>
          </p:spPr>
          <p:txBody>
            <a:bodyPr wrap="none" rtlCol="0">
              <a:spAutoFit/>
            </a:bodyPr>
            <a:lstStyle/>
            <a:p>
              <a:r>
                <a:rPr lang="es-CO" dirty="0"/>
                <a:t>1</a:t>
              </a:r>
              <a:endParaRPr lang="en-US" dirty="0"/>
            </a:p>
          </p:txBody>
        </p:sp>
        <p:cxnSp>
          <p:nvCxnSpPr>
            <p:cNvPr id="35" name="Conector recto 34"/>
            <p:cNvCxnSpPr/>
            <p:nvPr/>
          </p:nvCxnSpPr>
          <p:spPr>
            <a:xfrm>
              <a:off x="7074425" y="3520205"/>
              <a:ext cx="3587262" cy="5411"/>
            </a:xfrm>
            <a:prstGeom prst="line">
              <a:avLst/>
            </a:prstGeom>
          </p:spPr>
          <p:style>
            <a:lnRef idx="1">
              <a:schemeClr val="accent1"/>
            </a:lnRef>
            <a:fillRef idx="0">
              <a:schemeClr val="accent1"/>
            </a:fillRef>
            <a:effectRef idx="0">
              <a:schemeClr val="accent1"/>
            </a:effectRef>
            <a:fontRef idx="minor">
              <a:schemeClr val="tx1"/>
            </a:fontRef>
          </p:style>
        </p:cxnSp>
        <p:sp>
          <p:nvSpPr>
            <p:cNvPr id="36" name="CuadroTexto 35"/>
            <p:cNvSpPr txBox="1"/>
            <p:nvPr/>
          </p:nvSpPr>
          <p:spPr>
            <a:xfrm>
              <a:off x="6036664" y="3338995"/>
              <a:ext cx="1071127" cy="369332"/>
            </a:xfrm>
            <a:prstGeom prst="rect">
              <a:avLst/>
            </a:prstGeom>
            <a:noFill/>
          </p:spPr>
          <p:txBody>
            <a:bodyPr wrap="none" rtlCol="0">
              <a:spAutoFit/>
            </a:bodyPr>
            <a:lstStyle/>
            <a:p>
              <a:r>
                <a:rPr lang="es-CO" dirty="0"/>
                <a:t>demanda</a:t>
              </a:r>
              <a:endParaRPr lang="en-US" dirty="0"/>
            </a:p>
          </p:txBody>
        </p:sp>
        <p:sp>
          <p:nvSpPr>
            <p:cNvPr id="37" name="CuadroTexto 36"/>
            <p:cNvSpPr txBox="1"/>
            <p:nvPr/>
          </p:nvSpPr>
          <p:spPr>
            <a:xfrm>
              <a:off x="7301808" y="702879"/>
              <a:ext cx="288862" cy="369332"/>
            </a:xfrm>
            <a:prstGeom prst="rect">
              <a:avLst/>
            </a:prstGeom>
            <a:noFill/>
          </p:spPr>
          <p:txBody>
            <a:bodyPr wrap="none" rtlCol="0">
              <a:spAutoFit/>
            </a:bodyPr>
            <a:lstStyle/>
            <a:p>
              <a:r>
                <a:rPr lang="es-CO" dirty="0"/>
                <a:t>y</a:t>
              </a:r>
              <a:endParaRPr lang="en-US" dirty="0"/>
            </a:p>
          </p:txBody>
        </p:sp>
        <p:sp>
          <p:nvSpPr>
            <p:cNvPr id="38" name="CuadroTexto 37"/>
            <p:cNvSpPr txBox="1"/>
            <p:nvPr/>
          </p:nvSpPr>
          <p:spPr>
            <a:xfrm>
              <a:off x="11199867" y="4000364"/>
              <a:ext cx="284052" cy="369332"/>
            </a:xfrm>
            <a:prstGeom prst="rect">
              <a:avLst/>
            </a:prstGeom>
            <a:noFill/>
          </p:spPr>
          <p:txBody>
            <a:bodyPr wrap="none" rtlCol="0">
              <a:spAutoFit/>
            </a:bodyPr>
            <a:lstStyle/>
            <a:p>
              <a:r>
                <a:rPr lang="es-CO" dirty="0"/>
                <a:t>x</a:t>
              </a:r>
              <a:endParaRPr lang="en-US" dirty="0"/>
            </a:p>
          </p:txBody>
        </p:sp>
      </p:grpSp>
    </p:spTree>
    <p:extLst>
      <p:ext uri="{BB962C8B-B14F-4D97-AF65-F5344CB8AC3E}">
        <p14:creationId xmlns:p14="http://schemas.microsoft.com/office/powerpoint/2010/main" val="22002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ángulo 11"/>
          <p:cNvSpPr/>
          <p:nvPr/>
        </p:nvSpPr>
        <p:spPr>
          <a:xfrm>
            <a:off x="545297" y="519858"/>
            <a:ext cx="5670142" cy="369332"/>
          </a:xfrm>
          <a:prstGeom prst="rect">
            <a:avLst/>
          </a:prstGeom>
        </p:spPr>
        <p:txBody>
          <a:bodyPr wrap="none">
            <a:spAutoFit/>
          </a:bodyPr>
          <a:lstStyle/>
          <a:p>
            <a:pPr lvl="0"/>
            <a:r>
              <a:rPr lang="es-CO" b="1" dirty="0">
                <a:solidFill>
                  <a:srgbClr val="002060"/>
                </a:solidFill>
                <a:latin typeface="Arial Narrow" panose="020B0606020202030204" pitchFamily="34" charset="0"/>
              </a:rPr>
              <a:t>b-1) ¿Cómo te imaginas la solución funcional del problema? </a:t>
            </a:r>
            <a:endParaRPr lang="en-US" dirty="0">
              <a:solidFill>
                <a:srgbClr val="002060"/>
              </a:solidFill>
              <a:latin typeface="Arial Narrow" panose="020B0606020202030204" pitchFamily="34" charset="0"/>
            </a:endParaRPr>
          </a:p>
        </p:txBody>
      </p:sp>
      <p:sp>
        <p:nvSpPr>
          <p:cNvPr id="15" name="Rectángulo 14"/>
          <p:cNvSpPr/>
          <p:nvPr/>
        </p:nvSpPr>
        <p:spPr>
          <a:xfrm>
            <a:off x="1803607" y="1570197"/>
            <a:ext cx="6096000" cy="662489"/>
          </a:xfrm>
          <a:prstGeom prst="rect">
            <a:avLst/>
          </a:prstGeom>
        </p:spPr>
        <p:txBody>
          <a:bodyPr>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Al ser un problema de optimización sujeto a restricciones de valor y cantidad, se trata de:</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39" name="Rectángulo 38"/>
          <p:cNvSpPr/>
          <p:nvPr/>
        </p:nvSpPr>
        <p:spPr>
          <a:xfrm>
            <a:off x="2902075" y="2540129"/>
            <a:ext cx="6096000" cy="388696"/>
          </a:xfrm>
          <a:prstGeom prst="rect">
            <a:avLst/>
          </a:prstGeom>
        </p:spPr>
        <p:txBody>
          <a:bodyPr>
            <a:spAutoFit/>
          </a:bodyPr>
          <a:lstStyle/>
          <a:p>
            <a:pPr>
              <a:lnSpc>
                <a:spcPct val="107000"/>
              </a:lnSpc>
              <a:spcAft>
                <a:spcPts val="800"/>
              </a:spcAft>
            </a:pPr>
            <a:r>
              <a:rPr lang="es-CO" dirty="0">
                <a:latin typeface="Arial Narrow" panose="020B0606020202030204" pitchFamily="34" charset="0"/>
              </a:rPr>
              <a:t>Mantener los costos bajos (trasporte y energía)</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0" name="Rectángulo 39"/>
          <p:cNvSpPr/>
          <p:nvPr/>
        </p:nvSpPr>
        <p:spPr>
          <a:xfrm>
            <a:off x="2902075" y="3076448"/>
            <a:ext cx="6096000" cy="662489"/>
          </a:xfrm>
          <a:prstGeom prst="rect">
            <a:avLst/>
          </a:prstGeom>
        </p:spPr>
        <p:txBody>
          <a:bodyPr>
            <a:spAutoFit/>
          </a:bodyPr>
          <a:lstStyle/>
          <a:p>
            <a:pPr>
              <a:lnSpc>
                <a:spcPct val="107000"/>
              </a:lnSpc>
              <a:spcAft>
                <a:spcPts val="800"/>
              </a:spcAft>
            </a:pPr>
            <a:r>
              <a:rPr lang="es-CO" dirty="0">
                <a:latin typeface="Arial Narrow" panose="020B0606020202030204" pitchFamily="34" charset="0"/>
              </a:rPr>
              <a:t>No superar una cuota de indisponibilidad por máquina expendedora (mínimo de operación)</a:t>
            </a:r>
          </a:p>
        </p:txBody>
      </p:sp>
      <p:sp>
        <p:nvSpPr>
          <p:cNvPr id="41" name="Rectángulo 40"/>
          <p:cNvSpPr/>
          <p:nvPr/>
        </p:nvSpPr>
        <p:spPr>
          <a:xfrm>
            <a:off x="2902075" y="3731082"/>
            <a:ext cx="6096000" cy="373564"/>
          </a:xfrm>
          <a:prstGeom prst="rect">
            <a:avLst/>
          </a:prstGeom>
        </p:spPr>
        <p:txBody>
          <a:bodyPr>
            <a:spAutoFit/>
          </a:bodyPr>
          <a:lstStyle/>
          <a:p>
            <a:pPr>
              <a:lnSpc>
                <a:spcPct val="107000"/>
              </a:lnSpc>
              <a:spcAft>
                <a:spcPts val="800"/>
              </a:spcAft>
            </a:pPr>
            <a:r>
              <a:rPr lang="es-CO" dirty="0">
                <a:latin typeface="Arial Narrow" panose="020B0606020202030204" pitchFamily="34" charset="0"/>
              </a:rPr>
              <a:t>Mantener la demanda, abasteciendo oportunamente</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2" name="Elipse 41"/>
          <p:cNvSpPr/>
          <p:nvPr/>
        </p:nvSpPr>
        <p:spPr>
          <a:xfrm>
            <a:off x="2305519" y="2484964"/>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endParaRPr lang="en-US" dirty="0"/>
          </a:p>
        </p:txBody>
      </p:sp>
      <p:sp>
        <p:nvSpPr>
          <p:cNvPr id="43" name="Elipse 42"/>
          <p:cNvSpPr/>
          <p:nvPr/>
        </p:nvSpPr>
        <p:spPr>
          <a:xfrm>
            <a:off x="2305519" y="3076448"/>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endParaRPr lang="en-US" dirty="0"/>
          </a:p>
        </p:txBody>
      </p:sp>
      <p:sp>
        <p:nvSpPr>
          <p:cNvPr id="44" name="Elipse 43"/>
          <p:cNvSpPr/>
          <p:nvPr/>
        </p:nvSpPr>
        <p:spPr>
          <a:xfrm>
            <a:off x="2317793" y="3668352"/>
            <a:ext cx="511324" cy="4990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endParaRPr lang="en-US" dirty="0"/>
          </a:p>
        </p:txBody>
      </p:sp>
      <p:sp>
        <p:nvSpPr>
          <p:cNvPr id="45" name="Rectángulo 44"/>
          <p:cNvSpPr/>
          <p:nvPr/>
        </p:nvSpPr>
        <p:spPr>
          <a:xfrm>
            <a:off x="1817957" y="4313249"/>
            <a:ext cx="9059751" cy="38869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rPr>
              <a:t>Se puede proponer una optimización lineal con las siguientes premisas: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6" name="Rectángulo 45"/>
          <p:cNvSpPr/>
          <p:nvPr/>
        </p:nvSpPr>
        <p:spPr>
          <a:xfrm>
            <a:off x="3425828" y="4922444"/>
            <a:ext cx="7585755" cy="2031325"/>
          </a:xfrm>
          <a:prstGeom prst="rect">
            <a:avLst/>
          </a:prstGeom>
        </p:spPr>
        <p:txBody>
          <a:bodyPr wrap="square">
            <a:spAutoFit/>
          </a:bodyPr>
          <a:lstStyle/>
          <a:p>
            <a:r>
              <a:rPr lang="es-CO" dirty="0"/>
              <a:t>x = cantidad de envíos</a:t>
            </a:r>
          </a:p>
          <a:p>
            <a:r>
              <a:rPr lang="es-CO" dirty="0"/>
              <a:t>y = cantidad de paletas a surtir</a:t>
            </a:r>
          </a:p>
          <a:p>
            <a:r>
              <a:rPr lang="es-CO" dirty="0"/>
              <a:t>cm = capacidad total en cantidad de paletas de la máquina expendedora</a:t>
            </a:r>
            <a:endParaRPr lang="en-US" dirty="0"/>
          </a:p>
          <a:p>
            <a:r>
              <a:rPr lang="es-CO" dirty="0" err="1"/>
              <a:t>pd</a:t>
            </a:r>
            <a:r>
              <a:rPr lang="es-CO" dirty="0"/>
              <a:t> = Cantidad de paletas disponibles en la maquina al final del día</a:t>
            </a:r>
            <a:endParaRPr lang="en-US" dirty="0"/>
          </a:p>
          <a:p>
            <a:r>
              <a:rPr lang="es-CO" dirty="0" err="1"/>
              <a:t>pr</a:t>
            </a:r>
            <a:r>
              <a:rPr lang="es-CO" dirty="0"/>
              <a:t> = cantidad de paletas retiradas de la maquina al final del día</a:t>
            </a:r>
            <a:endParaRPr lang="en-US" dirty="0"/>
          </a:p>
          <a:p>
            <a:endParaRPr lang="en-US" dirty="0"/>
          </a:p>
          <a:p>
            <a:endParaRPr lang="en-US" dirty="0"/>
          </a:p>
        </p:txBody>
      </p:sp>
      <p:cxnSp>
        <p:nvCxnSpPr>
          <p:cNvPr id="47" name="Conector recto 46"/>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1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670142" cy="369332"/>
          </a:xfrm>
          <a:prstGeom prst="rect">
            <a:avLst/>
          </a:prstGeom>
        </p:spPr>
        <p:txBody>
          <a:bodyPr wrap="none">
            <a:spAutoFit/>
          </a:bodyPr>
          <a:lstStyle/>
          <a:p>
            <a:pPr lvl="0"/>
            <a:r>
              <a:rPr lang="es-CO" b="1" dirty="0">
                <a:solidFill>
                  <a:srgbClr val="002060"/>
                </a:solidFill>
                <a:latin typeface="Arial Narrow" panose="020B0606020202030204" pitchFamily="34" charset="0"/>
              </a:rPr>
              <a:t>b-1) ¿Cómo te imaginas la solución funcional del problema? </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8869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La función objetivo (costo total de enviar y mantener las paletas en el día de envío) puede definirse por:</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uadroTexto 2"/>
              <p:cNvSpPr txBox="1"/>
              <p:nvPr/>
            </p:nvSpPr>
            <p:spPr>
              <a:xfrm>
                <a:off x="5238088" y="2432455"/>
                <a:ext cx="1954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𝑓</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=100</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oMath>
                  </m:oMathPara>
                </a14:m>
                <a:endParaRPr lang="en-US" dirty="0"/>
              </a:p>
            </p:txBody>
          </p:sp>
        </mc:Choice>
        <mc:Fallback xmlns="">
          <p:sp>
            <p:nvSpPr>
              <p:cNvPr id="3" name="CuadroTexto 2"/>
              <p:cNvSpPr txBox="1">
                <a:spLocks noRot="1" noChangeAspect="1" noMove="1" noResize="1" noEditPoints="1" noAdjustHandles="1" noChangeArrowheads="1" noChangeShapeType="1" noTextEdit="1"/>
              </p:cNvSpPr>
              <p:nvPr/>
            </p:nvSpPr>
            <p:spPr>
              <a:xfrm>
                <a:off x="5238088" y="2432455"/>
                <a:ext cx="1954702" cy="276999"/>
              </a:xfrm>
              <a:prstGeom prst="rect">
                <a:avLst/>
              </a:prstGeom>
              <a:blipFill>
                <a:blip r:embed="rId2"/>
                <a:stretch>
                  <a:fillRect l="-3738" t="-2222" r="-2181" b="-35556"/>
                </a:stretch>
              </a:blipFill>
            </p:spPr>
            <p:txBody>
              <a:bodyPr/>
              <a:lstStyle/>
              <a:p>
                <a:r>
                  <a:rPr lang="en-US">
                    <a:noFill/>
                  </a:rPr>
                  <a:t> </a:t>
                </a:r>
              </a:p>
            </p:txBody>
          </p:sp>
        </mc:Fallback>
      </mc:AlternateContent>
      <p:sp>
        <p:nvSpPr>
          <p:cNvPr id="17" name="Rectángulo redondeado 16"/>
          <p:cNvSpPr/>
          <p:nvPr/>
        </p:nvSpPr>
        <p:spPr>
          <a:xfrm>
            <a:off x="5037152" y="2291758"/>
            <a:ext cx="2356574" cy="5707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p:cNvSpPr/>
          <p:nvPr/>
        </p:nvSpPr>
        <p:spPr>
          <a:xfrm>
            <a:off x="7614926" y="2327169"/>
            <a:ext cx="4062725" cy="487569"/>
          </a:xfrm>
          <a:prstGeom prst="rect">
            <a:avLst/>
          </a:prstGeom>
        </p:spPr>
        <p:txBody>
          <a:bodyPr wrap="square">
            <a:spAutoFit/>
          </a:bodyPr>
          <a:lstStyle/>
          <a:p>
            <a:pPr>
              <a:lnSpc>
                <a:spcPct val="107000"/>
              </a:lnSpc>
              <a:spcAft>
                <a:spcPts val="800"/>
              </a:spcAft>
            </a:pPr>
            <a:r>
              <a:rPr lang="es-CO" sz="1200" dirty="0">
                <a:latin typeface="Arial Narrow" panose="020B0606020202030204" pitchFamily="34" charset="0"/>
                <a:ea typeface="Calibri" panose="020F0502020204030204" pitchFamily="34" charset="0"/>
                <a:cs typeface="Times New Roman" panose="02020603050405020304" pitchFamily="18" charset="0"/>
              </a:rPr>
              <a:t>* Es simplemente “y” dado que el costo energético de mantener una paleta es $1</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27" name="Rectángulo 26"/>
          <p:cNvSpPr/>
          <p:nvPr/>
        </p:nvSpPr>
        <p:spPr>
          <a:xfrm>
            <a:off x="1577534" y="3066989"/>
            <a:ext cx="9887212" cy="36612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Con las restricciones: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CuadroTexto 27"/>
              <p:cNvSpPr txBox="1"/>
              <p:nvPr/>
            </p:nvSpPr>
            <p:spPr>
              <a:xfrm>
                <a:off x="2071926" y="4684041"/>
                <a:ext cx="7303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𝑝𝑟</m:t>
                      </m:r>
                    </m:oMath>
                  </m:oMathPara>
                </a14:m>
                <a:endParaRPr lang="en-US" dirty="0"/>
              </a:p>
            </p:txBody>
          </p:sp>
        </mc:Choice>
        <mc:Fallback xmlns="">
          <p:sp>
            <p:nvSpPr>
              <p:cNvPr id="28" name="CuadroTexto 27"/>
              <p:cNvSpPr txBox="1">
                <a:spLocks noRot="1" noChangeAspect="1" noMove="1" noResize="1" noEditPoints="1" noAdjustHandles="1" noChangeArrowheads="1" noChangeShapeType="1" noTextEdit="1"/>
              </p:cNvSpPr>
              <p:nvPr/>
            </p:nvSpPr>
            <p:spPr>
              <a:xfrm>
                <a:off x="2071926" y="4684041"/>
                <a:ext cx="730393" cy="276999"/>
              </a:xfrm>
              <a:prstGeom prst="rect">
                <a:avLst/>
              </a:prstGeom>
              <a:blipFill>
                <a:blip r:embed="rId3"/>
                <a:stretch>
                  <a:fillRect l="-7500" r="-7500" b="-23913"/>
                </a:stretch>
              </a:blipFill>
            </p:spPr>
            <p:txBody>
              <a:bodyPr/>
              <a:lstStyle/>
              <a:p>
                <a:r>
                  <a:rPr lang="en-US">
                    <a:noFill/>
                  </a:rPr>
                  <a:t> </a:t>
                </a:r>
              </a:p>
            </p:txBody>
          </p:sp>
        </mc:Fallback>
      </mc:AlternateContent>
      <p:sp>
        <p:nvSpPr>
          <p:cNvPr id="29" name="Rectángulo 28"/>
          <p:cNvSpPr/>
          <p:nvPr/>
        </p:nvSpPr>
        <p:spPr>
          <a:xfrm>
            <a:off x="3246273" y="4624161"/>
            <a:ext cx="3352299" cy="487569"/>
          </a:xfrm>
          <a:prstGeom prst="rect">
            <a:avLst/>
          </a:prstGeom>
        </p:spPr>
        <p:txBody>
          <a:bodyPr wrap="square">
            <a:spAutoFit/>
          </a:bodyPr>
          <a:lstStyle/>
          <a:p>
            <a:pPr>
              <a:lnSpc>
                <a:spcPct val="107000"/>
              </a:lnSpc>
              <a:spcAft>
                <a:spcPts val="800"/>
              </a:spcAft>
            </a:pPr>
            <a:r>
              <a:rPr lang="es-CO" sz="1200" dirty="0">
                <a:latin typeface="Arial Narrow" panose="020B0606020202030204" pitchFamily="34" charset="0"/>
                <a:ea typeface="Calibri" panose="020F0502020204030204" pitchFamily="34" charset="0"/>
                <a:cs typeface="Times New Roman" panose="02020603050405020304" pitchFamily="18" charset="0"/>
              </a:rPr>
              <a:t>La cantidad de paletas surtidas no puede superar la capacidad de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CuadroTexto 29"/>
              <p:cNvSpPr txBox="1"/>
              <p:nvPr/>
            </p:nvSpPr>
            <p:spPr>
              <a:xfrm>
                <a:off x="7185330" y="6021303"/>
                <a:ext cx="1444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𝑐𝑚</m:t>
                      </m:r>
                      <m:r>
                        <a:rPr lang="es-CO" b="0" i="1" smtClean="0">
                          <a:latin typeface="Cambria Math" panose="02040503050406030204" pitchFamily="18" charset="0"/>
                        </a:rPr>
                        <m:t>=</m:t>
                      </m:r>
                      <m:r>
                        <a:rPr lang="es-CO" b="0" i="1" smtClean="0">
                          <a:latin typeface="Cambria Math" panose="02040503050406030204" pitchFamily="18" charset="0"/>
                        </a:rPr>
                        <m:t>𝑝𝑑</m:t>
                      </m:r>
                      <m:r>
                        <a:rPr lang="es-CO" b="0" i="1" smtClean="0">
                          <a:latin typeface="Cambria Math" panose="02040503050406030204" pitchFamily="18" charset="0"/>
                        </a:rPr>
                        <m:t>+</m:t>
                      </m:r>
                      <m:r>
                        <a:rPr lang="es-CO" b="0" i="1" smtClean="0">
                          <a:latin typeface="Cambria Math" panose="02040503050406030204" pitchFamily="18" charset="0"/>
                        </a:rPr>
                        <m:t>𝑝𝑟</m:t>
                      </m:r>
                    </m:oMath>
                  </m:oMathPara>
                </a14:m>
                <a:endParaRPr lang="en-US" dirty="0"/>
              </a:p>
            </p:txBody>
          </p:sp>
        </mc:Choice>
        <mc:Fallback xmlns="">
          <p:sp>
            <p:nvSpPr>
              <p:cNvPr id="30" name="CuadroTexto 29"/>
              <p:cNvSpPr txBox="1">
                <a:spLocks noRot="1" noChangeAspect="1" noMove="1" noResize="1" noEditPoints="1" noAdjustHandles="1" noChangeArrowheads="1" noChangeShapeType="1" noTextEdit="1"/>
              </p:cNvSpPr>
              <p:nvPr/>
            </p:nvSpPr>
            <p:spPr>
              <a:xfrm>
                <a:off x="7185330" y="6021303"/>
                <a:ext cx="1444626" cy="276999"/>
              </a:xfrm>
              <a:prstGeom prst="rect">
                <a:avLst/>
              </a:prstGeom>
              <a:blipFill>
                <a:blip r:embed="rId4"/>
                <a:stretch>
                  <a:fillRect l="-2110" t="-4444" r="-337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uadroTexto 30"/>
              <p:cNvSpPr txBox="1"/>
              <p:nvPr/>
            </p:nvSpPr>
            <p:spPr>
              <a:xfrm>
                <a:off x="1904213" y="3709794"/>
                <a:ext cx="1316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2%</m:t>
                          </m:r>
                        </m:e>
                      </m:d>
                      <m:r>
                        <a:rPr lang="es-CO" b="0" i="1" smtClean="0">
                          <a:latin typeface="Cambria Math" panose="02040503050406030204" pitchFamily="18" charset="0"/>
                        </a:rPr>
                        <m:t>𝑐𝑚</m:t>
                      </m:r>
                    </m:oMath>
                  </m:oMathPara>
                </a14:m>
                <a:endParaRPr lang="en-US"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1904213" y="3709794"/>
                <a:ext cx="1316835" cy="276999"/>
              </a:xfrm>
              <a:prstGeom prst="rect">
                <a:avLst/>
              </a:prstGeom>
              <a:blipFill>
                <a:blip r:embed="rId5"/>
                <a:stretch>
                  <a:fillRect l="-4167" r="-2315" b="-26667"/>
                </a:stretch>
              </a:blipFill>
            </p:spPr>
            <p:txBody>
              <a:bodyPr/>
              <a:lstStyle/>
              <a:p>
                <a:r>
                  <a:rPr lang="en-US">
                    <a:noFill/>
                  </a:rPr>
                  <a:t> </a:t>
                </a:r>
              </a:p>
            </p:txBody>
          </p:sp>
        </mc:Fallback>
      </mc:AlternateContent>
      <p:sp>
        <p:nvSpPr>
          <p:cNvPr id="32" name="Rectángulo 31"/>
          <p:cNvSpPr/>
          <p:nvPr/>
        </p:nvSpPr>
        <p:spPr>
          <a:xfrm>
            <a:off x="3309892" y="3646659"/>
            <a:ext cx="3564650" cy="487569"/>
          </a:xfrm>
          <a:prstGeom prst="rect">
            <a:avLst/>
          </a:prstGeom>
        </p:spPr>
        <p:txBody>
          <a:bodyPr wrap="square">
            <a:spAutoFit/>
          </a:bodyPr>
          <a:lstStyle/>
          <a:p>
            <a:pPr>
              <a:lnSpc>
                <a:spcPct val="107000"/>
              </a:lnSpc>
              <a:spcAft>
                <a:spcPts val="800"/>
              </a:spcAft>
            </a:pPr>
            <a:r>
              <a:rPr lang="es-CO" sz="1200" dirty="0">
                <a:latin typeface="Arial Narrow" panose="020B0606020202030204" pitchFamily="34" charset="0"/>
                <a:ea typeface="Calibri" panose="020F0502020204030204" pitchFamily="34" charset="0"/>
                <a:cs typeface="Times New Roman" panose="02020603050405020304" pitchFamily="18" charset="0"/>
              </a:rPr>
              <a:t>Lo que significa que la cantidad de paletas surtidas debe ser mayor al 2% de la capacidad de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CuadroTexto 32"/>
              <p:cNvSpPr txBox="1"/>
              <p:nvPr/>
            </p:nvSpPr>
            <p:spPr>
              <a:xfrm>
                <a:off x="1840146" y="5734399"/>
                <a:ext cx="1467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𝑝𝑟</m:t>
                      </m:r>
                      <m:r>
                        <a:rPr lang="es-CO" b="0" i="1" smtClean="0">
                          <a:latin typeface="Cambria Math" panose="02040503050406030204" pitchFamily="18" charset="0"/>
                        </a:rPr>
                        <m:t>−</m:t>
                      </m:r>
                      <m:r>
                        <a:rPr lang="es-CO" b="0" i="1" smtClean="0">
                          <a:latin typeface="Cambria Math" panose="02040503050406030204" pitchFamily="18" charset="0"/>
                        </a:rPr>
                        <m:t>𝑝𝑑</m:t>
                      </m:r>
                      <m:r>
                        <a:rPr lang="es-CO" b="0" i="1" smtClean="0">
                          <a:latin typeface="Cambria Math" panose="02040503050406030204" pitchFamily="18" charset="0"/>
                        </a:rPr>
                        <m:t>)</m:t>
                      </m:r>
                    </m:oMath>
                  </m:oMathPara>
                </a14:m>
                <a:endParaRPr lang="en-US"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1840146" y="5734399"/>
                <a:ext cx="1467068" cy="276999"/>
              </a:xfrm>
              <a:prstGeom prst="rect">
                <a:avLst/>
              </a:prstGeom>
              <a:blipFill>
                <a:blip r:embed="rId6"/>
                <a:stretch>
                  <a:fillRect l="-3734" t="-4444" r="-5394" b="-35556"/>
                </a:stretch>
              </a:blipFill>
            </p:spPr>
            <p:txBody>
              <a:bodyPr/>
              <a:lstStyle/>
              <a:p>
                <a:r>
                  <a:rPr lang="en-US">
                    <a:noFill/>
                  </a:rPr>
                  <a:t> </a:t>
                </a:r>
              </a:p>
            </p:txBody>
          </p:sp>
        </mc:Fallback>
      </mc:AlternateContent>
      <p:sp>
        <p:nvSpPr>
          <p:cNvPr id="34" name="Rectángulo 33"/>
          <p:cNvSpPr/>
          <p:nvPr/>
        </p:nvSpPr>
        <p:spPr>
          <a:xfrm>
            <a:off x="3331992" y="5420570"/>
            <a:ext cx="3542550" cy="882806"/>
          </a:xfrm>
          <a:prstGeom prst="rect">
            <a:avLst/>
          </a:prstGeom>
        </p:spPr>
        <p:txBody>
          <a:bodyPr wrap="square">
            <a:spAutoFit/>
          </a:bodyPr>
          <a:lstStyle/>
          <a:p>
            <a:pPr>
              <a:lnSpc>
                <a:spcPct val="107000"/>
              </a:lnSpc>
              <a:spcAft>
                <a:spcPts val="800"/>
              </a:spcAft>
            </a:pPr>
            <a:r>
              <a:rPr lang="es-CO" sz="1200" dirty="0"/>
              <a:t>Lo que significa que la cantidad de paletas que debe haber en la máquina, al menos deben satisfacer la demanda de paletas que se retiran, para que no haya desabastecimiento</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CuadroTexto 34"/>
              <p:cNvSpPr txBox="1"/>
              <p:nvPr/>
            </p:nvSpPr>
            <p:spPr>
              <a:xfrm>
                <a:off x="7328656" y="3824069"/>
                <a:ext cx="631840" cy="276999"/>
              </a:xfrm>
              <a:prstGeom prst="rect">
                <a:avLst/>
              </a:prstGeom>
              <a:noFill/>
            </p:spPr>
            <p:txBody>
              <a:bodyPr wrap="none" lIns="0" tIns="0" rIns="0" bIns="0" rtlCol="0">
                <a:spAutoFit/>
              </a:bodyPr>
              <a:lstStyle/>
              <a:p>
                <a:r>
                  <a:rPr lang="es-CO" dirty="0"/>
                  <a:t>x </a:t>
                </a:r>
                <a14:m>
                  <m:oMath xmlns:m="http://schemas.openxmlformats.org/officeDocument/2006/math">
                    <m:r>
                      <a:rPr lang="es-CO" i="1">
                        <a:latin typeface="Cambria Math" panose="02040503050406030204" pitchFamily="18" charset="0"/>
                      </a:rPr>
                      <m:t>≤</m:t>
                    </m:r>
                    <m:r>
                      <a:rPr lang="es-CO" b="0" i="1" smtClean="0">
                        <a:latin typeface="Cambria Math" panose="02040503050406030204" pitchFamily="18" charset="0"/>
                      </a:rPr>
                      <m:t>𝑝𝑟</m:t>
                    </m:r>
                  </m:oMath>
                </a14:m>
                <a:endParaRPr lang="en-US"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7328656" y="3824069"/>
                <a:ext cx="631840" cy="276999"/>
              </a:xfrm>
              <a:prstGeom prst="rect">
                <a:avLst/>
              </a:prstGeom>
              <a:blipFill>
                <a:blip r:embed="rId7"/>
                <a:stretch>
                  <a:fillRect l="-22115" t="-28261" r="-11538" b="-50000"/>
                </a:stretch>
              </a:blipFill>
            </p:spPr>
            <p:txBody>
              <a:bodyPr/>
              <a:lstStyle/>
              <a:p>
                <a:r>
                  <a:rPr lang="en-US">
                    <a:noFill/>
                  </a:rPr>
                  <a:t> </a:t>
                </a:r>
              </a:p>
            </p:txBody>
          </p:sp>
        </mc:Fallback>
      </mc:AlternateContent>
      <p:sp>
        <p:nvSpPr>
          <p:cNvPr id="36" name="Rectángulo 35"/>
          <p:cNvSpPr/>
          <p:nvPr/>
        </p:nvSpPr>
        <p:spPr>
          <a:xfrm>
            <a:off x="8474505" y="3602078"/>
            <a:ext cx="3542550" cy="882806"/>
          </a:xfrm>
          <a:prstGeom prst="rect">
            <a:avLst/>
          </a:prstGeom>
        </p:spPr>
        <p:txBody>
          <a:bodyPr wrap="square">
            <a:spAutoFit/>
          </a:bodyPr>
          <a:lstStyle/>
          <a:p>
            <a:pPr>
              <a:lnSpc>
                <a:spcPct val="107000"/>
              </a:lnSpc>
              <a:spcAft>
                <a:spcPts val="800"/>
              </a:spcAft>
            </a:pPr>
            <a:r>
              <a:rPr lang="es-CO" sz="1200" dirty="0"/>
              <a:t>Lo que significa que la cantidad de envíos no puede superar a la cantidad de paletas que soporta la maquina (también existe el caso extremo de llevar solo una paleta a la maquina)</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CuadroTexto 36"/>
              <p:cNvSpPr txBox="1"/>
              <p:nvPr/>
            </p:nvSpPr>
            <p:spPr>
              <a:xfrm>
                <a:off x="7328656" y="4800482"/>
                <a:ext cx="616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≥1</m:t>
                      </m:r>
                    </m:oMath>
                  </m:oMathPara>
                </a14:m>
                <a:endParaRPr lang="en-US"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7328656" y="4800482"/>
                <a:ext cx="616323" cy="276999"/>
              </a:xfrm>
              <a:prstGeom prst="rect">
                <a:avLst/>
              </a:prstGeom>
              <a:blipFill>
                <a:blip r:embed="rId8"/>
                <a:stretch>
                  <a:fillRect l="-8911" r="-8911"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uadroTexto 37"/>
              <p:cNvSpPr txBox="1"/>
              <p:nvPr/>
            </p:nvSpPr>
            <p:spPr>
              <a:xfrm>
                <a:off x="7328656" y="5104418"/>
                <a:ext cx="616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≥1</m:t>
                      </m:r>
                    </m:oMath>
                  </m:oMathPara>
                </a14:m>
                <a:endParaRPr lang="en-US" dirty="0"/>
              </a:p>
            </p:txBody>
          </p:sp>
        </mc:Choice>
        <mc:Fallback xmlns="">
          <p:sp>
            <p:nvSpPr>
              <p:cNvPr id="38" name="CuadroTexto 37"/>
              <p:cNvSpPr txBox="1">
                <a:spLocks noRot="1" noChangeAspect="1" noMove="1" noResize="1" noEditPoints="1" noAdjustHandles="1" noChangeArrowheads="1" noChangeShapeType="1" noTextEdit="1"/>
              </p:cNvSpPr>
              <p:nvPr/>
            </p:nvSpPr>
            <p:spPr>
              <a:xfrm>
                <a:off x="7328656" y="5104418"/>
                <a:ext cx="616323" cy="276999"/>
              </a:xfrm>
              <a:prstGeom prst="rect">
                <a:avLst/>
              </a:prstGeom>
              <a:blipFill>
                <a:blip r:embed="rId9"/>
                <a:stretch>
                  <a:fillRect l="-4950" r="-8911" b="-10870"/>
                </a:stretch>
              </a:blipFill>
            </p:spPr>
            <p:txBody>
              <a:bodyPr/>
              <a:lstStyle/>
              <a:p>
                <a:r>
                  <a:rPr lang="en-US">
                    <a:noFill/>
                  </a:rPr>
                  <a:t> </a:t>
                </a:r>
              </a:p>
            </p:txBody>
          </p:sp>
        </mc:Fallback>
      </mc:AlternateContent>
      <p:sp>
        <p:nvSpPr>
          <p:cNvPr id="18" name="Rectángulo 17"/>
          <p:cNvSpPr/>
          <p:nvPr/>
        </p:nvSpPr>
        <p:spPr>
          <a:xfrm>
            <a:off x="8514548" y="4867945"/>
            <a:ext cx="3292179" cy="487569"/>
          </a:xfrm>
          <a:prstGeom prst="rect">
            <a:avLst/>
          </a:prstGeom>
        </p:spPr>
        <p:txBody>
          <a:bodyPr wrap="square">
            <a:spAutoFit/>
          </a:bodyPr>
          <a:lstStyle/>
          <a:p>
            <a:pPr>
              <a:lnSpc>
                <a:spcPct val="107000"/>
              </a:lnSpc>
              <a:spcAft>
                <a:spcPts val="800"/>
              </a:spcAft>
            </a:pPr>
            <a:r>
              <a:rPr lang="es-CO" sz="1200" dirty="0">
                <a:latin typeface="Arial Narrow" panose="020B0606020202030204" pitchFamily="34" charset="0"/>
                <a:ea typeface="Calibri" panose="020F0502020204030204" pitchFamily="34" charset="0"/>
                <a:cs typeface="Times New Roman" panose="02020603050405020304" pitchFamily="18" charset="0"/>
              </a:rPr>
              <a:t>No tiene sentido tener que llevar paletas en 0 envíos o llevar 0 paletas en algún envío</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48" name="Conector recto 47"/>
          <p:cNvCxnSpPr/>
          <p:nvPr/>
        </p:nvCxnSpPr>
        <p:spPr>
          <a:xfrm flipV="1">
            <a:off x="6996081" y="3570233"/>
            <a:ext cx="0" cy="2979771"/>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8721310" y="5916017"/>
            <a:ext cx="3292179" cy="487569"/>
          </a:xfrm>
          <a:prstGeom prst="rect">
            <a:avLst/>
          </a:prstGeom>
        </p:spPr>
        <p:txBody>
          <a:bodyPr wrap="square">
            <a:spAutoFit/>
          </a:bodyPr>
          <a:lstStyle/>
          <a:p>
            <a:pPr>
              <a:lnSpc>
                <a:spcPct val="107000"/>
              </a:lnSpc>
              <a:spcAft>
                <a:spcPts val="800"/>
              </a:spcAft>
            </a:pPr>
            <a:r>
              <a:rPr lang="es-CO" sz="1200" dirty="0">
                <a:latin typeface="Arial Narrow" panose="020B0606020202030204" pitchFamily="34" charset="0"/>
                <a:ea typeface="Calibri" panose="020F0502020204030204" pitchFamily="34" charset="0"/>
                <a:cs typeface="Times New Roman" panose="02020603050405020304" pitchFamily="18" charset="0"/>
              </a:rPr>
              <a:t>La capacidad de la maquina es la suma de las paletas disponibles con las paletas retiradas</a:t>
            </a:r>
            <a:endParaRPr lang="en-US" sz="1200" dirty="0">
              <a:latin typeface="Arial Narrow" panose="020B0606020202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68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637534" cy="369332"/>
          </a:xfrm>
          <a:prstGeom prst="rect">
            <a:avLst/>
          </a:prstGeom>
        </p:spPr>
        <p:txBody>
          <a:bodyPr wrap="none">
            <a:spAutoFit/>
          </a:bodyPr>
          <a:lstStyle/>
          <a:p>
            <a:pPr lvl="0"/>
            <a:r>
              <a:rPr lang="es-CO" b="1" dirty="0">
                <a:solidFill>
                  <a:srgbClr val="002060"/>
                </a:solidFill>
                <a:latin typeface="Arial Narrow" panose="020B0606020202030204" pitchFamily="34" charset="0"/>
              </a:rPr>
              <a:t>b-2) ¿De qué partes está conformada?</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6612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Principalmente se definen dos principales partes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2" name="Rectángulo redondeado 1"/>
          <p:cNvSpPr/>
          <p:nvPr/>
        </p:nvSpPr>
        <p:spPr>
          <a:xfrm>
            <a:off x="2190877" y="2381122"/>
            <a:ext cx="2295206" cy="124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Parte Fija</a:t>
            </a:r>
            <a:endParaRPr lang="en-US" dirty="0"/>
          </a:p>
        </p:txBody>
      </p:sp>
      <p:sp>
        <p:nvSpPr>
          <p:cNvPr id="39" name="Rectángulo redondeado 38"/>
          <p:cNvSpPr/>
          <p:nvPr/>
        </p:nvSpPr>
        <p:spPr>
          <a:xfrm>
            <a:off x="4748945" y="2381123"/>
            <a:ext cx="5861341" cy="12457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s-CO" dirty="0"/>
              <a:t>Función de costos</a:t>
            </a:r>
          </a:p>
          <a:p>
            <a:pPr marL="285750" indent="-285750">
              <a:buFont typeface="Arial" panose="020B0604020202020204" pitchFamily="34" charset="0"/>
              <a:buChar char="•"/>
            </a:pPr>
            <a:r>
              <a:rPr lang="es-CO" dirty="0"/>
              <a:t>Valor del trasporte</a:t>
            </a:r>
          </a:p>
          <a:p>
            <a:pPr marL="285750" indent="-285750">
              <a:buFont typeface="Arial" panose="020B0604020202020204" pitchFamily="34" charset="0"/>
              <a:buChar char="•"/>
            </a:pPr>
            <a:r>
              <a:rPr lang="es-CO" dirty="0"/>
              <a:t>Valor del consumo energético por paleta</a:t>
            </a:r>
          </a:p>
          <a:p>
            <a:pPr marL="285750" indent="-285750">
              <a:buFont typeface="Arial" panose="020B0604020202020204" pitchFamily="34" charset="0"/>
              <a:buChar char="•"/>
            </a:pPr>
            <a:r>
              <a:rPr lang="es-CO" dirty="0"/>
              <a:t>Cantidad mínima de operación de las maquinas</a:t>
            </a:r>
            <a:endParaRPr lang="en-US" dirty="0"/>
          </a:p>
        </p:txBody>
      </p:sp>
      <p:sp>
        <p:nvSpPr>
          <p:cNvPr id="40" name="Rectángulo redondeado 39"/>
          <p:cNvSpPr/>
          <p:nvPr/>
        </p:nvSpPr>
        <p:spPr>
          <a:xfrm>
            <a:off x="2245085" y="4020332"/>
            <a:ext cx="2240997" cy="1400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Parte Variable</a:t>
            </a:r>
            <a:endParaRPr lang="en-US" dirty="0"/>
          </a:p>
        </p:txBody>
      </p:sp>
      <p:sp>
        <p:nvSpPr>
          <p:cNvPr id="41" name="Rectángulo redondeado 40"/>
          <p:cNvSpPr/>
          <p:nvPr/>
        </p:nvSpPr>
        <p:spPr>
          <a:xfrm>
            <a:off x="4704964" y="4020332"/>
            <a:ext cx="5905322" cy="14002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s-CO" dirty="0"/>
              <a:t>Cantidad de envíos (Gasto de trasporte)</a:t>
            </a:r>
          </a:p>
          <a:p>
            <a:pPr marL="285750" indent="-285750">
              <a:buFont typeface="Arial" panose="020B0604020202020204" pitchFamily="34" charset="0"/>
              <a:buChar char="•"/>
            </a:pPr>
            <a:r>
              <a:rPr lang="es-CO" dirty="0"/>
              <a:t>Cantidad de paletas a dispensar (Gasto energético)</a:t>
            </a:r>
          </a:p>
          <a:p>
            <a:pPr marL="285750" indent="-285750">
              <a:buFont typeface="Arial" panose="020B0604020202020204" pitchFamily="34" charset="0"/>
              <a:buChar char="•"/>
            </a:pPr>
            <a:r>
              <a:rPr lang="es-CO" dirty="0"/>
              <a:t>Condiciones de abastecimiento para satisfacer demanda</a:t>
            </a:r>
          </a:p>
        </p:txBody>
      </p:sp>
    </p:spTree>
    <p:extLst>
      <p:ext uri="{BB962C8B-B14F-4D97-AF65-F5344CB8AC3E}">
        <p14:creationId xmlns:p14="http://schemas.microsoft.com/office/powerpoint/2010/main" val="48422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3522118" cy="369332"/>
          </a:xfrm>
          <a:prstGeom prst="rect">
            <a:avLst/>
          </a:prstGeom>
        </p:spPr>
        <p:txBody>
          <a:bodyPr wrap="none">
            <a:spAutoFit/>
          </a:bodyPr>
          <a:lstStyle/>
          <a:p>
            <a:pPr lvl="0"/>
            <a:r>
              <a:rPr lang="es-CO" b="1" dirty="0">
                <a:solidFill>
                  <a:srgbClr val="002060"/>
                </a:solidFill>
                <a:latin typeface="Arial Narrow" panose="020B0606020202030204" pitchFamily="34" charset="0"/>
              </a:rPr>
              <a:t>b-3) ¿Cómo interactúan esas partes?</a:t>
            </a:r>
            <a:endParaRPr lang="en-US" dirty="0">
              <a:solidFill>
                <a:srgbClr val="002060"/>
              </a:solidFill>
              <a:latin typeface="Arial Narrow" panose="020B0606020202030204" pitchFamily="34" charset="0"/>
            </a:endParaRPr>
          </a:p>
        </p:txBody>
      </p:sp>
      <p:sp>
        <p:nvSpPr>
          <p:cNvPr id="15" name="Rectángulo 14"/>
          <p:cNvSpPr/>
          <p:nvPr/>
        </p:nvSpPr>
        <p:spPr>
          <a:xfrm>
            <a:off x="1504913" y="1497303"/>
            <a:ext cx="9887212" cy="36612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Principalmente se definen dos principales partes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40" name="Rectángulo redondeado 39"/>
          <p:cNvSpPr/>
          <p:nvPr/>
        </p:nvSpPr>
        <p:spPr>
          <a:xfrm>
            <a:off x="1731807" y="2310532"/>
            <a:ext cx="2318555" cy="1323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Parte Variable</a:t>
            </a:r>
            <a:endParaRPr lang="en-US" sz="2800" dirty="0"/>
          </a:p>
        </p:txBody>
      </p:sp>
      <p:sp>
        <p:nvSpPr>
          <p:cNvPr id="16" name="Rectángulo redondeado 15"/>
          <p:cNvSpPr/>
          <p:nvPr/>
        </p:nvSpPr>
        <p:spPr>
          <a:xfrm>
            <a:off x="6112625" y="2310532"/>
            <a:ext cx="2318555" cy="1323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Parte Fija</a:t>
            </a:r>
            <a:endParaRPr lang="en-US" sz="2800" dirty="0"/>
          </a:p>
        </p:txBody>
      </p:sp>
      <p:sp>
        <p:nvSpPr>
          <p:cNvPr id="3" name="Flecha derecha 2"/>
          <p:cNvSpPr/>
          <p:nvPr/>
        </p:nvSpPr>
        <p:spPr>
          <a:xfrm>
            <a:off x="4203980" y="2616099"/>
            <a:ext cx="1755027" cy="71188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Restricciones</a:t>
            </a:r>
            <a:endParaRPr lang="en-US" dirty="0"/>
          </a:p>
        </p:txBody>
      </p:sp>
      <p:sp>
        <p:nvSpPr>
          <p:cNvPr id="18" name="Rectángulo 17"/>
          <p:cNvSpPr/>
          <p:nvPr/>
        </p:nvSpPr>
        <p:spPr>
          <a:xfrm>
            <a:off x="1559122" y="4080652"/>
            <a:ext cx="9887212" cy="2679836"/>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Están unidas en base a restricciones de optimización. La idea es:</a:t>
            </a:r>
          </a:p>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	Mantener los costos bajos entre el equilibrio de paletas a enviar y cantidad de envíos</a:t>
            </a:r>
          </a:p>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	Las maquinas abastecidas por encima del 2% de su capacidad, </a:t>
            </a:r>
          </a:p>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	Evitar tener que llevar solo una paleta, pero también evitar llevar más paletas que las usualmente son 	demandadas por la maquina para no tener gasto energético innecesario</a:t>
            </a:r>
          </a:p>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	Mantener la maquina abastecida sobre un número cercano a la demanda de paletas</a:t>
            </a:r>
          </a:p>
          <a:p>
            <a:pPr>
              <a:lnSpc>
                <a:spcPct val="107000"/>
              </a:lnSpc>
              <a:spcAft>
                <a:spcPts val="800"/>
              </a:spcAft>
            </a:pP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17" name="Rectángulo 16"/>
          <p:cNvSpPr/>
          <p:nvPr/>
        </p:nvSpPr>
        <p:spPr>
          <a:xfrm>
            <a:off x="10142888" y="1989259"/>
            <a:ext cx="2139090" cy="2166875"/>
          </a:xfrm>
          <a:prstGeom prst="rect">
            <a:avLst/>
          </a:prstGeom>
        </p:spPr>
        <p:txBody>
          <a:bodyPr wrap="square">
            <a:spAutoFit/>
          </a:bodyPr>
          <a:lstStyle/>
          <a:p>
            <a:pPr>
              <a:lnSpc>
                <a:spcPct val="107000"/>
              </a:lnSpc>
              <a:spcAft>
                <a:spcPts val="800"/>
              </a:spcAft>
            </a:pPr>
            <a:r>
              <a:rPr lang="es-CO" dirty="0">
                <a:latin typeface="Arial Narrow" panose="020B0606020202030204" pitchFamily="34" charset="0"/>
                <a:ea typeface="Calibri" panose="020F0502020204030204" pitchFamily="34" charset="0"/>
                <a:cs typeface="Times New Roman" panose="02020603050405020304" pitchFamily="18" charset="0"/>
              </a:rPr>
              <a:t>Obsérvese que los costos varían en función de cómo se modifican las cantidades de paletas y de envíos a las maquinas</a:t>
            </a: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8779750" y="2310532"/>
            <a:ext cx="1363138" cy="1274582"/>
          </a:xfrm>
          <a:prstGeom prst="rect">
            <a:avLst/>
          </a:prstGeom>
        </p:spPr>
      </p:pic>
    </p:spTree>
    <p:extLst>
      <p:ext uri="{BB962C8B-B14F-4D97-AF65-F5344CB8AC3E}">
        <p14:creationId xmlns:p14="http://schemas.microsoft.com/office/powerpoint/2010/main" val="18247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p:cNvPicPr>
            <a:picLocks noChangeAspect="1"/>
          </p:cNvPicPr>
          <p:nvPr/>
        </p:nvPicPr>
        <p:blipFill>
          <a:blip r:embed="rId2"/>
          <a:stretch>
            <a:fillRect/>
          </a:stretch>
        </p:blipFill>
        <p:spPr>
          <a:xfrm>
            <a:off x="4264154" y="3902589"/>
            <a:ext cx="536432" cy="580154"/>
          </a:xfrm>
          <a:prstGeom prst="rect">
            <a:avLst/>
          </a:prstGeom>
        </p:spPr>
      </p:pic>
      <p:pic>
        <p:nvPicPr>
          <p:cNvPr id="27" name="Imagen 26"/>
          <p:cNvPicPr>
            <a:picLocks noChangeAspect="1"/>
          </p:cNvPicPr>
          <p:nvPr/>
        </p:nvPicPr>
        <p:blipFill>
          <a:blip r:embed="rId3"/>
          <a:stretch>
            <a:fillRect/>
          </a:stretch>
        </p:blipFill>
        <p:spPr>
          <a:xfrm>
            <a:off x="4443105" y="4677523"/>
            <a:ext cx="556386" cy="586139"/>
          </a:xfrm>
          <a:prstGeom prst="rect">
            <a:avLst/>
          </a:prstGeom>
        </p:spPr>
      </p:pic>
      <p:pic>
        <p:nvPicPr>
          <p:cNvPr id="20" name="Imagen 19"/>
          <p:cNvPicPr>
            <a:picLocks noChangeAspect="1"/>
          </p:cNvPicPr>
          <p:nvPr/>
        </p:nvPicPr>
        <p:blipFill>
          <a:blip r:embed="rId4"/>
          <a:stretch>
            <a:fillRect/>
          </a:stretch>
        </p:blipFill>
        <p:spPr>
          <a:xfrm>
            <a:off x="4541810" y="5581133"/>
            <a:ext cx="737156" cy="928733"/>
          </a:xfrm>
          <a:prstGeom prst="rect">
            <a:avLst/>
          </a:prstGeom>
        </p:spPr>
      </p:pic>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282215" cy="369332"/>
          </a:xfrm>
          <a:prstGeom prst="rect">
            <a:avLst/>
          </a:prstGeom>
        </p:spPr>
        <p:txBody>
          <a:bodyPr wrap="none">
            <a:spAutoFit/>
          </a:bodyPr>
          <a:lstStyle/>
          <a:p>
            <a:pPr lvl="0"/>
            <a:r>
              <a:rPr lang="es-CO" b="1" dirty="0">
                <a:solidFill>
                  <a:srgbClr val="002060"/>
                </a:solidFill>
                <a:latin typeface="Arial Narrow" panose="020B0606020202030204" pitchFamily="34" charset="0"/>
              </a:rPr>
              <a:t>b-4) ¿Qué supuestos y riesgos ves en tu planteamiento?</a:t>
            </a:r>
            <a:endParaRPr lang="en-US" dirty="0">
              <a:solidFill>
                <a:srgbClr val="002060"/>
              </a:solidFill>
              <a:latin typeface="Arial Narrow" panose="020B0606020202030204" pitchFamily="34" charset="0"/>
            </a:endParaRPr>
          </a:p>
        </p:txBody>
      </p:sp>
      <p:sp>
        <p:nvSpPr>
          <p:cNvPr id="18" name="Rectángulo 17"/>
          <p:cNvSpPr/>
          <p:nvPr/>
        </p:nvSpPr>
        <p:spPr>
          <a:xfrm>
            <a:off x="5314566" y="3145317"/>
            <a:ext cx="6812966" cy="3712683"/>
          </a:xfrm>
          <a:prstGeom prst="rect">
            <a:avLst/>
          </a:prstGeom>
        </p:spPr>
        <p:txBody>
          <a:bodyPr wrap="square">
            <a:spAutoFit/>
          </a:bodyPr>
          <a:lstStyle/>
          <a:p>
            <a:endParaRPr lang="es-CO" dirty="0"/>
          </a:p>
          <a:p>
            <a:pPr marL="285750" lvl="0" indent="-285750">
              <a:buFont typeface="Arial" panose="020B0604020202020204" pitchFamily="34" charset="0"/>
              <a:buChar char="•"/>
            </a:pPr>
            <a:r>
              <a:rPr lang="es-CO" dirty="0"/>
              <a:t>Paletas disponibles en la maquina por un largo tiempo (paletas que no salieron y siguen consumiendo energía por más de un día)</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s-CO" dirty="0"/>
              <a:t>Alto tiempo promedio de permanencia de una paleta por máquina, Dependiendo de los días que la paleta dure en la máquina, así mismo se incrementa la función de costos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s-CO" dirty="0"/>
              <a:t>Estacionalidad en la demanda de paletas por máquina. Se está asumiendo demanda constante en el tiempo de un producto que depende de factores como el clima</a:t>
            </a:r>
            <a:endParaRPr lang="en-US" dirty="0"/>
          </a:p>
          <a:p>
            <a:endParaRPr lang="en-US" dirty="0"/>
          </a:p>
          <a:p>
            <a:pPr>
              <a:lnSpc>
                <a:spcPct val="107000"/>
              </a:lnSpc>
              <a:spcAft>
                <a:spcPts val="800"/>
              </a:spcAft>
            </a:pPr>
            <a:endParaRPr lang="en-US" dirty="0">
              <a:latin typeface="Arial Narrow" panose="020B0606020202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545297" y="1160585"/>
            <a:ext cx="6096000" cy="1754326"/>
          </a:xfrm>
          <a:prstGeom prst="rect">
            <a:avLst/>
          </a:prstGeom>
        </p:spPr>
        <p:txBody>
          <a:bodyPr>
            <a:spAutoFit/>
          </a:bodyPr>
          <a:lstStyle/>
          <a:p>
            <a:r>
              <a:rPr lang="es-CO" dirty="0"/>
              <a:t>El supuesto principal es que la función solo considera los costos de envío y conservación de las paletas para un mismo día, es decir, el día de envío, considerando un escenario de alta rotación (rotación diaria)</a:t>
            </a:r>
          </a:p>
          <a:p>
            <a:endParaRPr lang="es-CO" dirty="0"/>
          </a:p>
          <a:p>
            <a:r>
              <a:rPr lang="es-CO" dirty="0"/>
              <a:t>Se puede presentar las siguientes consideraciones:</a:t>
            </a:r>
          </a:p>
        </p:txBody>
      </p:sp>
      <p:pic>
        <p:nvPicPr>
          <p:cNvPr id="14" name="Imagen 13"/>
          <p:cNvPicPr>
            <a:picLocks noChangeAspect="1"/>
          </p:cNvPicPr>
          <p:nvPr/>
        </p:nvPicPr>
        <p:blipFill>
          <a:blip r:embed="rId5"/>
          <a:stretch>
            <a:fillRect/>
          </a:stretch>
        </p:blipFill>
        <p:spPr>
          <a:xfrm>
            <a:off x="2052846" y="3744803"/>
            <a:ext cx="1632884" cy="2072883"/>
          </a:xfrm>
          <a:prstGeom prst="rect">
            <a:avLst/>
          </a:prstGeom>
        </p:spPr>
      </p:pic>
      <p:pic>
        <p:nvPicPr>
          <p:cNvPr id="19" name="Imagen 18"/>
          <p:cNvPicPr>
            <a:picLocks noChangeAspect="1"/>
          </p:cNvPicPr>
          <p:nvPr/>
        </p:nvPicPr>
        <p:blipFill>
          <a:blip r:embed="rId6"/>
          <a:stretch>
            <a:fillRect/>
          </a:stretch>
        </p:blipFill>
        <p:spPr>
          <a:xfrm flipH="1">
            <a:off x="4480301" y="3457014"/>
            <a:ext cx="328093" cy="507052"/>
          </a:xfrm>
          <a:prstGeom prst="rect">
            <a:avLst/>
          </a:prstGeom>
        </p:spPr>
      </p:pic>
      <p:pic>
        <p:nvPicPr>
          <p:cNvPr id="21" name="Imagen 20"/>
          <p:cNvPicPr>
            <a:picLocks noChangeAspect="1"/>
          </p:cNvPicPr>
          <p:nvPr/>
        </p:nvPicPr>
        <p:blipFill>
          <a:blip r:embed="rId6"/>
          <a:stretch>
            <a:fillRect/>
          </a:stretch>
        </p:blipFill>
        <p:spPr>
          <a:xfrm flipH="1">
            <a:off x="4632701" y="3609414"/>
            <a:ext cx="328093" cy="507052"/>
          </a:xfrm>
          <a:prstGeom prst="rect">
            <a:avLst/>
          </a:prstGeom>
        </p:spPr>
      </p:pic>
      <p:pic>
        <p:nvPicPr>
          <p:cNvPr id="22" name="Imagen 21"/>
          <p:cNvPicPr>
            <a:picLocks noChangeAspect="1"/>
          </p:cNvPicPr>
          <p:nvPr/>
        </p:nvPicPr>
        <p:blipFill>
          <a:blip r:embed="rId6"/>
          <a:stretch>
            <a:fillRect/>
          </a:stretch>
        </p:blipFill>
        <p:spPr>
          <a:xfrm flipH="1">
            <a:off x="4785101" y="3761814"/>
            <a:ext cx="328093" cy="507052"/>
          </a:xfrm>
          <a:prstGeom prst="rect">
            <a:avLst/>
          </a:prstGeom>
        </p:spPr>
      </p:pic>
      <p:pic>
        <p:nvPicPr>
          <p:cNvPr id="25" name="Imagen 24"/>
          <p:cNvPicPr>
            <a:picLocks noChangeAspect="1"/>
          </p:cNvPicPr>
          <p:nvPr/>
        </p:nvPicPr>
        <p:blipFill>
          <a:blip r:embed="rId6">
            <a:duotone>
              <a:schemeClr val="accent2">
                <a:shade val="45000"/>
                <a:satMod val="135000"/>
              </a:schemeClr>
              <a:prstClr val="white"/>
            </a:duotone>
          </a:blip>
          <a:stretch>
            <a:fillRect/>
          </a:stretch>
        </p:blipFill>
        <p:spPr>
          <a:xfrm>
            <a:off x="4975004" y="4421266"/>
            <a:ext cx="276379" cy="507052"/>
          </a:xfrm>
          <a:prstGeom prst="rect">
            <a:avLst/>
          </a:prstGeom>
        </p:spPr>
      </p:pic>
      <p:pic>
        <p:nvPicPr>
          <p:cNvPr id="26" name="Imagen 25"/>
          <p:cNvPicPr>
            <a:picLocks noChangeAspect="1"/>
          </p:cNvPicPr>
          <p:nvPr/>
        </p:nvPicPr>
        <p:blipFill>
          <a:blip r:embed="rId6">
            <a:duotone>
              <a:schemeClr val="accent2">
                <a:shade val="45000"/>
                <a:satMod val="135000"/>
              </a:schemeClr>
              <a:prstClr val="white"/>
            </a:duotone>
          </a:blip>
          <a:stretch>
            <a:fillRect/>
          </a:stretch>
        </p:blipFill>
        <p:spPr>
          <a:xfrm>
            <a:off x="4999491" y="5538448"/>
            <a:ext cx="276379" cy="507052"/>
          </a:xfrm>
          <a:prstGeom prst="rect">
            <a:avLst/>
          </a:prstGeom>
        </p:spPr>
      </p:pic>
    </p:spTree>
    <p:extLst>
      <p:ext uri="{BB962C8B-B14F-4D97-AF65-F5344CB8AC3E}">
        <p14:creationId xmlns:p14="http://schemas.microsoft.com/office/powerpoint/2010/main" val="203514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10767195" y="124445"/>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ipse 5"/>
          <p:cNvSpPr/>
          <p:nvPr/>
        </p:nvSpPr>
        <p:spPr>
          <a:xfrm>
            <a:off x="9646289" y="267827"/>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ipse 6"/>
          <p:cNvSpPr/>
          <p:nvPr/>
        </p:nvSpPr>
        <p:spPr>
          <a:xfrm>
            <a:off x="8655239" y="325818"/>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rot="5400000">
            <a:off x="-785445" y="4399761"/>
            <a:ext cx="3361816" cy="1179522"/>
            <a:chOff x="350792" y="5103146"/>
            <a:chExt cx="3361816" cy="1179522"/>
          </a:xfrm>
        </p:grpSpPr>
        <p:sp>
          <p:nvSpPr>
            <p:cNvPr id="8" name="Elipse 7"/>
            <p:cNvSpPr/>
            <p:nvPr/>
          </p:nvSpPr>
          <p:spPr>
            <a:xfrm>
              <a:off x="2462748" y="5103146"/>
              <a:ext cx="1249860" cy="117952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341842" y="5246528"/>
              <a:ext cx="963998" cy="89275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350792" y="5304519"/>
              <a:ext cx="748473" cy="7385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Conector recto 12"/>
          <p:cNvCxnSpPr/>
          <p:nvPr/>
        </p:nvCxnSpPr>
        <p:spPr>
          <a:xfrm flipV="1">
            <a:off x="605254" y="889190"/>
            <a:ext cx="6390827" cy="34604"/>
          </a:xfrm>
          <a:prstGeom prst="line">
            <a:avLst/>
          </a:prstGeom>
          <a:ln w="19050"/>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545297" y="519858"/>
            <a:ext cx="5282215" cy="369332"/>
          </a:xfrm>
          <a:prstGeom prst="rect">
            <a:avLst/>
          </a:prstGeom>
        </p:spPr>
        <p:txBody>
          <a:bodyPr wrap="none">
            <a:spAutoFit/>
          </a:bodyPr>
          <a:lstStyle/>
          <a:p>
            <a:pPr lvl="0"/>
            <a:r>
              <a:rPr lang="es-CO" b="1" dirty="0">
                <a:solidFill>
                  <a:srgbClr val="002060"/>
                </a:solidFill>
                <a:latin typeface="Arial Narrow" panose="020B0606020202030204" pitchFamily="34" charset="0"/>
              </a:rPr>
              <a:t>b-4) ¿Qué supuestos y riesgos ves en tu planteamiento?</a:t>
            </a:r>
            <a:endParaRPr lang="en-US" dirty="0">
              <a:solidFill>
                <a:srgbClr val="002060"/>
              </a:solidFill>
              <a:latin typeface="Arial Narrow" panose="020B0606020202030204" pitchFamily="34" charset="0"/>
            </a:endParaRPr>
          </a:p>
        </p:txBody>
      </p:sp>
      <p:sp>
        <p:nvSpPr>
          <p:cNvPr id="5" name="Rectángulo 4"/>
          <p:cNvSpPr/>
          <p:nvPr/>
        </p:nvSpPr>
        <p:spPr>
          <a:xfrm>
            <a:off x="1741995" y="1498747"/>
            <a:ext cx="9427186" cy="923330"/>
          </a:xfrm>
          <a:prstGeom prst="rect">
            <a:avLst/>
          </a:prstGeom>
        </p:spPr>
        <p:txBody>
          <a:bodyPr wrap="square">
            <a:spAutoFit/>
          </a:bodyPr>
          <a:lstStyle/>
          <a:p>
            <a:r>
              <a:rPr lang="es-CO" dirty="0"/>
              <a:t>Una posible modificación a la función de costos para hacer mas exacto el problema dados los inconvenientes anteriores podría ser:</a:t>
            </a:r>
            <a:endParaRPr lang="en-US" dirty="0"/>
          </a:p>
          <a:p>
            <a:r>
              <a:rPr lang="es-CO" dirty="0"/>
              <a:t> </a:t>
            </a:r>
          </a:p>
        </p:txBody>
      </p:sp>
      <mc:AlternateContent xmlns:mc="http://schemas.openxmlformats.org/markup-compatibility/2006" xmlns:a14="http://schemas.microsoft.com/office/drawing/2010/main">
        <mc:Choice Requires="a14">
          <p:sp>
            <p:nvSpPr>
              <p:cNvPr id="23" name="CuadroTexto 22"/>
              <p:cNvSpPr txBox="1"/>
              <p:nvPr/>
            </p:nvSpPr>
            <p:spPr>
              <a:xfrm>
                <a:off x="5053980" y="2547150"/>
                <a:ext cx="2621551" cy="276999"/>
              </a:xfrm>
              <a:prstGeom prst="rect">
                <a:avLst/>
              </a:prstGeom>
              <a:noFill/>
            </p:spPr>
            <p:txBody>
              <a:bodyPr wrap="none" lIns="0" tIns="0" rIns="0" bIns="0" rtlCol="0">
                <a:spAutoFit/>
              </a:bodyPr>
              <a:lstStyle/>
              <a:p>
                <a14:m>
                  <m:oMath xmlns:m="http://schemas.openxmlformats.org/officeDocument/2006/math">
                    <m:r>
                      <a:rPr lang="es-CO" b="0" i="1" smtClean="0">
                        <a:latin typeface="Cambria Math" panose="02040503050406030204" pitchFamily="18" charset="0"/>
                      </a:rPr>
                      <m:t>𝑓</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100</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𝑧</m:t>
                            </m:r>
                          </m:e>
                        </m:acc>
                        <m:r>
                          <m:rPr>
                            <m:nor/>
                          </m:rPr>
                          <a:rPr lang="en-US" dirty="0"/>
                          <m:t> </m:t>
                        </m:r>
                      </m:e>
                    </m:d>
                    <m:r>
                      <m:rPr>
                        <m:sty m:val="p"/>
                      </m:rPr>
                      <a:rPr lang="en-US" dirty="0">
                        <a:latin typeface="Cambria Math" panose="02040503050406030204" pitchFamily="18" charset="0"/>
                        <a:ea typeface="Cambria Math" panose="02040503050406030204" pitchFamily="18" charset="0"/>
                      </a:rPr>
                      <m:t>β</m:t>
                    </m:r>
                  </m:oMath>
                </a14:m>
                <a:r>
                  <a:rPr lang="en-US" dirty="0"/>
                  <a:t>(s)</a:t>
                </a:r>
              </a:p>
            </p:txBody>
          </p:sp>
        </mc:Choice>
        <mc:Fallback xmlns="">
          <p:sp>
            <p:nvSpPr>
              <p:cNvPr id="23" name="CuadroTexto 22"/>
              <p:cNvSpPr txBox="1">
                <a:spLocks noRot="1" noChangeAspect="1" noMove="1" noResize="1" noEditPoints="1" noAdjustHandles="1" noChangeArrowheads="1" noChangeShapeType="1" noTextEdit="1"/>
              </p:cNvSpPr>
              <p:nvPr/>
            </p:nvSpPr>
            <p:spPr>
              <a:xfrm>
                <a:off x="5053980" y="2547150"/>
                <a:ext cx="2621551" cy="276999"/>
              </a:xfrm>
              <a:prstGeom prst="rect">
                <a:avLst/>
              </a:prstGeom>
              <a:blipFill>
                <a:blip r:embed="rId2"/>
                <a:stretch>
                  <a:fillRect l="-4186" t="-28889" r="-4884" b="-51111"/>
                </a:stretch>
              </a:blipFill>
            </p:spPr>
            <p:txBody>
              <a:bodyPr/>
              <a:lstStyle/>
              <a:p>
                <a:r>
                  <a:rPr lang="en-US">
                    <a:noFill/>
                  </a:rPr>
                  <a:t> </a:t>
                </a:r>
              </a:p>
            </p:txBody>
          </p:sp>
        </mc:Fallback>
      </mc:AlternateContent>
      <p:sp>
        <p:nvSpPr>
          <p:cNvPr id="24" name="Rectángulo redondeado 23"/>
          <p:cNvSpPr/>
          <p:nvPr/>
        </p:nvSpPr>
        <p:spPr>
          <a:xfrm>
            <a:off x="4853044" y="2406454"/>
            <a:ext cx="2989930" cy="564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ángulo 28"/>
          <p:cNvSpPr/>
          <p:nvPr/>
        </p:nvSpPr>
        <p:spPr>
          <a:xfrm>
            <a:off x="1679603" y="3376334"/>
            <a:ext cx="9427186" cy="646331"/>
          </a:xfrm>
          <a:prstGeom prst="rect">
            <a:avLst/>
          </a:prstGeom>
        </p:spPr>
        <p:txBody>
          <a:bodyPr wrap="square">
            <a:spAutoFit/>
          </a:bodyPr>
          <a:lstStyle/>
          <a:p>
            <a:r>
              <a:rPr lang="es-CO" dirty="0"/>
              <a:t>Donde adicionalmente:</a:t>
            </a:r>
            <a:endParaRPr lang="en-US" dirty="0"/>
          </a:p>
          <a:p>
            <a:r>
              <a:rPr lang="es-CO" dirty="0"/>
              <a:t> </a:t>
            </a:r>
          </a:p>
        </p:txBody>
      </p:sp>
      <mc:AlternateContent xmlns:mc="http://schemas.openxmlformats.org/markup-compatibility/2006" xmlns:a14="http://schemas.microsoft.com/office/drawing/2010/main">
        <mc:Choice Requires="a14">
          <p:sp>
            <p:nvSpPr>
              <p:cNvPr id="2" name="Rectángulo 1"/>
              <p:cNvSpPr/>
              <p:nvPr/>
            </p:nvSpPr>
            <p:spPr>
              <a:xfrm>
                <a:off x="1860723" y="4114998"/>
                <a:ext cx="4066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𝑧</m:t>
                          </m:r>
                        </m:e>
                      </m:acc>
                      <m:r>
                        <m:rPr>
                          <m:nor/>
                        </m:rPr>
                        <a:rPr lang="en-US" dirty="0"/>
                        <m:t> </m:t>
                      </m:r>
                    </m:oMath>
                  </m:oMathPara>
                </a14:m>
                <a:endParaRPr lang="en-US" dirty="0"/>
              </a:p>
            </p:txBody>
          </p:sp>
        </mc:Choice>
        <mc:Fallback xmlns="">
          <p:sp>
            <p:nvSpPr>
              <p:cNvPr id="2" name="Rectángulo 1"/>
              <p:cNvSpPr>
                <a:spLocks noRot="1" noChangeAspect="1" noMove="1" noResize="1" noEditPoints="1" noAdjustHandles="1" noChangeArrowheads="1" noChangeShapeType="1" noTextEdit="1"/>
              </p:cNvSpPr>
              <p:nvPr/>
            </p:nvSpPr>
            <p:spPr>
              <a:xfrm>
                <a:off x="1860723" y="4114998"/>
                <a:ext cx="406650" cy="369332"/>
              </a:xfrm>
              <a:prstGeom prst="rect">
                <a:avLst/>
              </a:prstGeom>
              <a:blipFill>
                <a:blip r:embed="rId3"/>
                <a:stretch>
                  <a:fillRect r="-17910"/>
                </a:stretch>
              </a:blipFill>
            </p:spPr>
            <p:txBody>
              <a:bodyPr/>
              <a:lstStyle/>
              <a:p>
                <a:r>
                  <a:rPr lang="en-US">
                    <a:noFill/>
                  </a:rPr>
                  <a:t> </a:t>
                </a:r>
              </a:p>
            </p:txBody>
          </p:sp>
        </mc:Fallback>
      </mc:AlternateContent>
      <p:sp>
        <p:nvSpPr>
          <p:cNvPr id="30" name="Rectángulo 29"/>
          <p:cNvSpPr/>
          <p:nvPr/>
        </p:nvSpPr>
        <p:spPr>
          <a:xfrm>
            <a:off x="2445344" y="4114998"/>
            <a:ext cx="7398264" cy="369332"/>
          </a:xfrm>
          <a:prstGeom prst="rect">
            <a:avLst/>
          </a:prstGeom>
        </p:spPr>
        <p:txBody>
          <a:bodyPr wrap="square">
            <a:spAutoFit/>
          </a:bodyPr>
          <a:lstStyle/>
          <a:p>
            <a:r>
              <a:rPr lang="es-CO" dirty="0">
                <a:latin typeface="Arial Narrow" panose="020B0606020202030204" pitchFamily="34" charset="0"/>
              </a:rPr>
              <a:t>Duración promedio en la maquina, en días, por paleta</a:t>
            </a:r>
            <a:endParaRPr lang="en-US" dirty="0">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Rectángulo 2"/>
              <p:cNvSpPr/>
              <p:nvPr/>
            </p:nvSpPr>
            <p:spPr>
              <a:xfrm>
                <a:off x="1792178" y="4894330"/>
                <a:ext cx="543739" cy="369332"/>
              </a:xfrm>
              <a:prstGeom prst="rect">
                <a:avLst/>
              </a:prstGeom>
            </p:spPr>
            <p:txBody>
              <a:bodyPr wrap="none">
                <a:spAutoFit/>
              </a:bodyPr>
              <a:lstStyle/>
              <a:p>
                <a14:m>
                  <m:oMath xmlns:m="http://schemas.openxmlformats.org/officeDocument/2006/math">
                    <m:r>
                      <m:rPr>
                        <m:sty m:val="p"/>
                      </m:rPr>
                      <a:rPr lang="en-US" dirty="0" smtClean="0">
                        <a:latin typeface="Cambria Math" panose="02040503050406030204" pitchFamily="18" charset="0"/>
                        <a:ea typeface="Cambria Math" panose="02040503050406030204" pitchFamily="18" charset="0"/>
                      </a:rPr>
                      <m:t>β</m:t>
                    </m:r>
                  </m:oMath>
                </a14:m>
                <a:r>
                  <a:rPr lang="en-US" dirty="0"/>
                  <a:t>(s)</a:t>
                </a:r>
              </a:p>
            </p:txBody>
          </p:sp>
        </mc:Choice>
        <mc:Fallback xmlns="">
          <p:sp>
            <p:nvSpPr>
              <p:cNvPr id="3" name="Rectángulo 2"/>
              <p:cNvSpPr>
                <a:spLocks noRot="1" noChangeAspect="1" noMove="1" noResize="1" noEditPoints="1" noAdjustHandles="1" noChangeArrowheads="1" noChangeShapeType="1" noTextEdit="1"/>
              </p:cNvSpPr>
              <p:nvPr/>
            </p:nvSpPr>
            <p:spPr>
              <a:xfrm>
                <a:off x="1792178" y="4894330"/>
                <a:ext cx="543739" cy="369332"/>
              </a:xfrm>
              <a:prstGeom prst="rect">
                <a:avLst/>
              </a:prstGeom>
              <a:blipFill>
                <a:blip r:embed="rId4"/>
                <a:stretch>
                  <a:fillRect l="-3371" t="-10000" r="-10112" b="-26667"/>
                </a:stretch>
              </a:blipFill>
            </p:spPr>
            <p:txBody>
              <a:bodyPr/>
              <a:lstStyle/>
              <a:p>
                <a:r>
                  <a:rPr lang="en-US">
                    <a:noFill/>
                  </a:rPr>
                  <a:t> </a:t>
                </a:r>
              </a:p>
            </p:txBody>
          </p:sp>
        </mc:Fallback>
      </mc:AlternateContent>
      <p:sp>
        <p:nvSpPr>
          <p:cNvPr id="31" name="Rectángulo 30"/>
          <p:cNvSpPr/>
          <p:nvPr/>
        </p:nvSpPr>
        <p:spPr>
          <a:xfrm>
            <a:off x="2445344" y="4781663"/>
            <a:ext cx="8208337" cy="646331"/>
          </a:xfrm>
          <a:prstGeom prst="rect">
            <a:avLst/>
          </a:prstGeom>
        </p:spPr>
        <p:txBody>
          <a:bodyPr wrap="square">
            <a:spAutoFit/>
          </a:bodyPr>
          <a:lstStyle/>
          <a:p>
            <a:r>
              <a:rPr lang="es-CO" dirty="0">
                <a:latin typeface="Arial Narrow" panose="020B0606020202030204" pitchFamily="34" charset="0"/>
              </a:rPr>
              <a:t>Función de estacionalidad en la temporada (s), que indicaría la proporción de aumento o reducción de los costos según la temporada </a:t>
            </a:r>
            <a:endParaRPr lang="en-US" dirty="0">
              <a:latin typeface="Arial Narrow" panose="020B0606020202030204" pitchFamily="34" charset="0"/>
            </a:endParaRPr>
          </a:p>
        </p:txBody>
      </p:sp>
    </p:spTree>
    <p:extLst>
      <p:ext uri="{BB962C8B-B14F-4D97-AF65-F5344CB8AC3E}">
        <p14:creationId xmlns:p14="http://schemas.microsoft.com/office/powerpoint/2010/main" val="2117577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147</TotalTime>
  <Words>1258</Words>
  <Application>Microsoft Office PowerPoint</Application>
  <PresentationFormat>Panorámica</PresentationFormat>
  <Paragraphs>149</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14</vt:i4>
      </vt:variant>
    </vt:vector>
  </HeadingPairs>
  <TitlesOfParts>
    <vt:vector size="23" baseType="lpstr">
      <vt:lpstr>Arial</vt:lpstr>
      <vt:lpstr>Arial Narrow</vt:lpstr>
      <vt:lpstr>BNPP Sans</vt:lpstr>
      <vt:lpstr>Calibri</vt:lpstr>
      <vt:lpstr>Calibri Light</vt:lpstr>
      <vt:lpstr>Cambria Math</vt:lpstr>
      <vt:lpstr>Helvetica</vt:lpstr>
      <vt:lpstr>Tema de Office</vt:lpstr>
      <vt:lpstr>Office Theme</vt:lpstr>
      <vt:lpstr>Presentación de PowerPoint</vt:lpstr>
      <vt:lpstr>La Michoacana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UYASAN</dc:creator>
  <cp:lastModifiedBy>William Uyasan</cp:lastModifiedBy>
  <cp:revision>56</cp:revision>
  <dcterms:created xsi:type="dcterms:W3CDTF">2021-09-10T21:04:04Z</dcterms:created>
  <dcterms:modified xsi:type="dcterms:W3CDTF">2021-09-11T06:38:32Z</dcterms:modified>
</cp:coreProperties>
</file>