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7CB9D-0990-4DFC-8706-D5EF3A0AE11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DD1F64-F2F7-4919-8A0F-3698CF51D35D}">
      <dgm:prSet/>
      <dgm:spPr/>
      <dgm:t>
        <a:bodyPr/>
        <a:lstStyle/>
        <a:p>
          <a:r>
            <a:rPr lang="en-US" dirty="0"/>
            <a:t>A laser beam is bombarded on the fingertip.​</a:t>
          </a:r>
        </a:p>
      </dgm:t>
    </dgm:pt>
    <dgm:pt modelId="{A5FC2604-4AFA-4119-B062-A7DA4DE3589C}" type="parTrans" cxnId="{3B35AAD4-103C-465A-BC00-BD8A2C9B8040}">
      <dgm:prSet/>
      <dgm:spPr/>
      <dgm:t>
        <a:bodyPr/>
        <a:lstStyle/>
        <a:p>
          <a:endParaRPr lang="en-US"/>
        </a:p>
      </dgm:t>
    </dgm:pt>
    <dgm:pt modelId="{3EE8FA33-6FEE-4E5A-A45A-A452BD31FD5B}" type="sibTrans" cxnId="{3B35AAD4-103C-465A-BC00-BD8A2C9B8040}">
      <dgm:prSet/>
      <dgm:spPr/>
      <dgm:t>
        <a:bodyPr/>
        <a:lstStyle/>
        <a:p>
          <a:endParaRPr lang="en-US"/>
        </a:p>
      </dgm:t>
    </dgm:pt>
    <dgm:pt modelId="{229D7D45-F181-452C-B76E-87DD052AEE55}">
      <dgm:prSet/>
      <dgm:spPr/>
      <dgm:t>
        <a:bodyPr/>
        <a:lstStyle/>
        <a:p>
          <a:r>
            <a:rPr lang="en-US"/>
            <a:t>Parallelly the camera module takes the photo of the fingertip.​</a:t>
          </a:r>
        </a:p>
      </dgm:t>
    </dgm:pt>
    <dgm:pt modelId="{9F9BD517-29DA-495C-AA8E-BC9C4C0FAB84}" type="parTrans" cxnId="{1E8EE0CC-C8D1-4241-9AB3-CA5351F12E7B}">
      <dgm:prSet/>
      <dgm:spPr/>
      <dgm:t>
        <a:bodyPr/>
        <a:lstStyle/>
        <a:p>
          <a:endParaRPr lang="en-US"/>
        </a:p>
      </dgm:t>
    </dgm:pt>
    <dgm:pt modelId="{40DA3E5B-8D05-4A7E-B843-CD3FB3B8814E}" type="sibTrans" cxnId="{1E8EE0CC-C8D1-4241-9AB3-CA5351F12E7B}">
      <dgm:prSet/>
      <dgm:spPr/>
      <dgm:t>
        <a:bodyPr/>
        <a:lstStyle/>
        <a:p>
          <a:endParaRPr lang="en-US"/>
        </a:p>
      </dgm:t>
    </dgm:pt>
    <dgm:pt modelId="{B39A8DB8-572E-4540-B995-BD9BD80FD39C}">
      <dgm:prSet/>
      <dgm:spPr/>
      <dgm:t>
        <a:bodyPr/>
        <a:lstStyle/>
        <a:p>
          <a:r>
            <a:rPr lang="en-US" dirty="0"/>
            <a:t>Histogram is calculated for the captured image.​</a:t>
          </a:r>
        </a:p>
      </dgm:t>
    </dgm:pt>
    <dgm:pt modelId="{256918B7-D471-4EE3-9EF4-B66EDADFC9DF}" type="parTrans" cxnId="{E8E1F4D0-07BC-4279-8761-8D3E132AE3F7}">
      <dgm:prSet/>
      <dgm:spPr/>
      <dgm:t>
        <a:bodyPr/>
        <a:lstStyle/>
        <a:p>
          <a:endParaRPr lang="en-US"/>
        </a:p>
      </dgm:t>
    </dgm:pt>
    <dgm:pt modelId="{432EC230-7DAD-4441-B194-839DDFC7AD27}" type="sibTrans" cxnId="{E8E1F4D0-07BC-4279-8761-8D3E132AE3F7}">
      <dgm:prSet/>
      <dgm:spPr/>
      <dgm:t>
        <a:bodyPr/>
        <a:lstStyle/>
        <a:p>
          <a:endParaRPr lang="en-US"/>
        </a:p>
      </dgm:t>
    </dgm:pt>
    <dgm:pt modelId="{68CF83B1-BEB8-4964-BE6A-2B370EAB8AE3}">
      <dgm:prSet/>
      <dgm:spPr/>
      <dgm:t>
        <a:bodyPr/>
        <a:lstStyle/>
        <a:p>
          <a:r>
            <a:rPr lang="en-US" dirty="0"/>
            <a:t>This histogram is then used to measure glucose concentration of blood.</a:t>
          </a:r>
        </a:p>
      </dgm:t>
    </dgm:pt>
    <dgm:pt modelId="{FD8C6E57-E824-42C9-AE6B-FB0FA5F5DD45}" type="parTrans" cxnId="{1F880CB9-13B0-4B9A-82C7-247D2F953A37}">
      <dgm:prSet/>
      <dgm:spPr/>
      <dgm:t>
        <a:bodyPr/>
        <a:lstStyle/>
        <a:p>
          <a:endParaRPr lang="en-US"/>
        </a:p>
      </dgm:t>
    </dgm:pt>
    <dgm:pt modelId="{C4078B5F-FBD4-4B76-B0F1-4AA520BDE2F9}" type="sibTrans" cxnId="{1F880CB9-13B0-4B9A-82C7-247D2F953A37}">
      <dgm:prSet/>
      <dgm:spPr/>
      <dgm:t>
        <a:bodyPr/>
        <a:lstStyle/>
        <a:p>
          <a:endParaRPr lang="en-US"/>
        </a:p>
      </dgm:t>
    </dgm:pt>
    <dgm:pt modelId="{E3278590-1A84-470D-AB8C-EEA718D7AA88}" type="pres">
      <dgm:prSet presAssocID="{2DB7CB9D-0990-4DFC-8706-D5EF3A0AE11E}" presName="outerComposite" presStyleCnt="0">
        <dgm:presLayoutVars>
          <dgm:chMax val="5"/>
          <dgm:dir/>
          <dgm:resizeHandles val="exact"/>
        </dgm:presLayoutVars>
      </dgm:prSet>
      <dgm:spPr/>
    </dgm:pt>
    <dgm:pt modelId="{5E27C292-CBC3-44EE-8AA6-7B86CB4DE602}" type="pres">
      <dgm:prSet presAssocID="{2DB7CB9D-0990-4DFC-8706-D5EF3A0AE11E}" presName="dummyMaxCanvas" presStyleCnt="0">
        <dgm:presLayoutVars/>
      </dgm:prSet>
      <dgm:spPr/>
    </dgm:pt>
    <dgm:pt modelId="{14BBAB86-63B2-452E-B64B-DCF138BEAFD1}" type="pres">
      <dgm:prSet presAssocID="{2DB7CB9D-0990-4DFC-8706-D5EF3A0AE11E}" presName="FourNodes_1" presStyleLbl="node1" presStyleIdx="0" presStyleCnt="4">
        <dgm:presLayoutVars>
          <dgm:bulletEnabled val="1"/>
        </dgm:presLayoutVars>
      </dgm:prSet>
      <dgm:spPr/>
    </dgm:pt>
    <dgm:pt modelId="{AADD13DA-C476-491C-B3C9-87340C875A4E}" type="pres">
      <dgm:prSet presAssocID="{2DB7CB9D-0990-4DFC-8706-D5EF3A0AE11E}" presName="FourNodes_2" presStyleLbl="node1" presStyleIdx="1" presStyleCnt="4">
        <dgm:presLayoutVars>
          <dgm:bulletEnabled val="1"/>
        </dgm:presLayoutVars>
      </dgm:prSet>
      <dgm:spPr/>
    </dgm:pt>
    <dgm:pt modelId="{3D0E190D-3C44-479D-B63A-516E4B19A237}" type="pres">
      <dgm:prSet presAssocID="{2DB7CB9D-0990-4DFC-8706-D5EF3A0AE11E}" presName="FourNodes_3" presStyleLbl="node1" presStyleIdx="2" presStyleCnt="4">
        <dgm:presLayoutVars>
          <dgm:bulletEnabled val="1"/>
        </dgm:presLayoutVars>
      </dgm:prSet>
      <dgm:spPr/>
    </dgm:pt>
    <dgm:pt modelId="{87851F56-FEBE-4768-B9B4-3E1BE5872702}" type="pres">
      <dgm:prSet presAssocID="{2DB7CB9D-0990-4DFC-8706-D5EF3A0AE11E}" presName="FourNodes_4" presStyleLbl="node1" presStyleIdx="3" presStyleCnt="4">
        <dgm:presLayoutVars>
          <dgm:bulletEnabled val="1"/>
        </dgm:presLayoutVars>
      </dgm:prSet>
      <dgm:spPr/>
    </dgm:pt>
    <dgm:pt modelId="{34CFB7B5-2245-46C5-80D3-E58F18E64386}" type="pres">
      <dgm:prSet presAssocID="{2DB7CB9D-0990-4DFC-8706-D5EF3A0AE11E}" presName="FourConn_1-2" presStyleLbl="fgAccFollowNode1" presStyleIdx="0" presStyleCnt="3">
        <dgm:presLayoutVars>
          <dgm:bulletEnabled val="1"/>
        </dgm:presLayoutVars>
      </dgm:prSet>
      <dgm:spPr/>
    </dgm:pt>
    <dgm:pt modelId="{75BABE8E-94AC-4041-87E4-BDCDD16E4C7B}" type="pres">
      <dgm:prSet presAssocID="{2DB7CB9D-0990-4DFC-8706-D5EF3A0AE11E}" presName="FourConn_2-3" presStyleLbl="fgAccFollowNode1" presStyleIdx="1" presStyleCnt="3">
        <dgm:presLayoutVars>
          <dgm:bulletEnabled val="1"/>
        </dgm:presLayoutVars>
      </dgm:prSet>
      <dgm:spPr/>
    </dgm:pt>
    <dgm:pt modelId="{3C400B45-2682-4CB9-9165-2B91F55ED994}" type="pres">
      <dgm:prSet presAssocID="{2DB7CB9D-0990-4DFC-8706-D5EF3A0AE11E}" presName="FourConn_3-4" presStyleLbl="fgAccFollowNode1" presStyleIdx="2" presStyleCnt="3">
        <dgm:presLayoutVars>
          <dgm:bulletEnabled val="1"/>
        </dgm:presLayoutVars>
      </dgm:prSet>
      <dgm:spPr/>
    </dgm:pt>
    <dgm:pt modelId="{D5CFBFDB-01AA-4BC3-A60F-6CA3761B667D}" type="pres">
      <dgm:prSet presAssocID="{2DB7CB9D-0990-4DFC-8706-D5EF3A0AE11E}" presName="FourNodes_1_text" presStyleLbl="node1" presStyleIdx="3" presStyleCnt="4">
        <dgm:presLayoutVars>
          <dgm:bulletEnabled val="1"/>
        </dgm:presLayoutVars>
      </dgm:prSet>
      <dgm:spPr/>
    </dgm:pt>
    <dgm:pt modelId="{B5C6A71F-3CEE-4C8F-B928-A3592B8E5CE2}" type="pres">
      <dgm:prSet presAssocID="{2DB7CB9D-0990-4DFC-8706-D5EF3A0AE11E}" presName="FourNodes_2_text" presStyleLbl="node1" presStyleIdx="3" presStyleCnt="4">
        <dgm:presLayoutVars>
          <dgm:bulletEnabled val="1"/>
        </dgm:presLayoutVars>
      </dgm:prSet>
      <dgm:spPr/>
    </dgm:pt>
    <dgm:pt modelId="{5B884BF8-A271-4EAB-A240-8FCC70F14CA9}" type="pres">
      <dgm:prSet presAssocID="{2DB7CB9D-0990-4DFC-8706-D5EF3A0AE11E}" presName="FourNodes_3_text" presStyleLbl="node1" presStyleIdx="3" presStyleCnt="4">
        <dgm:presLayoutVars>
          <dgm:bulletEnabled val="1"/>
        </dgm:presLayoutVars>
      </dgm:prSet>
      <dgm:spPr/>
    </dgm:pt>
    <dgm:pt modelId="{6485A8FE-040B-4623-A262-0C2D5AC4C686}" type="pres">
      <dgm:prSet presAssocID="{2DB7CB9D-0990-4DFC-8706-D5EF3A0AE11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DBCCA30-6118-4AA7-9EAE-65063BF8C72A}" type="presOf" srcId="{68CF83B1-BEB8-4964-BE6A-2B370EAB8AE3}" destId="{6485A8FE-040B-4623-A262-0C2D5AC4C686}" srcOrd="1" destOrd="0" presId="urn:microsoft.com/office/officeart/2005/8/layout/vProcess5"/>
    <dgm:cxn modelId="{516A6335-B8E3-48ED-8370-35E9BD5EC5D4}" type="presOf" srcId="{229D7D45-F181-452C-B76E-87DD052AEE55}" destId="{B5C6A71F-3CEE-4C8F-B928-A3592B8E5CE2}" srcOrd="1" destOrd="0" presId="urn:microsoft.com/office/officeart/2005/8/layout/vProcess5"/>
    <dgm:cxn modelId="{220FFA65-85DD-44DE-A59B-4DFE575D3DD4}" type="presOf" srcId="{229D7D45-F181-452C-B76E-87DD052AEE55}" destId="{AADD13DA-C476-491C-B3C9-87340C875A4E}" srcOrd="0" destOrd="0" presId="urn:microsoft.com/office/officeart/2005/8/layout/vProcess5"/>
    <dgm:cxn modelId="{A55B6571-CA5A-4E91-8AF3-36E2DF2E44C5}" type="presOf" srcId="{2DB7CB9D-0990-4DFC-8706-D5EF3A0AE11E}" destId="{E3278590-1A84-470D-AB8C-EEA718D7AA88}" srcOrd="0" destOrd="0" presId="urn:microsoft.com/office/officeart/2005/8/layout/vProcess5"/>
    <dgm:cxn modelId="{8EDE5C95-C3C8-4535-8E85-FD8D6262F0A4}" type="presOf" srcId="{08DD1F64-F2F7-4919-8A0F-3698CF51D35D}" destId="{14BBAB86-63B2-452E-B64B-DCF138BEAFD1}" srcOrd="0" destOrd="0" presId="urn:microsoft.com/office/officeart/2005/8/layout/vProcess5"/>
    <dgm:cxn modelId="{1F880CB9-13B0-4B9A-82C7-247D2F953A37}" srcId="{2DB7CB9D-0990-4DFC-8706-D5EF3A0AE11E}" destId="{68CF83B1-BEB8-4964-BE6A-2B370EAB8AE3}" srcOrd="3" destOrd="0" parTransId="{FD8C6E57-E824-42C9-AE6B-FB0FA5F5DD45}" sibTransId="{C4078B5F-FBD4-4B76-B0F1-4AA520BDE2F9}"/>
    <dgm:cxn modelId="{57BD04C5-6A6D-4655-8FCC-CEEBE674F6C2}" type="presOf" srcId="{68CF83B1-BEB8-4964-BE6A-2B370EAB8AE3}" destId="{87851F56-FEBE-4768-B9B4-3E1BE5872702}" srcOrd="0" destOrd="0" presId="urn:microsoft.com/office/officeart/2005/8/layout/vProcess5"/>
    <dgm:cxn modelId="{1E8EE0CC-C8D1-4241-9AB3-CA5351F12E7B}" srcId="{2DB7CB9D-0990-4DFC-8706-D5EF3A0AE11E}" destId="{229D7D45-F181-452C-B76E-87DD052AEE55}" srcOrd="1" destOrd="0" parTransId="{9F9BD517-29DA-495C-AA8E-BC9C4C0FAB84}" sibTransId="{40DA3E5B-8D05-4A7E-B843-CD3FB3B8814E}"/>
    <dgm:cxn modelId="{E8E1F4D0-07BC-4279-8761-8D3E132AE3F7}" srcId="{2DB7CB9D-0990-4DFC-8706-D5EF3A0AE11E}" destId="{B39A8DB8-572E-4540-B995-BD9BD80FD39C}" srcOrd="2" destOrd="0" parTransId="{256918B7-D471-4EE3-9EF4-B66EDADFC9DF}" sibTransId="{432EC230-7DAD-4441-B194-839DDFC7AD27}"/>
    <dgm:cxn modelId="{3B35AAD4-103C-465A-BC00-BD8A2C9B8040}" srcId="{2DB7CB9D-0990-4DFC-8706-D5EF3A0AE11E}" destId="{08DD1F64-F2F7-4919-8A0F-3698CF51D35D}" srcOrd="0" destOrd="0" parTransId="{A5FC2604-4AFA-4119-B062-A7DA4DE3589C}" sibTransId="{3EE8FA33-6FEE-4E5A-A45A-A452BD31FD5B}"/>
    <dgm:cxn modelId="{7F54BADC-2905-441C-9B98-3036A8250530}" type="presOf" srcId="{432EC230-7DAD-4441-B194-839DDFC7AD27}" destId="{3C400B45-2682-4CB9-9165-2B91F55ED994}" srcOrd="0" destOrd="0" presId="urn:microsoft.com/office/officeart/2005/8/layout/vProcess5"/>
    <dgm:cxn modelId="{0F1330ED-B66C-47E9-A200-58AA3A6336F1}" type="presOf" srcId="{3EE8FA33-6FEE-4E5A-A45A-A452BD31FD5B}" destId="{34CFB7B5-2245-46C5-80D3-E58F18E64386}" srcOrd="0" destOrd="0" presId="urn:microsoft.com/office/officeart/2005/8/layout/vProcess5"/>
    <dgm:cxn modelId="{5B2208F3-D366-48C1-82EC-FB4AD0B371E9}" type="presOf" srcId="{40DA3E5B-8D05-4A7E-B843-CD3FB3B8814E}" destId="{75BABE8E-94AC-4041-87E4-BDCDD16E4C7B}" srcOrd="0" destOrd="0" presId="urn:microsoft.com/office/officeart/2005/8/layout/vProcess5"/>
    <dgm:cxn modelId="{B06840F4-3FCF-4D8A-BE19-BD7061ACC448}" type="presOf" srcId="{B39A8DB8-572E-4540-B995-BD9BD80FD39C}" destId="{3D0E190D-3C44-479D-B63A-516E4B19A237}" srcOrd="0" destOrd="0" presId="urn:microsoft.com/office/officeart/2005/8/layout/vProcess5"/>
    <dgm:cxn modelId="{C4A789FB-E248-4B80-8075-A7C8E832D05E}" type="presOf" srcId="{B39A8DB8-572E-4540-B995-BD9BD80FD39C}" destId="{5B884BF8-A271-4EAB-A240-8FCC70F14CA9}" srcOrd="1" destOrd="0" presId="urn:microsoft.com/office/officeart/2005/8/layout/vProcess5"/>
    <dgm:cxn modelId="{34A2B1FE-62B9-409F-B58F-98416A9627F9}" type="presOf" srcId="{08DD1F64-F2F7-4919-8A0F-3698CF51D35D}" destId="{D5CFBFDB-01AA-4BC3-A60F-6CA3761B667D}" srcOrd="1" destOrd="0" presId="urn:microsoft.com/office/officeart/2005/8/layout/vProcess5"/>
    <dgm:cxn modelId="{B5625B86-C6E4-4FC8-8459-C0FD5AFB37A9}" type="presParOf" srcId="{E3278590-1A84-470D-AB8C-EEA718D7AA88}" destId="{5E27C292-CBC3-44EE-8AA6-7B86CB4DE602}" srcOrd="0" destOrd="0" presId="urn:microsoft.com/office/officeart/2005/8/layout/vProcess5"/>
    <dgm:cxn modelId="{B554A27F-56CA-4C6F-80DB-2D0514561789}" type="presParOf" srcId="{E3278590-1A84-470D-AB8C-EEA718D7AA88}" destId="{14BBAB86-63B2-452E-B64B-DCF138BEAFD1}" srcOrd="1" destOrd="0" presId="urn:microsoft.com/office/officeart/2005/8/layout/vProcess5"/>
    <dgm:cxn modelId="{9E1A9D34-B41D-480A-94F8-122BF427F92D}" type="presParOf" srcId="{E3278590-1A84-470D-AB8C-EEA718D7AA88}" destId="{AADD13DA-C476-491C-B3C9-87340C875A4E}" srcOrd="2" destOrd="0" presId="urn:microsoft.com/office/officeart/2005/8/layout/vProcess5"/>
    <dgm:cxn modelId="{11A63CA9-CDAC-4260-8A9F-90228F727845}" type="presParOf" srcId="{E3278590-1A84-470D-AB8C-EEA718D7AA88}" destId="{3D0E190D-3C44-479D-B63A-516E4B19A237}" srcOrd="3" destOrd="0" presId="urn:microsoft.com/office/officeart/2005/8/layout/vProcess5"/>
    <dgm:cxn modelId="{8E0EA3D1-71CA-424F-92C2-A210FE4B87F8}" type="presParOf" srcId="{E3278590-1A84-470D-AB8C-EEA718D7AA88}" destId="{87851F56-FEBE-4768-B9B4-3E1BE5872702}" srcOrd="4" destOrd="0" presId="urn:microsoft.com/office/officeart/2005/8/layout/vProcess5"/>
    <dgm:cxn modelId="{0CFDF986-034A-4647-A1E2-974DF759E733}" type="presParOf" srcId="{E3278590-1A84-470D-AB8C-EEA718D7AA88}" destId="{34CFB7B5-2245-46C5-80D3-E58F18E64386}" srcOrd="5" destOrd="0" presId="urn:microsoft.com/office/officeart/2005/8/layout/vProcess5"/>
    <dgm:cxn modelId="{C05D9A4C-0060-4349-A747-ED1FBBE5C337}" type="presParOf" srcId="{E3278590-1A84-470D-AB8C-EEA718D7AA88}" destId="{75BABE8E-94AC-4041-87E4-BDCDD16E4C7B}" srcOrd="6" destOrd="0" presId="urn:microsoft.com/office/officeart/2005/8/layout/vProcess5"/>
    <dgm:cxn modelId="{1F8A0EA2-4401-4355-A129-8D53CC3816EE}" type="presParOf" srcId="{E3278590-1A84-470D-AB8C-EEA718D7AA88}" destId="{3C400B45-2682-4CB9-9165-2B91F55ED994}" srcOrd="7" destOrd="0" presId="urn:microsoft.com/office/officeart/2005/8/layout/vProcess5"/>
    <dgm:cxn modelId="{A36985C1-E4C7-4B3B-B71C-4EEFC721F1F0}" type="presParOf" srcId="{E3278590-1A84-470D-AB8C-EEA718D7AA88}" destId="{D5CFBFDB-01AA-4BC3-A60F-6CA3761B667D}" srcOrd="8" destOrd="0" presId="urn:microsoft.com/office/officeart/2005/8/layout/vProcess5"/>
    <dgm:cxn modelId="{44CFD3E7-3722-4FD3-B77D-6DDB435473A1}" type="presParOf" srcId="{E3278590-1A84-470D-AB8C-EEA718D7AA88}" destId="{B5C6A71F-3CEE-4C8F-B928-A3592B8E5CE2}" srcOrd="9" destOrd="0" presId="urn:microsoft.com/office/officeart/2005/8/layout/vProcess5"/>
    <dgm:cxn modelId="{8BF70148-D812-4018-B874-B1A305691736}" type="presParOf" srcId="{E3278590-1A84-470D-AB8C-EEA718D7AA88}" destId="{5B884BF8-A271-4EAB-A240-8FCC70F14CA9}" srcOrd="10" destOrd="0" presId="urn:microsoft.com/office/officeart/2005/8/layout/vProcess5"/>
    <dgm:cxn modelId="{205108D9-E02D-46EC-B54F-8CAF996F274D}" type="presParOf" srcId="{E3278590-1A84-470D-AB8C-EEA718D7AA88}" destId="{6485A8FE-040B-4623-A262-0C2D5AC4C68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BAB86-63B2-452E-B64B-DCF138BEAFD1}">
      <dsp:nvSpPr>
        <dsp:cNvPr id="0" name=""/>
        <dsp:cNvSpPr/>
      </dsp:nvSpPr>
      <dsp:spPr>
        <a:xfrm>
          <a:off x="0" y="0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laser beam is bombarded on the fingertip.​</a:t>
          </a:r>
        </a:p>
      </dsp:txBody>
      <dsp:txXfrm>
        <a:off x="37923" y="37923"/>
        <a:ext cx="3704290" cy="1218947"/>
      </dsp:txXfrm>
    </dsp:sp>
    <dsp:sp modelId="{AADD13DA-C476-491C-B3C9-87340C875A4E}">
      <dsp:nvSpPr>
        <dsp:cNvPr id="0" name=""/>
        <dsp:cNvSpPr/>
      </dsp:nvSpPr>
      <dsp:spPr>
        <a:xfrm>
          <a:off x="436411" y="1530210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Parallelly the camera module takes the photo of the fingertip.​</a:t>
          </a:r>
        </a:p>
      </dsp:txBody>
      <dsp:txXfrm>
        <a:off x="474334" y="1568133"/>
        <a:ext cx="3857009" cy="1218947"/>
      </dsp:txXfrm>
    </dsp:sp>
    <dsp:sp modelId="{3D0E190D-3C44-479D-B63A-516E4B19A237}">
      <dsp:nvSpPr>
        <dsp:cNvPr id="0" name=""/>
        <dsp:cNvSpPr/>
      </dsp:nvSpPr>
      <dsp:spPr>
        <a:xfrm>
          <a:off x="866309" y="3060421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Histogram is calculated for the captured image.​</a:t>
          </a:r>
        </a:p>
      </dsp:txBody>
      <dsp:txXfrm>
        <a:off x="904232" y="3098344"/>
        <a:ext cx="3863523" cy="1218947"/>
      </dsp:txXfrm>
    </dsp:sp>
    <dsp:sp modelId="{87851F56-FEBE-4768-B9B4-3E1BE5872702}">
      <dsp:nvSpPr>
        <dsp:cNvPr id="0" name=""/>
        <dsp:cNvSpPr/>
      </dsp:nvSpPr>
      <dsp:spPr>
        <a:xfrm>
          <a:off x="1302720" y="4590632"/>
          <a:ext cx="5210883" cy="129479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histogram is then used to measure glucose concentration of blood.</a:t>
          </a:r>
        </a:p>
      </dsp:txBody>
      <dsp:txXfrm>
        <a:off x="1340643" y="4628555"/>
        <a:ext cx="3857009" cy="1218947"/>
      </dsp:txXfrm>
    </dsp:sp>
    <dsp:sp modelId="{34CFB7B5-2245-46C5-80D3-E58F18E64386}">
      <dsp:nvSpPr>
        <dsp:cNvPr id="0" name=""/>
        <dsp:cNvSpPr/>
      </dsp:nvSpPr>
      <dsp:spPr>
        <a:xfrm>
          <a:off x="4369267" y="991694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58630" y="991694"/>
        <a:ext cx="462889" cy="633315"/>
      </dsp:txXfrm>
    </dsp:sp>
    <dsp:sp modelId="{75BABE8E-94AC-4041-87E4-BDCDD16E4C7B}">
      <dsp:nvSpPr>
        <dsp:cNvPr id="0" name=""/>
        <dsp:cNvSpPr/>
      </dsp:nvSpPr>
      <dsp:spPr>
        <a:xfrm>
          <a:off x="4805678" y="2521905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5041" y="2521905"/>
        <a:ext cx="462889" cy="633315"/>
      </dsp:txXfrm>
    </dsp:sp>
    <dsp:sp modelId="{3C400B45-2682-4CB9-9165-2B91F55ED994}">
      <dsp:nvSpPr>
        <dsp:cNvPr id="0" name=""/>
        <dsp:cNvSpPr/>
      </dsp:nvSpPr>
      <dsp:spPr>
        <a:xfrm>
          <a:off x="5235576" y="4052115"/>
          <a:ext cx="841615" cy="84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24939" y="4052115"/>
        <a:ext cx="462889" cy="633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67A5-2F79-4FA8-8939-817DAC5B6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1CBA8-4AA4-449E-8743-C770FE29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300F-E52E-4883-8AF3-5AFD0F76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5324-D707-4250-89FD-46085D0D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1801-40BF-47B9-94C8-10400BFC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2D7E-1926-4253-98BC-A16754B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1EF7-91FA-4CB5-B484-229E1438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A3A7-A57C-4D92-9D57-D4347638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C8D8-BF83-4CE9-A5C2-1E5ED8D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6489-69A1-4D02-9450-CB69355B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3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266E9-B3BF-4596-8C1A-1C179EE89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81C24-E5AE-4126-B13A-1AC7361A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E3FD-E08E-4814-AA34-6288ADF3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CE6A-983A-4249-AF86-616629D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720B-3177-43B5-AE83-4D9EC28A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4164-3208-45A9-9ED3-35BCF1B0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D256-09B9-4CC9-8C15-28CBF097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E3782-D494-4B51-BF03-FC498E0D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EB97-D217-42D5-9A10-22608C0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ED55-CEFD-4768-96FB-6DACE525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AC1F-EEEE-4993-9F65-183CE37C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98150-F5CB-4C17-8EA5-0FE89BFC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D562-C09F-4408-80FE-7B09DC47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1E3C-89BA-4489-B90A-AC3A2AAB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8848-C6FB-49C5-89FD-2BB58368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749B-9C11-4579-901F-FAF983B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29D2-45F7-4167-82D1-DDB4B7B5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B3D6B-90F8-4754-838F-E3B0F97A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AFCE-2126-4EA5-BB6A-0CD809B6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8AB4-A812-46CE-937D-8F0A6C29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D7D14-A23E-4AF3-833C-4CA41C6D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36B9-856F-486D-BADF-6E73D16A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B7DA-B0A8-424A-BE47-C4551919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C53A2-2C67-497E-BE2B-1EA0673C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43866-CFED-4EC2-984D-46697E1B0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B76E-E908-406F-B911-6D5E8B4D1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C7B74-1A6B-45E4-8CD5-B89ECF64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EE15A-53DD-46CB-BE0D-C67565D5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ECB6D-EBFA-44DC-B9C1-FF6B9980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2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5453-BD83-4628-BF8E-EAF38A1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45C52-0A7D-4C90-B2B5-3802BC86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50E94-1955-47E8-B775-66C4A4A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DAFB9-2505-440B-BDA2-ECFEE4BD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8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5CEF9-5C8B-4EF6-A947-65D6E236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0F7ED-3D27-49CA-9FAF-621EF0FB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9BF5-F0F9-46CC-BF7A-5A3E29B3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9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E284-C043-4F73-B0B3-AC8CAC1A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53A5-4C57-4B58-828C-6D3840C5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AAA6B-55DC-40B6-84B4-990E0A21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AE6B7-3E93-45D5-9F89-372A7582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297DF-4CF3-4B5A-B529-CF03746B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75C83-DA37-4D78-99B4-6DDE5409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D179-EDA2-41EB-977B-E329CD52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F0B1E-F7DA-40A8-A1B5-0BFBDE4ED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128F-1C7F-4055-BAB3-D22ECAF1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6AF7A-F321-475E-9105-A70ABBC8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3E8E-9AF0-499D-9AFF-C11AF253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4699E-7211-49CA-BE26-8823654A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86CEE-DFEA-4B96-9168-1BAA7176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AC2EE-CE2C-4349-8B96-D9F42626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D3DB-B86B-420E-B712-C00A04CC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3BE6-8AE3-4E57-9B85-8BE87FBD0213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89FF4-0C3B-4AA3-A1E1-5A85AE4F2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A17-18A2-4B0D-A52C-75B68E43E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53CF-84DB-41F2-B994-263886D0C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5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9D4-E8D9-4047-9320-DDBFEC9FD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4687"/>
            <a:ext cx="9144000" cy="2453594"/>
          </a:xfrm>
        </p:spPr>
        <p:txBody>
          <a:bodyPr>
            <a:normAutofit/>
          </a:bodyPr>
          <a:lstStyle/>
          <a:p>
            <a:r>
              <a:rPr lang="en-IN" b="1" dirty="0"/>
              <a:t>Non - Invasive Glucose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EEE40-DCF0-466F-B78D-25D90CA65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5488"/>
            <a:ext cx="9144000" cy="910512"/>
          </a:xfrm>
        </p:spPr>
        <p:txBody>
          <a:bodyPr>
            <a:normAutofit/>
          </a:bodyPr>
          <a:lstStyle/>
          <a:p>
            <a:r>
              <a:rPr lang="en-IN" b="1" dirty="0"/>
              <a:t>CS 578 : Internet of Things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45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2D4A-7F18-4E85-95F9-E86FE255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Nutrition Recommendation-Linear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B0BC-9A8B-4122-AB6C-C0C621C2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39"/>
            <a:ext cx="10515600" cy="4351338"/>
          </a:xfrm>
        </p:spPr>
        <p:txBody>
          <a:bodyPr/>
          <a:lstStyle/>
          <a:p>
            <a:r>
              <a:rPr lang="en-IN" dirty="0"/>
              <a:t>The Average absorption ratio from the peak values in the histogram are used for Glucose level detection using Linear Regression Model.</a:t>
            </a:r>
          </a:p>
          <a:p>
            <a:endParaRPr lang="en-IN" dirty="0"/>
          </a:p>
          <a:p>
            <a:r>
              <a:rPr lang="en-IN" dirty="0"/>
              <a:t>The glucose level in mg/dL is used to determine the food items a person may intake.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99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5BD7-68AB-4E21-8B5C-2D589030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D4FC-71C7-4FAA-97CC-B91107FB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fingertip images differ for different glucose concentrations.</a:t>
            </a:r>
          </a:p>
          <a:p>
            <a:r>
              <a:rPr lang="en-US" dirty="0"/>
              <a:t>Glucose levels change according to user, time of day and time since user has ate something.​</a:t>
            </a:r>
          </a:p>
          <a:p>
            <a:r>
              <a:rPr lang="en-US" dirty="0"/>
              <a:t>The results suggests that our approach is competitive with invasive methods.​</a:t>
            </a:r>
          </a:p>
          <a:p>
            <a:r>
              <a:rPr lang="en-US" dirty="0"/>
              <a:t>Improvements can be done by taking high quality images with better camera.​</a:t>
            </a:r>
          </a:p>
          <a:p>
            <a:r>
              <a:rPr lang="en-US" dirty="0"/>
              <a:t>Complex algorithms can be used to consider multiple factors while calculating glucose levels.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6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6E4DD-B3FA-4BFA-8B4F-F692A091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u="sng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75C3-563B-4A51-9683-CD086AD6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Patients diagnosed with diabetes must monitor their blood glucose levels at least three times per day and, besides that, a laboratory test once or twice per month.</a:t>
            </a:r>
          </a:p>
          <a:p>
            <a:endParaRPr lang="en-US" sz="2200">
              <a:solidFill>
                <a:srgbClr val="000000"/>
              </a:solidFill>
            </a:endParaRPr>
          </a:p>
          <a:p>
            <a:r>
              <a:rPr lang="en-US" sz="2200">
                <a:solidFill>
                  <a:srgbClr val="000000"/>
                </a:solidFill>
              </a:rPr>
              <a:t>These standard methods pose difficulty for patients since they need to prick their finger in order to determine the glucose concentration, yielding discomfort and distress.</a:t>
            </a:r>
          </a:p>
          <a:p>
            <a:endParaRPr lang="en-US" sz="2200">
              <a:solidFill>
                <a:srgbClr val="000000"/>
              </a:solidFill>
            </a:endParaRPr>
          </a:p>
          <a:p>
            <a:r>
              <a:rPr lang="en-US" sz="2200" b="1">
                <a:solidFill>
                  <a:srgbClr val="000000"/>
                </a:solidFill>
              </a:rPr>
              <a:t>Solution: </a:t>
            </a:r>
            <a:r>
              <a:rPr lang="en-US" sz="2200">
                <a:solidFill>
                  <a:srgbClr val="000000"/>
                </a:solidFill>
              </a:rPr>
              <a:t>An Internet of Things (IoT)-based framework for non-invasive blood glucose monitoring.</a:t>
            </a:r>
          </a:p>
        </p:txBody>
      </p:sp>
    </p:spTree>
    <p:extLst>
      <p:ext uri="{BB962C8B-B14F-4D97-AF65-F5344CB8AC3E}">
        <p14:creationId xmlns:p14="http://schemas.microsoft.com/office/powerpoint/2010/main" val="17082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62C73-A15F-4499-B378-8453BFB2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u="sng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14FB-5601-4A29-8743-C35F8B78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Development of non-invasive glucose fluctuation monitoring system.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To assist in diet control by providing nutritional recommendations for the individual with diabetes.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90AB1-2212-4EF4-8E1E-0BB54EDD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0ECA4C-C85D-440F-B485-F96ED396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532" y="1675227"/>
            <a:ext cx="9710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CE256-A456-433E-9B3C-3399ADC0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en-IN" sz="3200"/>
              <a:t>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CFAE0-03F0-435E-8E53-04828975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7" y="0"/>
            <a:ext cx="9694794" cy="4192998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9416-A1AA-4EF3-B7FA-B9788647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The system is based on Raspberry Pi Zero (</a:t>
            </a:r>
            <a:r>
              <a:rPr lang="en-US" sz="2400" dirty="0" err="1"/>
              <a:t>RPi</a:t>
            </a:r>
            <a:r>
              <a:rPr lang="en-US" sz="2400" dirty="0"/>
              <a:t>) </a:t>
            </a:r>
            <a:r>
              <a:rPr lang="en-IN" sz="2400" dirty="0"/>
              <a:t>using –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i</a:t>
            </a:r>
            <a:r>
              <a:rPr lang="en-IN" sz="2400" dirty="0"/>
              <a:t>.  A visible laser beam</a:t>
            </a:r>
          </a:p>
          <a:p>
            <a:pPr marL="0" indent="0">
              <a:buNone/>
            </a:pPr>
            <a:r>
              <a:rPr lang="en-IN" sz="2400" dirty="0"/>
              <a:t>	ii. A Raspberry Pi Camera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A75C6-3AD7-490E-8207-F0DD4349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0" y="242811"/>
            <a:ext cx="104108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614F-A959-42ED-A4A9-2B7A18FA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B10B-4FCC-4673-9FC9-E92C9B84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Beer–Lambert law  is an optic measure considering the relationship between the absorbance and the amount of a material.</a:t>
            </a:r>
          </a:p>
          <a:p>
            <a:endParaRPr lang="en-US" dirty="0"/>
          </a:p>
          <a:p>
            <a:r>
              <a:rPr lang="en-US" dirty="0"/>
              <a:t>It permits to compute the amount of a material in a sample by using its absorbance rate, so the light absorption of a material is proportional to the quantity of the same material.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8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1A728-EB57-4541-B90A-8F6D6E05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990" y="783778"/>
            <a:ext cx="6173796" cy="9200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915F-15DA-4ED6-8B13-93A844AB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88" y="1141071"/>
            <a:ext cx="10515600" cy="527707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US" dirty="0"/>
              <a:t>This formulation was used as the main principle for measuring the glucose concentration in a blood sample by passing a laser-beam through the fingertip.</a:t>
            </a:r>
          </a:p>
          <a:p>
            <a:endParaRPr lang="en-US" dirty="0"/>
          </a:p>
          <a:p>
            <a:r>
              <a:rPr lang="en-US" dirty="0"/>
              <a:t>The laser-beam is fixed facing to the camera lens, with enough space in between for enclosing the fingertip of a person adequately.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5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28F76-374F-4B87-A19E-C3062361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EE1ACE-A9C4-4609-9984-D7A703E53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9444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4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40CA3C-6067-476A-8A47-32489DC07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967" y="158205"/>
            <a:ext cx="8221290" cy="6541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4F324-D9A5-4341-9C6D-8DAC1E8C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" y="1"/>
            <a:ext cx="1108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Non - Invasive Glucose Monitoring System</vt:lpstr>
      <vt:lpstr>Motivation</vt:lpstr>
      <vt:lpstr>Objectives</vt:lpstr>
      <vt:lpstr>Setup</vt:lpstr>
      <vt:lpstr>The System</vt:lpstr>
      <vt:lpstr>Methodology</vt:lpstr>
      <vt:lpstr>PowerPoint Presentation</vt:lpstr>
      <vt:lpstr>Flow</vt:lpstr>
      <vt:lpstr>PowerPoint Presentation</vt:lpstr>
      <vt:lpstr>Nutrition Recommendation-Linear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- Invasive Glucose Monitoring System &amp;       Nutrition Recommendation</dc:title>
  <dc:creator>KUKREJA KAPIL HARESH</dc:creator>
  <cp:lastModifiedBy>KUKREJA KAPIL HARESH</cp:lastModifiedBy>
  <cp:revision>7</cp:revision>
  <dcterms:created xsi:type="dcterms:W3CDTF">2019-11-29T14:26:15Z</dcterms:created>
  <dcterms:modified xsi:type="dcterms:W3CDTF">2020-09-20T14:54:14Z</dcterms:modified>
</cp:coreProperties>
</file>