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72" r:id="rId5"/>
    <p:sldId id="273" r:id="rId6"/>
    <p:sldId id="274" r:id="rId7"/>
    <p:sldId id="275" r:id="rId8"/>
    <p:sldId id="258" r:id="rId9"/>
    <p:sldId id="260" r:id="rId10"/>
    <p:sldId id="261" r:id="rId11"/>
    <p:sldId id="262" r:id="rId12"/>
    <p:sldId id="263" r:id="rId13"/>
    <p:sldId id="264" r:id="rId14"/>
    <p:sldId id="265" r:id="rId15"/>
    <p:sldId id="266" r:id="rId16"/>
    <p:sldId id="267" r:id="rId17"/>
    <p:sldId id="268" r:id="rId18"/>
    <p:sldId id="269" r:id="rId19"/>
    <p:sldId id="271" r:id="rId20"/>
    <p:sldId id="276"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4CE964-B6A8-498D-AC34-BED866E6F434}">
          <p14:sldIdLst>
            <p14:sldId id="256"/>
          </p14:sldIdLst>
        </p14:section>
        <p14:section name="Untitled Section" id="{B0B2B7DB-9056-4562-A1FB-F9E83C05C35E}">
          <p14:sldIdLst>
            <p14:sldId id="257"/>
            <p14:sldId id="259"/>
            <p14:sldId id="272"/>
            <p14:sldId id="273"/>
            <p14:sldId id="274"/>
            <p14:sldId id="275"/>
            <p14:sldId id="258"/>
            <p14:sldId id="260"/>
            <p14:sldId id="261"/>
          </p14:sldIdLst>
        </p14:section>
        <p14:section name="Untitled Section" id="{5FFE0B90-2822-4168-BFBA-0062B0C6CB51}">
          <p14:sldIdLst>
            <p14:sldId id="262"/>
            <p14:sldId id="263"/>
            <p14:sldId id="264"/>
            <p14:sldId id="265"/>
            <p14:sldId id="266"/>
            <p14:sldId id="267"/>
            <p14:sldId id="268"/>
            <p14:sldId id="269"/>
            <p14:sldId id="271"/>
            <p14:sldId id="276"/>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75F4A6-ABE6-44B9-8913-BA05838743B7}"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700313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5F4A6-ABE6-44B9-8913-BA05838743B7}"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163214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5F4A6-ABE6-44B9-8913-BA05838743B7}"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417128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5F4A6-ABE6-44B9-8913-BA05838743B7}"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F8E4D-F536-43C3-9A02-2E2E2B16BDD8}"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7124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75F4A6-ABE6-44B9-8913-BA05838743B7}"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162817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75F4A6-ABE6-44B9-8913-BA05838743B7}"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285974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275F4A6-ABE6-44B9-8913-BA05838743B7}"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2582141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5F4A6-ABE6-44B9-8913-BA05838743B7}"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764206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5F4A6-ABE6-44B9-8913-BA05838743B7}"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2618251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5F4A6-ABE6-44B9-8913-BA05838743B7}"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415174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5F4A6-ABE6-44B9-8913-BA05838743B7}" type="datetimeFigureOut">
              <a:rPr lang="en-IN" smtClean="0"/>
              <a:t>03-06-2021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57939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75F4A6-ABE6-44B9-8913-BA05838743B7}"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338094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75F4A6-ABE6-44B9-8913-BA05838743B7}" type="datetimeFigureOut">
              <a:rPr lang="en-IN" smtClean="0"/>
              <a:t>03-06-2021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223934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75F4A6-ABE6-44B9-8913-BA05838743B7}" type="datetimeFigureOut">
              <a:rPr lang="en-IN" smtClean="0"/>
              <a:t>03-06-2021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14529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5F4A6-ABE6-44B9-8913-BA05838743B7}" type="datetimeFigureOut">
              <a:rPr lang="en-IN" smtClean="0"/>
              <a:t>03-06-2021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188269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75F4A6-ABE6-44B9-8913-BA05838743B7}"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111700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75F4A6-ABE6-44B9-8913-BA05838743B7}" type="datetimeFigureOut">
              <a:rPr lang="en-IN" smtClean="0"/>
              <a:t>03-06-2021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6F8E4D-F536-43C3-9A02-2E2E2B16BDD8}" type="slidenum">
              <a:rPr lang="en-IN" smtClean="0"/>
              <a:t>‹#›</a:t>
            </a:fld>
            <a:endParaRPr lang="en-IN"/>
          </a:p>
        </p:txBody>
      </p:sp>
    </p:spTree>
    <p:extLst>
      <p:ext uri="{BB962C8B-B14F-4D97-AF65-F5344CB8AC3E}">
        <p14:creationId xmlns:p14="http://schemas.microsoft.com/office/powerpoint/2010/main" val="24270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275F4A6-ABE6-44B9-8913-BA05838743B7}" type="datetimeFigureOut">
              <a:rPr lang="en-IN" smtClean="0"/>
              <a:t>03-06-2021</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D6F8E4D-F536-43C3-9A02-2E2E2B16BDD8}" type="slidenum">
              <a:rPr lang="en-IN" smtClean="0"/>
              <a:t>‹#›</a:t>
            </a:fld>
            <a:endParaRPr lang="en-IN"/>
          </a:p>
        </p:txBody>
      </p:sp>
    </p:spTree>
    <p:extLst>
      <p:ext uri="{BB962C8B-B14F-4D97-AF65-F5344CB8AC3E}">
        <p14:creationId xmlns:p14="http://schemas.microsoft.com/office/powerpoint/2010/main" val="218114931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7FB3-78E6-4241-9A4D-94529D7BEAE6}"/>
              </a:ext>
            </a:extLst>
          </p:cNvPr>
          <p:cNvSpPr>
            <a:spLocks noGrp="1"/>
          </p:cNvSpPr>
          <p:nvPr>
            <p:ph type="ctrTitle"/>
          </p:nvPr>
        </p:nvSpPr>
        <p:spPr>
          <a:xfrm>
            <a:off x="1289413" y="1007540"/>
            <a:ext cx="9440034" cy="1828801"/>
          </a:xfrm>
        </p:spPr>
        <p:txBody>
          <a:bodyPr>
            <a:normAutofit fontScale="90000"/>
          </a:bodyPr>
          <a:lstStyle/>
          <a:p>
            <a:r>
              <a:rPr lang="en-IN" dirty="0"/>
              <a:t>SOFTWARE ENGINEERING AND PROJECT MANAGEMENT</a:t>
            </a:r>
          </a:p>
        </p:txBody>
      </p:sp>
      <p:sp>
        <p:nvSpPr>
          <p:cNvPr id="3" name="Subtitle 2">
            <a:extLst>
              <a:ext uri="{FF2B5EF4-FFF2-40B4-BE49-F238E27FC236}">
                <a16:creationId xmlns:a16="http://schemas.microsoft.com/office/drawing/2014/main" id="{244E5E2B-4CC0-464B-BB36-5E16606B062F}"/>
              </a:ext>
            </a:extLst>
          </p:cNvPr>
          <p:cNvSpPr>
            <a:spLocks noGrp="1"/>
          </p:cNvSpPr>
          <p:nvPr>
            <p:ph type="subTitle" idx="1"/>
          </p:nvPr>
        </p:nvSpPr>
        <p:spPr>
          <a:xfrm>
            <a:off x="2366373" y="5151122"/>
            <a:ext cx="9440034" cy="1325886"/>
          </a:xfrm>
        </p:spPr>
        <p:txBody>
          <a:bodyPr/>
          <a:lstStyle/>
          <a:p>
            <a:pPr algn="r"/>
            <a:r>
              <a:rPr lang="en-IN" dirty="0"/>
              <a:t>-MAYANK SINHA</a:t>
            </a:r>
            <a:r>
              <a:rPr lang="en-IN"/>
              <a:t>(RA1911003010386)</a:t>
            </a:r>
            <a:endParaRPr lang="en-IN" dirty="0"/>
          </a:p>
          <a:p>
            <a:pPr algn="r"/>
            <a:r>
              <a:rPr lang="en-IN" dirty="0"/>
              <a:t>SHIVAM PANDEY(RA1911003010383)</a:t>
            </a:r>
          </a:p>
          <a:p>
            <a:pPr algn="r"/>
            <a:r>
              <a:rPr lang="en-IN" dirty="0"/>
              <a:t>ABHIJEET PADHI(RA1911003010393)</a:t>
            </a:r>
          </a:p>
        </p:txBody>
      </p:sp>
    </p:spTree>
    <p:extLst>
      <p:ext uri="{BB962C8B-B14F-4D97-AF65-F5344CB8AC3E}">
        <p14:creationId xmlns:p14="http://schemas.microsoft.com/office/powerpoint/2010/main" val="1021068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D682-CA99-425B-9819-7D584F60108B}"/>
              </a:ext>
            </a:extLst>
          </p:cNvPr>
          <p:cNvSpPr>
            <a:spLocks noGrp="1"/>
          </p:cNvSpPr>
          <p:nvPr>
            <p:ph type="title"/>
          </p:nvPr>
        </p:nvSpPr>
        <p:spPr/>
        <p:txBody>
          <a:bodyPr/>
          <a:lstStyle/>
          <a:p>
            <a:r>
              <a:rPr lang="en-IN" dirty="0"/>
              <a:t>USE CASE DIAGRAM</a:t>
            </a:r>
          </a:p>
        </p:txBody>
      </p:sp>
      <p:pic>
        <p:nvPicPr>
          <p:cNvPr id="4" name="Content Placeholder 3">
            <a:extLst>
              <a:ext uri="{FF2B5EF4-FFF2-40B4-BE49-F238E27FC236}">
                <a16:creationId xmlns:a16="http://schemas.microsoft.com/office/drawing/2014/main" id="{DE202FC2-9C06-459C-8A2A-CD0898BB162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3484" y="1731963"/>
            <a:ext cx="5555507" cy="4059237"/>
          </a:xfrm>
          <a:prstGeom prst="rect">
            <a:avLst/>
          </a:prstGeom>
          <a:noFill/>
          <a:ln>
            <a:noFill/>
          </a:ln>
        </p:spPr>
      </p:pic>
    </p:spTree>
    <p:extLst>
      <p:ext uri="{BB962C8B-B14F-4D97-AF65-F5344CB8AC3E}">
        <p14:creationId xmlns:p14="http://schemas.microsoft.com/office/powerpoint/2010/main" val="3117016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6B37E-E0E1-419B-AE66-26606A392F34}"/>
              </a:ext>
            </a:extLst>
          </p:cNvPr>
          <p:cNvSpPr>
            <a:spLocks noGrp="1"/>
          </p:cNvSpPr>
          <p:nvPr>
            <p:ph type="title"/>
          </p:nvPr>
        </p:nvSpPr>
        <p:spPr>
          <a:xfrm>
            <a:off x="913795" y="609600"/>
            <a:ext cx="10353762" cy="704850"/>
          </a:xfrm>
        </p:spPr>
        <p:txBody>
          <a:bodyPr/>
          <a:lstStyle/>
          <a:p>
            <a:r>
              <a:rPr lang="en-IN" dirty="0"/>
              <a:t>CLASS DAIGRAM</a:t>
            </a:r>
          </a:p>
        </p:txBody>
      </p:sp>
      <p:pic>
        <p:nvPicPr>
          <p:cNvPr id="4" name="Content Placeholder 3">
            <a:extLst>
              <a:ext uri="{FF2B5EF4-FFF2-40B4-BE49-F238E27FC236}">
                <a16:creationId xmlns:a16="http://schemas.microsoft.com/office/drawing/2014/main" id="{0F71E6B6-DA16-4FFC-B810-118E79A494E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9883" y="1731963"/>
            <a:ext cx="5622709" cy="4059237"/>
          </a:xfrm>
          <a:prstGeom prst="rect">
            <a:avLst/>
          </a:prstGeom>
          <a:noFill/>
          <a:ln>
            <a:noFill/>
          </a:ln>
        </p:spPr>
      </p:pic>
    </p:spTree>
    <p:extLst>
      <p:ext uri="{BB962C8B-B14F-4D97-AF65-F5344CB8AC3E}">
        <p14:creationId xmlns:p14="http://schemas.microsoft.com/office/powerpoint/2010/main" val="129900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558C-378D-4D5A-A941-B2905F2B2AC5}"/>
              </a:ext>
            </a:extLst>
          </p:cNvPr>
          <p:cNvSpPr>
            <a:spLocks noGrp="1"/>
          </p:cNvSpPr>
          <p:nvPr>
            <p:ph type="title"/>
          </p:nvPr>
        </p:nvSpPr>
        <p:spPr/>
        <p:txBody>
          <a:bodyPr/>
          <a:lstStyle/>
          <a:p>
            <a:r>
              <a:rPr lang="en-IN" dirty="0"/>
              <a:t>ACTIVITY DIAGRAM</a:t>
            </a:r>
          </a:p>
        </p:txBody>
      </p:sp>
      <p:pic>
        <p:nvPicPr>
          <p:cNvPr id="5" name="Content Placeholder 4">
            <a:extLst>
              <a:ext uri="{FF2B5EF4-FFF2-40B4-BE49-F238E27FC236}">
                <a16:creationId xmlns:a16="http://schemas.microsoft.com/office/drawing/2014/main" id="{A7C5EB07-B7FA-4118-9684-EDD421BF3C0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0267" y="1731963"/>
            <a:ext cx="2901941" cy="4059237"/>
          </a:xfrm>
          <a:prstGeom prst="rect">
            <a:avLst/>
          </a:prstGeom>
          <a:noFill/>
          <a:ln>
            <a:noFill/>
          </a:ln>
        </p:spPr>
      </p:pic>
    </p:spTree>
    <p:extLst>
      <p:ext uri="{BB962C8B-B14F-4D97-AF65-F5344CB8AC3E}">
        <p14:creationId xmlns:p14="http://schemas.microsoft.com/office/powerpoint/2010/main" val="103303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A05D-BF07-4953-BD8F-3F71B10939E5}"/>
              </a:ext>
            </a:extLst>
          </p:cNvPr>
          <p:cNvSpPr>
            <a:spLocks noGrp="1"/>
          </p:cNvSpPr>
          <p:nvPr>
            <p:ph type="title"/>
          </p:nvPr>
        </p:nvSpPr>
        <p:spPr/>
        <p:txBody>
          <a:bodyPr/>
          <a:lstStyle/>
          <a:p>
            <a:r>
              <a:rPr lang="en-IN" dirty="0"/>
              <a:t>STATE DIAGRAM</a:t>
            </a:r>
          </a:p>
        </p:txBody>
      </p:sp>
      <p:pic>
        <p:nvPicPr>
          <p:cNvPr id="4" name="Content Placeholder 3">
            <a:extLst>
              <a:ext uri="{FF2B5EF4-FFF2-40B4-BE49-F238E27FC236}">
                <a16:creationId xmlns:a16="http://schemas.microsoft.com/office/drawing/2014/main" id="{D5B108CF-25D1-4375-B669-77247F64FC7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98343" y="1731963"/>
            <a:ext cx="3185788" cy="4059237"/>
          </a:xfrm>
          <a:prstGeom prst="rect">
            <a:avLst/>
          </a:prstGeom>
          <a:noFill/>
          <a:ln>
            <a:noFill/>
          </a:ln>
        </p:spPr>
      </p:pic>
    </p:spTree>
    <p:extLst>
      <p:ext uri="{BB962C8B-B14F-4D97-AF65-F5344CB8AC3E}">
        <p14:creationId xmlns:p14="http://schemas.microsoft.com/office/powerpoint/2010/main" val="1048176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AA5D-3714-4466-A6AB-744EA06226C2}"/>
              </a:ext>
            </a:extLst>
          </p:cNvPr>
          <p:cNvSpPr>
            <a:spLocks noGrp="1"/>
          </p:cNvSpPr>
          <p:nvPr>
            <p:ph type="title"/>
          </p:nvPr>
        </p:nvSpPr>
        <p:spPr/>
        <p:txBody>
          <a:bodyPr/>
          <a:lstStyle/>
          <a:p>
            <a:r>
              <a:rPr lang="en-IN" dirty="0"/>
              <a:t>SEQUENCE DAIGRAM</a:t>
            </a:r>
          </a:p>
        </p:txBody>
      </p:sp>
      <p:pic>
        <p:nvPicPr>
          <p:cNvPr id="4" name="Content Placeholder 3">
            <a:extLst>
              <a:ext uri="{FF2B5EF4-FFF2-40B4-BE49-F238E27FC236}">
                <a16:creationId xmlns:a16="http://schemas.microsoft.com/office/drawing/2014/main" id="{04276AFB-9B8C-4D9B-87B3-F0CE8526C26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7813" y="1731963"/>
            <a:ext cx="5066849" cy="4059237"/>
          </a:xfrm>
          <a:prstGeom prst="rect">
            <a:avLst/>
          </a:prstGeom>
          <a:noFill/>
          <a:ln>
            <a:noFill/>
          </a:ln>
        </p:spPr>
      </p:pic>
    </p:spTree>
    <p:extLst>
      <p:ext uri="{BB962C8B-B14F-4D97-AF65-F5344CB8AC3E}">
        <p14:creationId xmlns:p14="http://schemas.microsoft.com/office/powerpoint/2010/main" val="347263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6C95-7541-48F6-80BB-179752ACD746}"/>
              </a:ext>
            </a:extLst>
          </p:cNvPr>
          <p:cNvSpPr>
            <a:spLocks noGrp="1"/>
          </p:cNvSpPr>
          <p:nvPr>
            <p:ph type="title"/>
          </p:nvPr>
        </p:nvSpPr>
        <p:spPr/>
        <p:txBody>
          <a:bodyPr/>
          <a:lstStyle/>
          <a:p>
            <a:r>
              <a:rPr lang="en-IN" dirty="0"/>
              <a:t>COLLABORATION DIAGRAM</a:t>
            </a:r>
          </a:p>
        </p:txBody>
      </p:sp>
      <p:pic>
        <p:nvPicPr>
          <p:cNvPr id="4" name="Content Placeholder 3">
            <a:extLst>
              <a:ext uri="{FF2B5EF4-FFF2-40B4-BE49-F238E27FC236}">
                <a16:creationId xmlns:a16="http://schemas.microsoft.com/office/drawing/2014/main" id="{8AE41C20-6DB7-4D42-9FA0-CE63DAD64C5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1558" y="1731963"/>
            <a:ext cx="5939358" cy="4059237"/>
          </a:xfrm>
          <a:prstGeom prst="rect">
            <a:avLst/>
          </a:prstGeom>
          <a:noFill/>
          <a:ln>
            <a:noFill/>
          </a:ln>
        </p:spPr>
      </p:pic>
    </p:spTree>
    <p:extLst>
      <p:ext uri="{BB962C8B-B14F-4D97-AF65-F5344CB8AC3E}">
        <p14:creationId xmlns:p14="http://schemas.microsoft.com/office/powerpoint/2010/main" val="4281418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B101-D499-4E4C-8CE8-958826786E2F}"/>
              </a:ext>
            </a:extLst>
          </p:cNvPr>
          <p:cNvSpPr>
            <a:spLocks noGrp="1"/>
          </p:cNvSpPr>
          <p:nvPr>
            <p:ph type="title"/>
          </p:nvPr>
        </p:nvSpPr>
        <p:spPr/>
        <p:txBody>
          <a:bodyPr/>
          <a:lstStyle/>
          <a:p>
            <a:r>
              <a:rPr lang="en-IN" dirty="0"/>
              <a:t>ER DIAGRAM</a:t>
            </a:r>
          </a:p>
        </p:txBody>
      </p:sp>
      <p:pic>
        <p:nvPicPr>
          <p:cNvPr id="5" name="Content Placeholder 4">
            <a:extLst>
              <a:ext uri="{FF2B5EF4-FFF2-40B4-BE49-F238E27FC236}">
                <a16:creationId xmlns:a16="http://schemas.microsoft.com/office/drawing/2014/main" id="{5D4CAB47-F89D-4314-9E59-7C90A6850C6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7030" y="1731963"/>
            <a:ext cx="5608414" cy="4059237"/>
          </a:xfrm>
          <a:prstGeom prst="rect">
            <a:avLst/>
          </a:prstGeom>
          <a:noFill/>
          <a:ln>
            <a:noFill/>
          </a:ln>
        </p:spPr>
      </p:pic>
    </p:spTree>
    <p:extLst>
      <p:ext uri="{BB962C8B-B14F-4D97-AF65-F5344CB8AC3E}">
        <p14:creationId xmlns:p14="http://schemas.microsoft.com/office/powerpoint/2010/main" val="1634016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8F0F-F8F9-473A-B667-3B66E297779F}"/>
              </a:ext>
            </a:extLst>
          </p:cNvPr>
          <p:cNvSpPr>
            <a:spLocks noGrp="1"/>
          </p:cNvSpPr>
          <p:nvPr>
            <p:ph type="title"/>
          </p:nvPr>
        </p:nvSpPr>
        <p:spPr/>
        <p:txBody>
          <a:bodyPr/>
          <a:lstStyle/>
          <a:p>
            <a:r>
              <a:rPr lang="en-IN" dirty="0"/>
              <a:t>DFD DIAGRAM</a:t>
            </a:r>
          </a:p>
        </p:txBody>
      </p:sp>
      <p:pic>
        <p:nvPicPr>
          <p:cNvPr id="4" name="Content Placeholder 3">
            <a:extLst>
              <a:ext uri="{FF2B5EF4-FFF2-40B4-BE49-F238E27FC236}">
                <a16:creationId xmlns:a16="http://schemas.microsoft.com/office/drawing/2014/main" id="{58DC6EB3-273B-438D-9FA5-5B8EF153FA2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921" y="1731963"/>
            <a:ext cx="6902632" cy="4059237"/>
          </a:xfrm>
          <a:prstGeom prst="rect">
            <a:avLst/>
          </a:prstGeom>
          <a:noFill/>
          <a:ln>
            <a:noFill/>
          </a:ln>
        </p:spPr>
      </p:pic>
    </p:spTree>
    <p:extLst>
      <p:ext uri="{BB962C8B-B14F-4D97-AF65-F5344CB8AC3E}">
        <p14:creationId xmlns:p14="http://schemas.microsoft.com/office/powerpoint/2010/main" val="375368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A420-5DDE-4428-9760-B8438B0D76FD}"/>
              </a:ext>
            </a:extLst>
          </p:cNvPr>
          <p:cNvSpPr>
            <a:spLocks noGrp="1"/>
          </p:cNvSpPr>
          <p:nvPr>
            <p:ph type="title"/>
          </p:nvPr>
        </p:nvSpPr>
        <p:spPr/>
        <p:txBody>
          <a:bodyPr/>
          <a:lstStyle/>
          <a:p>
            <a:r>
              <a:rPr lang="en-IN" dirty="0"/>
              <a:t>DEPLOYMENT DAIGRAM</a:t>
            </a:r>
          </a:p>
        </p:txBody>
      </p:sp>
      <p:pic>
        <p:nvPicPr>
          <p:cNvPr id="4" name="Content Placeholder 3">
            <a:extLst>
              <a:ext uri="{FF2B5EF4-FFF2-40B4-BE49-F238E27FC236}">
                <a16:creationId xmlns:a16="http://schemas.microsoft.com/office/drawing/2014/main" id="{26CE2825-63FF-4AD2-B1CE-0E5A983542B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12826" y="1731963"/>
            <a:ext cx="7956822" cy="4059237"/>
          </a:xfrm>
          <a:prstGeom prst="rect">
            <a:avLst/>
          </a:prstGeom>
          <a:noFill/>
          <a:ln>
            <a:noFill/>
          </a:ln>
        </p:spPr>
      </p:pic>
    </p:spTree>
    <p:extLst>
      <p:ext uri="{BB962C8B-B14F-4D97-AF65-F5344CB8AC3E}">
        <p14:creationId xmlns:p14="http://schemas.microsoft.com/office/powerpoint/2010/main" val="187329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7CBA-DBDA-4612-9680-288B0267B108}"/>
              </a:ext>
            </a:extLst>
          </p:cNvPr>
          <p:cNvSpPr>
            <a:spLocks noGrp="1"/>
          </p:cNvSpPr>
          <p:nvPr>
            <p:ph type="title"/>
          </p:nvPr>
        </p:nvSpPr>
        <p:spPr>
          <a:xfrm>
            <a:off x="913795" y="123825"/>
            <a:ext cx="10353762" cy="638175"/>
          </a:xfrm>
        </p:spPr>
        <p:txBody>
          <a:bodyPr>
            <a:normAutofit fontScale="90000"/>
          </a:bodyPr>
          <a:lstStyle/>
          <a:p>
            <a:r>
              <a:rPr lang="en-IN" dirty="0"/>
              <a:t>CODE</a:t>
            </a:r>
          </a:p>
        </p:txBody>
      </p:sp>
      <p:pic>
        <p:nvPicPr>
          <p:cNvPr id="4" name="Content Placeholder 3">
            <a:extLst>
              <a:ext uri="{FF2B5EF4-FFF2-40B4-BE49-F238E27FC236}">
                <a16:creationId xmlns:a16="http://schemas.microsoft.com/office/drawing/2014/main" id="{3F58CF10-6E39-49B0-82D6-0E48018C238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1037" y="742950"/>
            <a:ext cx="10829925" cy="5895975"/>
          </a:xfrm>
          <a:prstGeom prst="rect">
            <a:avLst/>
          </a:prstGeom>
          <a:noFill/>
          <a:ln>
            <a:noFill/>
          </a:ln>
        </p:spPr>
      </p:pic>
    </p:spTree>
    <p:extLst>
      <p:ext uri="{BB962C8B-B14F-4D97-AF65-F5344CB8AC3E}">
        <p14:creationId xmlns:p14="http://schemas.microsoft.com/office/powerpoint/2010/main" val="109187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A292-59A4-466D-B0E9-1B624CD8A94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CE71160-4BAD-40B1-A133-3C8F46F4AAE6}"/>
              </a:ext>
            </a:extLst>
          </p:cNvPr>
          <p:cNvSpPr>
            <a:spLocks noGrp="1"/>
          </p:cNvSpPr>
          <p:nvPr>
            <p:ph idx="1"/>
          </p:nvPr>
        </p:nvSpPr>
        <p:spPr/>
        <p:txBody>
          <a:bodyPr>
            <a:normAutofit lnSpcReduction="10000"/>
          </a:bodyPr>
          <a:lstStyle/>
          <a:p>
            <a:r>
              <a:rPr lang="en-IN" dirty="0">
                <a:solidFill>
                  <a:schemeClr val="tx1">
                    <a:lumMod val="95000"/>
                  </a:schemeClr>
                </a:solidFill>
                <a:effectLst/>
                <a:latin typeface="Abadi" panose="020B0604020104020204" pitchFamily="34" charset="0"/>
                <a:ea typeface="Times New Roman" panose="02020603050405020304" pitchFamily="18" charset="0"/>
                <a:cs typeface="Aharoni" panose="02010803020104030203" pitchFamily="2" charset="-79"/>
              </a:rPr>
              <a:t>AS THE NAME SAYS </a:t>
            </a:r>
            <a:r>
              <a:rPr lang="en-IN" b="1" dirty="0">
                <a:solidFill>
                  <a:schemeClr val="tx1">
                    <a:lumMod val="95000"/>
                  </a:schemeClr>
                </a:solidFill>
                <a:effectLst/>
                <a:latin typeface="Abadi" panose="020B0604020104020204" pitchFamily="34" charset="0"/>
                <a:ea typeface="Times New Roman" panose="02020603050405020304" pitchFamily="18" charset="0"/>
                <a:cs typeface="Aharoni" panose="02010803020104030203" pitchFamily="2" charset="-79"/>
              </a:rPr>
              <a:t>PEDESTRIAN AND VEHICLE DETECTOR</a:t>
            </a:r>
            <a:r>
              <a:rPr lang="en-IN" dirty="0">
                <a:solidFill>
                  <a:schemeClr val="tx1">
                    <a:lumMod val="95000"/>
                  </a:schemeClr>
                </a:solidFill>
                <a:effectLst/>
                <a:latin typeface="Abadi" panose="020B0604020104020204" pitchFamily="34" charset="0"/>
                <a:ea typeface="Times New Roman" panose="02020603050405020304" pitchFamily="18" charset="0"/>
                <a:cs typeface="Aharoni" panose="02010803020104030203" pitchFamily="2" charset="-79"/>
              </a:rPr>
              <a:t> DETECTS PEOPLE AND OTHER VEHICLES BEFOREHAND AND GIVES YOU THE INDICATIONS</a:t>
            </a:r>
            <a:r>
              <a:rPr lang="en-IN" b="1" u="sng" dirty="0">
                <a:solidFill>
                  <a:schemeClr val="tx1">
                    <a:lumMod val="95000"/>
                  </a:schemeClr>
                </a:solidFill>
                <a:effectLst/>
                <a:latin typeface="Abadi" panose="020B0604020104020204" pitchFamily="34" charset="0"/>
                <a:ea typeface="Times New Roman" panose="02020603050405020304" pitchFamily="18" charset="0"/>
                <a:cs typeface="Aharoni" panose="02010803020104030203" pitchFamily="2" charset="-79"/>
              </a:rPr>
              <a:t>. </a:t>
            </a:r>
            <a:r>
              <a:rPr lang="en-IN" dirty="0">
                <a:solidFill>
                  <a:schemeClr val="tx1">
                    <a:lumMod val="95000"/>
                  </a:schemeClr>
                </a:solidFill>
                <a:effectLst/>
                <a:latin typeface="Abadi" panose="020B0604020104020204" pitchFamily="34" charset="0"/>
                <a:ea typeface="Times New Roman" panose="02020603050405020304" pitchFamily="18" charset="0"/>
                <a:cs typeface="Times New Roman" panose="02020603050405020304" pitchFamily="18" charset="0"/>
              </a:rPr>
              <a:t>THIS SOFTWARE WORKS EXTREMELY WELL WITH AUTOMATIC EMERGENCY BRAKING SYSTEM WHICH IS DESIGNED TO AUTOMATICALLY ENGAGE THE BRAKES TO REDUCE THE IMPACT OF AN UNAVOIDABLE FRONTAL COLLISION. </a:t>
            </a:r>
            <a:r>
              <a:rPr lang="en-IN" b="1" dirty="0">
                <a:solidFill>
                  <a:schemeClr val="tx1">
                    <a:lumMod val="95000"/>
                  </a:schemeClr>
                </a:solidFill>
                <a:effectLst/>
                <a:latin typeface="Abadi" panose="020B0604020104020204" pitchFamily="34" charset="0"/>
                <a:ea typeface="Times New Roman" panose="02020603050405020304" pitchFamily="18" charset="0"/>
                <a:cs typeface="Times New Roman" panose="02020603050405020304" pitchFamily="18" charset="0"/>
              </a:rPr>
              <a:t>AS WE TURN ON THE VEHICLE IT COMES INTO POWER AND IT SCANS THE ENVIROMENT, MARKING THE PEDESTRIANS IN GREEN AND OTHER VECHILES IN RED, AND SHOWS IT ON THE SCREEN. </a:t>
            </a:r>
            <a:r>
              <a:rPr lang="en-IN" dirty="0">
                <a:solidFill>
                  <a:schemeClr val="tx1">
                    <a:lumMod val="95000"/>
                  </a:schemeClr>
                </a:solidFill>
                <a:effectLst/>
                <a:latin typeface="Abadi" panose="020B0604020104020204" pitchFamily="34" charset="0"/>
                <a:ea typeface="Times New Roman" panose="02020603050405020304" pitchFamily="18" charset="0"/>
                <a:cs typeface="Aharoni" panose="02010803020104030203" pitchFamily="2" charset="-79"/>
              </a:rPr>
              <a:t>THIS SOFTWARE WORKS AS A DRIVER ASSISTANCE SYSTEMS AIMING TO ALERT DRIVERS ABOUT DRIVING ENVIRONMENTS AND POSSIBLE COLLISION WITH OTHER VEHICLE OR PEOPLE</a:t>
            </a:r>
            <a:r>
              <a:rPr lang="en-IN" dirty="0">
                <a:solidFill>
                  <a:schemeClr val="tx1">
                    <a:lumMod val="95000"/>
                  </a:schemeClr>
                </a:solidFill>
                <a:effectLst/>
                <a:latin typeface="Abadi" panose="020B0604020104020204" pitchFamily="34" charset="0"/>
                <a:ea typeface="Times New Roman" panose="02020603050405020304" pitchFamily="18" charset="0"/>
                <a:cs typeface="Times New Roman" panose="02020603050405020304" pitchFamily="18" charset="0"/>
              </a:rPr>
              <a:t>. THIS SOFTWARE ACTUALY REPLACES A </a:t>
            </a:r>
            <a:r>
              <a:rPr lang="en-IN" b="1" dirty="0">
                <a:solidFill>
                  <a:schemeClr val="tx1">
                    <a:lumMod val="95000"/>
                  </a:schemeClr>
                </a:solidFill>
                <a:effectLst/>
                <a:latin typeface="Abadi" panose="020B0604020104020204" pitchFamily="34" charset="0"/>
                <a:ea typeface="Times New Roman" panose="02020603050405020304" pitchFamily="18" charset="0"/>
                <a:cs typeface="Times New Roman" panose="02020603050405020304" pitchFamily="18" charset="0"/>
              </a:rPr>
              <a:t>MAGNETOMETER</a:t>
            </a:r>
            <a:r>
              <a:rPr lang="en-IN" dirty="0">
                <a:solidFill>
                  <a:schemeClr val="tx1">
                    <a:lumMod val="95000"/>
                  </a:schemeClr>
                </a:solidFill>
                <a:effectLst/>
                <a:latin typeface="Abadi" panose="020B0604020104020204" pitchFamily="34" charset="0"/>
                <a:ea typeface="Times New Roman" panose="02020603050405020304" pitchFamily="18" charset="0"/>
                <a:cs typeface="Times New Roman" panose="02020603050405020304" pitchFamily="18" charset="0"/>
              </a:rPr>
              <a:t> WHICH WORKS BY USING PASSIVE SENSING TECHNOLOGY TO DETECT LARGE FERROUNS OBJECTS BY MEASURING MAGNETIC FIELD. BUT IT WAS NOT VERY ACCURATE SO THIS METHOD BECOMES A BIT DANGEROUS AT HIGH SPEED.</a:t>
            </a:r>
            <a:endParaRPr lang="en-IN" dirty="0">
              <a:solidFill>
                <a:schemeClr val="tx1">
                  <a:lumMod val="9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268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11C3F1-EBB6-4886-B383-D6D2373576D0}"/>
              </a:ext>
            </a:extLst>
          </p:cNvPr>
          <p:cNvSpPr txBox="1"/>
          <p:nvPr/>
        </p:nvSpPr>
        <p:spPr>
          <a:xfrm>
            <a:off x="4043680" y="2956560"/>
            <a:ext cx="4104640" cy="646331"/>
          </a:xfrm>
          <a:prstGeom prst="rect">
            <a:avLst/>
          </a:prstGeom>
          <a:noFill/>
        </p:spPr>
        <p:txBody>
          <a:bodyPr wrap="square" rtlCol="0">
            <a:spAutoFit/>
          </a:bodyPr>
          <a:lstStyle/>
          <a:p>
            <a:pPr algn="ctr"/>
            <a:r>
              <a:rPr lang="en-IN" sz="3600" dirty="0"/>
              <a:t>TEST CASES</a:t>
            </a:r>
          </a:p>
        </p:txBody>
      </p:sp>
    </p:spTree>
    <p:extLst>
      <p:ext uri="{BB962C8B-B14F-4D97-AF65-F5344CB8AC3E}">
        <p14:creationId xmlns:p14="http://schemas.microsoft.com/office/powerpoint/2010/main" val="64875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97FD611A-0BD7-4D7B-9229-8DC226327D7C}"/>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Content Placeholder 4">
            <a:extLst>
              <a:ext uri="{FF2B5EF4-FFF2-40B4-BE49-F238E27FC236}">
                <a16:creationId xmlns:a16="http://schemas.microsoft.com/office/drawing/2014/main" id="{1112E8D2-8775-4F98-BBB3-9271C01D1131}"/>
              </a:ext>
            </a:extLst>
          </p:cNvPr>
          <p:cNvGraphicFramePr>
            <a:graphicFrameLocks noGrp="1"/>
          </p:cNvGraphicFramePr>
          <p:nvPr>
            <p:ph idx="1"/>
            <p:extLst>
              <p:ext uri="{D42A27DB-BD31-4B8C-83A1-F6EECF244321}">
                <p14:modId xmlns:p14="http://schemas.microsoft.com/office/powerpoint/2010/main" val="2775778167"/>
              </p:ext>
            </p:extLst>
          </p:nvPr>
        </p:nvGraphicFramePr>
        <p:xfrm>
          <a:off x="0" y="0"/>
          <a:ext cx="12192001" cy="6857998"/>
        </p:xfrm>
        <a:graphic>
          <a:graphicData uri="http://schemas.openxmlformats.org/drawingml/2006/table">
            <a:tbl>
              <a:tblPr firstRow="1" firstCol="1" bandRow="1">
                <a:tableStyleId>{5C22544A-7EE6-4342-B048-85BDC9FD1C3A}</a:tableStyleId>
              </a:tblPr>
              <a:tblGrid>
                <a:gridCol w="453428">
                  <a:extLst>
                    <a:ext uri="{9D8B030D-6E8A-4147-A177-3AD203B41FA5}">
                      <a16:colId xmlns:a16="http://schemas.microsoft.com/office/drawing/2014/main" val="2626391750"/>
                    </a:ext>
                  </a:extLst>
                </a:gridCol>
                <a:gridCol w="4277331">
                  <a:extLst>
                    <a:ext uri="{9D8B030D-6E8A-4147-A177-3AD203B41FA5}">
                      <a16:colId xmlns:a16="http://schemas.microsoft.com/office/drawing/2014/main" val="2911938182"/>
                    </a:ext>
                  </a:extLst>
                </a:gridCol>
                <a:gridCol w="2722453">
                  <a:extLst>
                    <a:ext uri="{9D8B030D-6E8A-4147-A177-3AD203B41FA5}">
                      <a16:colId xmlns:a16="http://schemas.microsoft.com/office/drawing/2014/main" val="1465912477"/>
                    </a:ext>
                  </a:extLst>
                </a:gridCol>
                <a:gridCol w="1373979">
                  <a:extLst>
                    <a:ext uri="{9D8B030D-6E8A-4147-A177-3AD203B41FA5}">
                      <a16:colId xmlns:a16="http://schemas.microsoft.com/office/drawing/2014/main" val="5136429"/>
                    </a:ext>
                  </a:extLst>
                </a:gridCol>
                <a:gridCol w="1900616">
                  <a:extLst>
                    <a:ext uri="{9D8B030D-6E8A-4147-A177-3AD203B41FA5}">
                      <a16:colId xmlns:a16="http://schemas.microsoft.com/office/drawing/2014/main" val="525167252"/>
                    </a:ext>
                  </a:extLst>
                </a:gridCol>
                <a:gridCol w="557338">
                  <a:extLst>
                    <a:ext uri="{9D8B030D-6E8A-4147-A177-3AD203B41FA5}">
                      <a16:colId xmlns:a16="http://schemas.microsoft.com/office/drawing/2014/main" val="1141526021"/>
                    </a:ext>
                  </a:extLst>
                </a:gridCol>
                <a:gridCol w="453428">
                  <a:extLst>
                    <a:ext uri="{9D8B030D-6E8A-4147-A177-3AD203B41FA5}">
                      <a16:colId xmlns:a16="http://schemas.microsoft.com/office/drawing/2014/main" val="1313477470"/>
                    </a:ext>
                  </a:extLst>
                </a:gridCol>
                <a:gridCol w="453428">
                  <a:extLst>
                    <a:ext uri="{9D8B030D-6E8A-4147-A177-3AD203B41FA5}">
                      <a16:colId xmlns:a16="http://schemas.microsoft.com/office/drawing/2014/main" val="1913974115"/>
                    </a:ext>
                  </a:extLst>
                </a:gridCol>
              </a:tblGrid>
              <a:tr h="392084">
                <a:tc>
                  <a:txBody>
                    <a:bodyPr/>
                    <a:lstStyle/>
                    <a:p>
                      <a:pPr>
                        <a:lnSpc>
                          <a:spcPct val="125000"/>
                        </a:lnSpc>
                        <a:spcAft>
                          <a:spcPts val="800"/>
                        </a:spcAft>
                      </a:pPr>
                      <a:r>
                        <a:rPr lang="en-IN" sz="700">
                          <a:effectLst/>
                        </a:rPr>
                        <a:t>ID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TEST CASES</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TEST DATA </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EXPECTED RESULT</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ACTUAL RESULT</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STATUS</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4003495368"/>
                  </a:ext>
                </a:extLst>
              </a:tr>
              <a:tr h="333985">
                <a:tc>
                  <a:txBody>
                    <a:bodyPr/>
                    <a:lstStyle/>
                    <a:p>
                      <a:pPr>
                        <a:lnSpc>
                          <a:spcPct val="125000"/>
                        </a:lnSpc>
                        <a:spcAft>
                          <a:spcPts val="800"/>
                        </a:spcAft>
                      </a:pPr>
                      <a:r>
                        <a:rPr lang="en-IN" sz="700">
                          <a:effectLst/>
                        </a:rPr>
                        <a:t>1</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Test if the vehicle is off.</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of the software.</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Vehicle must be turned on.</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System working.</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1255297776"/>
                  </a:ext>
                </a:extLst>
              </a:tr>
              <a:tr h="333985">
                <a:tc>
                  <a:txBody>
                    <a:bodyPr/>
                    <a:lstStyle/>
                    <a:p>
                      <a:pPr>
                        <a:lnSpc>
                          <a:spcPct val="125000"/>
                        </a:lnSpc>
                        <a:spcAft>
                          <a:spcPts val="800"/>
                        </a:spcAft>
                      </a:pPr>
                      <a:r>
                        <a:rPr lang="en-IN" sz="700">
                          <a:effectLst/>
                        </a:rPr>
                        <a:t>2</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Test if the vehicle is on.</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of the software</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Vehicle must be turned on.</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System working.</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3310501738"/>
                  </a:ext>
                </a:extLst>
              </a:tr>
              <a:tr h="333985">
                <a:tc>
                  <a:txBody>
                    <a:bodyPr/>
                    <a:lstStyle/>
                    <a:p>
                      <a:pPr>
                        <a:lnSpc>
                          <a:spcPct val="125000"/>
                        </a:lnSpc>
                        <a:spcAft>
                          <a:spcPts val="800"/>
                        </a:spcAft>
                      </a:pPr>
                      <a:r>
                        <a:rPr lang="en-IN" sz="700">
                          <a:effectLst/>
                        </a:rPr>
                        <a:t>3</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of the software detects in crowded places.</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of the software in crowded places</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object</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System failed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failed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220592117"/>
                  </a:ext>
                </a:extLst>
              </a:tr>
              <a:tr h="333985">
                <a:tc>
                  <a:txBody>
                    <a:bodyPr/>
                    <a:lstStyle/>
                    <a:p>
                      <a:pPr>
                        <a:lnSpc>
                          <a:spcPct val="125000"/>
                        </a:lnSpc>
                        <a:spcAft>
                          <a:spcPts val="800"/>
                        </a:spcAft>
                      </a:pPr>
                      <a:r>
                        <a:rPr lang="en-IN" sz="700">
                          <a:effectLst/>
                        </a:rPr>
                        <a:t>4</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if the software detects fast moving objects.</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of the software.</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Should detect the object.</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System pass.</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2006030508"/>
                  </a:ext>
                </a:extLst>
              </a:tr>
              <a:tr h="333985">
                <a:tc>
                  <a:txBody>
                    <a:bodyPr/>
                    <a:lstStyle/>
                    <a:p>
                      <a:pPr>
                        <a:lnSpc>
                          <a:spcPct val="125000"/>
                        </a:lnSpc>
                        <a:spcAft>
                          <a:spcPts val="800"/>
                        </a:spcAft>
                      </a:pPr>
                      <a:r>
                        <a:rPr lang="en-IN" sz="700">
                          <a:effectLst/>
                        </a:rPr>
                        <a:t>5</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if the software work properly in fog or rain</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if the software</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Should detect the object</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System failed.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failed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3216786490"/>
                  </a:ext>
                </a:extLst>
              </a:tr>
              <a:tr h="696073">
                <a:tc>
                  <a:txBody>
                    <a:bodyPr/>
                    <a:lstStyle/>
                    <a:p>
                      <a:pPr>
                        <a:lnSpc>
                          <a:spcPct val="125000"/>
                        </a:lnSpc>
                        <a:spcAft>
                          <a:spcPts val="800"/>
                        </a:spcAft>
                      </a:pPr>
                      <a:r>
                        <a:rPr lang="en-IN" sz="700">
                          <a:effectLst/>
                        </a:rPr>
                        <a:t>6</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if the software detects in broad sunlight</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of the software in sunlight</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clearly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clearly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2095648888"/>
                  </a:ext>
                </a:extLst>
              </a:tr>
              <a:tr h="696073">
                <a:tc>
                  <a:txBody>
                    <a:bodyPr/>
                    <a:lstStyle/>
                    <a:p>
                      <a:pPr>
                        <a:lnSpc>
                          <a:spcPct val="125000"/>
                        </a:lnSpc>
                        <a:spcAft>
                          <a:spcPts val="800"/>
                        </a:spcAft>
                      </a:pPr>
                      <a:r>
                        <a:rPr lang="en-IN" sz="700">
                          <a:effectLst/>
                        </a:rPr>
                        <a:t>7</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if the software detects in dim lighting</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of the software in dim lighting</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clearly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with some difficulty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1290617285"/>
                  </a:ext>
                </a:extLst>
              </a:tr>
              <a:tr h="696073">
                <a:tc>
                  <a:txBody>
                    <a:bodyPr/>
                    <a:lstStyle/>
                    <a:p>
                      <a:pPr>
                        <a:lnSpc>
                          <a:spcPct val="125000"/>
                        </a:lnSpc>
                        <a:spcAft>
                          <a:spcPts val="800"/>
                        </a:spcAft>
                      </a:pPr>
                      <a:r>
                        <a:rPr lang="en-IN" sz="700">
                          <a:effectLst/>
                        </a:rPr>
                        <a:t>8</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if the software detects pedestrians while the car is moving at slow speed (10-40 km/h)</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of the software in a vehicle moving at the mentioned speed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clearly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clearly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3255274485"/>
                  </a:ext>
                </a:extLst>
              </a:tr>
              <a:tr h="696073">
                <a:tc>
                  <a:txBody>
                    <a:bodyPr/>
                    <a:lstStyle/>
                    <a:p>
                      <a:pPr>
                        <a:lnSpc>
                          <a:spcPct val="125000"/>
                        </a:lnSpc>
                        <a:spcAft>
                          <a:spcPts val="800"/>
                        </a:spcAft>
                      </a:pPr>
                      <a:r>
                        <a:rPr lang="en-IN" sz="700">
                          <a:effectLst/>
                        </a:rPr>
                        <a:t>9</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if the software detects pedestrians while the car is moving at medium speed (50-90 km/h)</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of the software in a vehicle moving at the mentioned speed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clearly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clearly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4071845724"/>
                  </a:ext>
                </a:extLst>
              </a:tr>
              <a:tr h="696073">
                <a:tc>
                  <a:txBody>
                    <a:bodyPr/>
                    <a:lstStyle/>
                    <a:p>
                      <a:pPr>
                        <a:lnSpc>
                          <a:spcPct val="125000"/>
                        </a:lnSpc>
                        <a:spcAft>
                          <a:spcPts val="800"/>
                        </a:spcAft>
                      </a:pPr>
                      <a:r>
                        <a:rPr lang="en-IN" sz="700">
                          <a:effectLst/>
                        </a:rPr>
                        <a:t>10</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if the software detects pedestrians while the car is moving at high speed (100 km/h and above)</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trial of the software in a vehicle moving at the mentioned speed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clearly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detects the pedestrians with some difficulty</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477013954"/>
                  </a:ext>
                </a:extLst>
              </a:tr>
              <a:tr h="333985">
                <a:tc>
                  <a:txBody>
                    <a:bodyPr/>
                    <a:lstStyle/>
                    <a:p>
                      <a:pPr>
                        <a:lnSpc>
                          <a:spcPct val="125000"/>
                        </a:lnSpc>
                        <a:spcAft>
                          <a:spcPts val="800"/>
                        </a:spcAft>
                      </a:pPr>
                      <a:r>
                        <a:rPr lang="en-IN" sz="700">
                          <a:effectLst/>
                        </a:rPr>
                        <a:t>11</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if the software stops the vehicle when pedestrian is detected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if the software automatically stops the vehicle</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vehicle is stopped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vehicle is stopped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1063277140"/>
                  </a:ext>
                </a:extLst>
              </a:tr>
              <a:tr h="333985">
                <a:tc>
                  <a:txBody>
                    <a:bodyPr/>
                    <a:lstStyle/>
                    <a:p>
                      <a:pPr>
                        <a:lnSpc>
                          <a:spcPct val="125000"/>
                        </a:lnSpc>
                        <a:spcAft>
                          <a:spcPts val="800"/>
                        </a:spcAft>
                      </a:pPr>
                      <a:r>
                        <a:rPr lang="en-IN" sz="700">
                          <a:effectLst/>
                        </a:rPr>
                        <a:t>12</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Check if the payment portal is working</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payment is received or declined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payment received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payment received</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gridSpan="2">
                  <a:txBody>
                    <a:bodyPr/>
                    <a:lstStyle/>
                    <a:p>
                      <a:pPr>
                        <a:lnSpc>
                          <a:spcPct val="125000"/>
                        </a:lnSpc>
                        <a:spcAft>
                          <a:spcPts val="800"/>
                        </a:spcAft>
                      </a:pPr>
                      <a:r>
                        <a:rPr lang="en-IN" sz="700">
                          <a:effectLst/>
                        </a:rPr>
                        <a:t>test successful</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hMerge="1">
                  <a:txBody>
                    <a:bodyPr/>
                    <a:lstStyle/>
                    <a:p>
                      <a:endParaRPr lang="en-IN"/>
                    </a:p>
                  </a:txBody>
                  <a:tcPr/>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1603060829"/>
                  </a:ext>
                </a:extLst>
              </a:tr>
              <a:tr h="313669">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tc>
                  <a:txBody>
                    <a:bodyPr/>
                    <a:lstStyle/>
                    <a:p>
                      <a:endParaRPr lang="en-IN" sz="700">
                        <a:effectLst/>
                        <a:latin typeface="Calibri" panose="020F0502020204030204" pitchFamily="34" charset="0"/>
                        <a:ea typeface="Calibri" panose="020F0502020204030204" pitchFamily="34" charset="0"/>
                        <a:cs typeface="Times New Roman" panose="02020603050405020304" pitchFamily="18" charset="0"/>
                      </a:endParaRPr>
                    </a:p>
                  </a:txBody>
                  <a:tcPr marL="43319" marR="43319" marT="0" marB="0"/>
                </a:tc>
                <a:extLst>
                  <a:ext uri="{0D108BD9-81ED-4DB2-BD59-A6C34878D82A}">
                    <a16:rowId xmlns:a16="http://schemas.microsoft.com/office/drawing/2014/main" val="3000930642"/>
                  </a:ext>
                </a:extLst>
              </a:tr>
              <a:tr h="333985">
                <a:tc>
                  <a:txBody>
                    <a:bodyPr/>
                    <a:lstStyle/>
                    <a:p>
                      <a:pPr>
                        <a:lnSpc>
                          <a:spcPct val="125000"/>
                        </a:lnSpc>
                        <a:spcAft>
                          <a:spcPts val="800"/>
                        </a:spcAft>
                      </a:pPr>
                      <a:r>
                        <a:rPr lang="en-IN" sz="700">
                          <a:effectLst/>
                        </a:rPr>
                        <a:t> </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 </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 </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 </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 </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 </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a:effectLst/>
                        </a:rPr>
                        <a:t> </a:t>
                      </a:r>
                      <a:endParaRPr lang="en-IN" sz="70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tc>
                  <a:txBody>
                    <a:bodyPr/>
                    <a:lstStyle/>
                    <a:p>
                      <a:pPr>
                        <a:lnSpc>
                          <a:spcPct val="125000"/>
                        </a:lnSpc>
                        <a:spcAft>
                          <a:spcPts val="800"/>
                        </a:spcAft>
                      </a:pPr>
                      <a:r>
                        <a:rPr lang="en-IN" sz="700" dirty="0">
                          <a:effectLst/>
                        </a:rPr>
                        <a:t> </a:t>
                      </a:r>
                      <a:endParaRPr lang="en-IN" sz="7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3319" marR="43319" marT="0" marB="0"/>
                </a:tc>
                <a:extLst>
                  <a:ext uri="{0D108BD9-81ED-4DB2-BD59-A6C34878D82A}">
                    <a16:rowId xmlns:a16="http://schemas.microsoft.com/office/drawing/2014/main" val="3904450251"/>
                  </a:ext>
                </a:extLst>
              </a:tr>
            </a:tbl>
          </a:graphicData>
        </a:graphic>
      </p:graphicFrame>
    </p:spTree>
    <p:extLst>
      <p:ext uri="{BB962C8B-B14F-4D97-AF65-F5344CB8AC3E}">
        <p14:creationId xmlns:p14="http://schemas.microsoft.com/office/powerpoint/2010/main" val="363239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484754-20AD-4CD5-B8B1-F517C21679E5}"/>
              </a:ext>
            </a:extLst>
          </p:cNvPr>
          <p:cNvSpPr>
            <a:spLocks noGrp="1"/>
          </p:cNvSpPr>
          <p:nvPr>
            <p:ph idx="1"/>
          </p:nvPr>
        </p:nvSpPr>
        <p:spPr>
          <a:xfrm>
            <a:off x="914400" y="723900"/>
            <a:ext cx="10353675" cy="5714999"/>
          </a:xfrm>
        </p:spPr>
        <p:txBody>
          <a:bodyPr>
            <a:normAutofit/>
          </a:bodyPr>
          <a:lstStyle/>
          <a:p>
            <a:pPr>
              <a:lnSpc>
                <a:spcPct val="125000"/>
              </a:lnSpc>
              <a:spcAft>
                <a:spcPts val="800"/>
              </a:spcAft>
            </a:pPr>
            <a:r>
              <a:rPr lang="en-IN" sz="1800" b="1"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THIS SOFTWARE WORKS IN FOLLOWING STEPS:</a:t>
            </a:r>
            <a:endPar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Blip>
                <a:blip r:embed="rId2"/>
              </a:buBlip>
            </a:pPr>
            <a:r>
              <a:rPr lang="en-IN" sz="1800"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FIRST IT CHECKS FOR THE CAMERA TO RUN UNTIL WE COMMAND IT TO STOP.</a:t>
            </a:r>
            <a:endParaRPr lang="en-IN" sz="1800" dirty="0">
              <a:solidFill>
                <a:schemeClr val="tx1"/>
              </a:solidFill>
              <a:effectLst/>
              <a:latin typeface="Calibri" panose="020F0502020204030204" pitchFamily="34" charset="0"/>
              <a:ea typeface="Times New Roman" panose="02020603050405020304" pitchFamily="18" charset="0"/>
              <a:cs typeface="Symbol" panose="05050102010706020507" pitchFamily="18" charset="2"/>
            </a:endParaRPr>
          </a:p>
          <a:p>
            <a:pPr marL="342900" lvl="0" indent="-342900">
              <a:lnSpc>
                <a:spcPct val="107000"/>
              </a:lnSpc>
              <a:buFont typeface="Symbol" panose="05050102010706020507" pitchFamily="18" charset="2"/>
              <a:buBlip>
                <a:blip r:embed="rId2"/>
              </a:buBlip>
            </a:pPr>
            <a:r>
              <a:rPr lang="en-IN" sz="1800"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IT CAPTURES THE LIVE COLOURED RUNNING IMAGES AND TURN IT INTO BLACK AND WHITE FOR EASY DETECTION.</a:t>
            </a:r>
            <a:endParaRPr lang="en-IN" sz="1800" dirty="0">
              <a:solidFill>
                <a:schemeClr val="tx1"/>
              </a:solidFill>
              <a:effectLst/>
              <a:latin typeface="Calibri" panose="020F0502020204030204" pitchFamily="34" charset="0"/>
              <a:ea typeface="Times New Roman" panose="02020603050405020304" pitchFamily="18" charset="0"/>
              <a:cs typeface="Symbol" panose="05050102010706020507" pitchFamily="18" charset="2"/>
            </a:endParaRPr>
          </a:p>
          <a:p>
            <a:pPr marL="342900" lvl="0" indent="-342900">
              <a:lnSpc>
                <a:spcPct val="107000"/>
              </a:lnSpc>
              <a:buFont typeface="Symbol" panose="05050102010706020507" pitchFamily="18" charset="2"/>
              <a:buBlip>
                <a:blip r:embed="rId2"/>
              </a:buBlip>
            </a:pPr>
            <a:r>
              <a:rPr lang="en-IN" sz="1800"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THIS SOFTWARE USES THE </a:t>
            </a:r>
            <a:r>
              <a:rPr lang="en-IN" sz="1800" b="1"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PRETRAINED HAAR CASCADE (</a:t>
            </a:r>
            <a:r>
              <a:rPr lang="en-IN" sz="1800"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it is a machine learning based approach where a cascade function is trained from a lot of positive and negative images.it is then used to detect objects in other images</a:t>
            </a:r>
            <a:r>
              <a:rPr lang="en-IN" sz="1800" b="1"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a:t>
            </a:r>
            <a:r>
              <a:rPr lang="en-IN" sz="1800"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 MODEL FOR THE DETECTION.</a:t>
            </a:r>
            <a:endParaRPr lang="en-IN" sz="1800" dirty="0">
              <a:solidFill>
                <a:schemeClr val="tx1"/>
              </a:solidFill>
              <a:effectLst/>
              <a:latin typeface="Calibri" panose="020F0502020204030204" pitchFamily="34" charset="0"/>
              <a:ea typeface="Times New Roman" panose="02020603050405020304" pitchFamily="18" charset="0"/>
              <a:cs typeface="Symbol" panose="05050102010706020507" pitchFamily="18" charset="2"/>
            </a:endParaRPr>
          </a:p>
          <a:p>
            <a:pPr marL="342900" lvl="0" indent="-342900">
              <a:lnSpc>
                <a:spcPct val="107000"/>
              </a:lnSpc>
              <a:buFont typeface="Symbol" panose="05050102010706020507" pitchFamily="18" charset="2"/>
              <a:buBlip>
                <a:blip r:embed="rId2"/>
              </a:buBlip>
            </a:pPr>
            <a:r>
              <a:rPr lang="en-IN" sz="1800"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WE GET ALL THE COORDINATES, HIGHT AND WIDTH OF THE REGION OF THE VEHICLES AND THE PEDESTRIANS.</a:t>
            </a:r>
            <a:endParaRPr lang="en-IN" sz="1800" dirty="0">
              <a:solidFill>
                <a:schemeClr val="tx1"/>
              </a:solidFill>
              <a:effectLst/>
              <a:latin typeface="Calibri" panose="020F0502020204030204" pitchFamily="34" charset="0"/>
              <a:ea typeface="Times New Roman" panose="02020603050405020304" pitchFamily="18" charset="0"/>
              <a:cs typeface="Symbol" panose="05050102010706020507" pitchFamily="18" charset="2"/>
            </a:endParaRPr>
          </a:p>
          <a:p>
            <a:pPr marL="342900" lvl="0" indent="-342900">
              <a:lnSpc>
                <a:spcPct val="107000"/>
              </a:lnSpc>
              <a:buFont typeface="Symbol" panose="05050102010706020507" pitchFamily="18" charset="2"/>
              <a:buBlip>
                <a:blip r:embed="rId2"/>
              </a:buBlip>
            </a:pPr>
            <a:r>
              <a:rPr lang="en-IN" sz="1800"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THEN IT SHOW THE VIDEO WITH RECTANGLE BOXES AROUND THE DETECTED VEHICLES AND PEDESTRIANS SIGNNALING DANGER IF ANY.</a:t>
            </a:r>
            <a:endParaRPr lang="en-IN" sz="1800" dirty="0">
              <a:solidFill>
                <a:schemeClr val="tx1"/>
              </a:solidFill>
              <a:effectLst/>
              <a:latin typeface="Calibri" panose="020F0502020204030204" pitchFamily="34" charset="0"/>
              <a:ea typeface="Times New Roman" panose="02020603050405020304" pitchFamily="18" charset="0"/>
              <a:cs typeface="Symbol" panose="05050102010706020507" pitchFamily="18" charset="2"/>
            </a:endParaRPr>
          </a:p>
          <a:p>
            <a:pPr marL="342900" lvl="0" indent="-342900">
              <a:lnSpc>
                <a:spcPct val="107000"/>
              </a:lnSpc>
              <a:spcAft>
                <a:spcPts val="800"/>
              </a:spcAft>
              <a:buFont typeface="Symbol" panose="05050102010706020507" pitchFamily="18" charset="2"/>
              <a:buBlip>
                <a:blip r:embed="rId2"/>
              </a:buBlip>
            </a:pPr>
            <a:r>
              <a:rPr lang="en-IN" sz="1800"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THE SOFTWARE KEEPS THE VIDEO FEED ON UNTIL WE COMMAND IT TO SHUT DOWN.</a:t>
            </a:r>
            <a:endParaRPr lang="en-IN" sz="1800" dirty="0">
              <a:solidFill>
                <a:schemeClr val="tx1"/>
              </a:solidFill>
              <a:effectLst/>
              <a:latin typeface="Calibri" panose="020F0502020204030204" pitchFamily="34" charset="0"/>
              <a:ea typeface="Times New Roman" panose="02020603050405020304" pitchFamily="18" charset="0"/>
              <a:cs typeface="Symbol" panose="05050102010706020507" pitchFamily="18" charset="2"/>
            </a:endParaRPr>
          </a:p>
          <a:p>
            <a:r>
              <a:rPr lang="en-IN" sz="1800" dirty="0">
                <a:solidFill>
                  <a:schemeClr val="tx1"/>
                </a:solidFill>
                <a:effectLst/>
                <a:latin typeface="Abadi" panose="020B0604020104020204" pitchFamily="34" charset="0"/>
                <a:ea typeface="Times New Roman" panose="02020603050405020304" pitchFamily="18" charset="0"/>
                <a:cs typeface="Times New Roman" panose="02020603050405020304" pitchFamily="18" charset="0"/>
              </a:rPr>
              <a:t>IT IS MUCH BETTER THAN THE LAST TECH.BECAUSE IT DOES NOT DEPEND ON THE MAGNETIC FIELDS AND RATHER WORKS DIRECTLY ON THE IMAGE PROCESSED.</a:t>
            </a:r>
            <a:endParaRPr lang="en-IN" dirty="0">
              <a:solidFill>
                <a:schemeClr val="tx1"/>
              </a:solidFill>
            </a:endParaRPr>
          </a:p>
        </p:txBody>
      </p:sp>
    </p:spTree>
    <p:extLst>
      <p:ext uri="{BB962C8B-B14F-4D97-AF65-F5344CB8AC3E}">
        <p14:creationId xmlns:p14="http://schemas.microsoft.com/office/powerpoint/2010/main" val="299076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C3CA-1E18-4345-A7B2-C80744BD9B3C}"/>
              </a:ext>
            </a:extLst>
          </p:cNvPr>
          <p:cNvSpPr>
            <a:spLocks noGrp="1"/>
          </p:cNvSpPr>
          <p:nvPr>
            <p:ph type="title"/>
          </p:nvPr>
        </p:nvSpPr>
        <p:spPr>
          <a:xfrm>
            <a:off x="913795" y="0"/>
            <a:ext cx="10353762" cy="970450"/>
          </a:xfrm>
        </p:spPr>
        <p:txBody>
          <a:bodyPr/>
          <a:lstStyle/>
          <a:p>
            <a:r>
              <a:rPr lang="en-IN" dirty="0"/>
              <a:t>WHAT IS HAAR CASCADE?</a:t>
            </a:r>
          </a:p>
        </p:txBody>
      </p:sp>
      <p:sp>
        <p:nvSpPr>
          <p:cNvPr id="3" name="Content Placeholder 2">
            <a:extLst>
              <a:ext uri="{FF2B5EF4-FFF2-40B4-BE49-F238E27FC236}">
                <a16:creationId xmlns:a16="http://schemas.microsoft.com/office/drawing/2014/main" id="{C221DCE6-AFD7-4EBC-A684-B8DDA0DCF682}"/>
              </a:ext>
            </a:extLst>
          </p:cNvPr>
          <p:cNvSpPr>
            <a:spLocks noGrp="1"/>
          </p:cNvSpPr>
          <p:nvPr>
            <p:ph idx="1"/>
          </p:nvPr>
        </p:nvSpPr>
        <p:spPr>
          <a:xfrm>
            <a:off x="913795" y="884724"/>
            <a:ext cx="10353762" cy="5535126"/>
          </a:xfrm>
        </p:spPr>
        <p:txBody>
          <a:bodyPr/>
          <a:lstStyle/>
          <a:p>
            <a:pPr marL="36900" indent="0" algn="ctr">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Object Detection using Haar feature-based cascade classifiers is an effective method proposed by Paul Viola and Michael Jones in the 2001 paper, "Rapid Object Detection using a Boosted Cascade of Simple Features". It is a machine learning based approach in which a cascade function is trained from a lot of positive and negative images. It is then used to detect objects in other images.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07000"/>
              </a:lnSpc>
              <a:spcAft>
                <a:spcPts val="80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Here we will work with face detection. Initially, the algorithm needs a lot of positive images (images of faces) and negative images (images without faces) to train the classifier. Then we need to extract features from it. For this, Haar features shown in below image are used. They are just like our convolutional kernel. Each feature is a single value obtained by subtracting the sum of pixels under the white rectangle from the sum of pixels under the black rectangle</a:t>
            </a:r>
            <a:endParaRPr lang="en-IN" sz="2400" dirty="0"/>
          </a:p>
        </p:txBody>
      </p:sp>
    </p:spTree>
    <p:extLst>
      <p:ext uri="{BB962C8B-B14F-4D97-AF65-F5344CB8AC3E}">
        <p14:creationId xmlns:p14="http://schemas.microsoft.com/office/powerpoint/2010/main" val="224460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4" name="Content Placeholder 3">
            <a:extLst>
              <a:ext uri="{FF2B5EF4-FFF2-40B4-BE49-F238E27FC236}">
                <a16:creationId xmlns:a16="http://schemas.microsoft.com/office/drawing/2014/main" id="{E484886C-FCD1-43BD-B7B1-E6EB8C4845E9}"/>
              </a:ext>
            </a:extLst>
          </p:cNvPr>
          <p:cNvPicPr>
            <a:picLocks noGrp="1"/>
          </p:cNvPicPr>
          <p:nvPr>
            <p:ph idx="1"/>
          </p:nvPr>
        </p:nvPicPr>
        <p:blipFill>
          <a:blip r:embed="rId4">
            <a:extLst>
              <a:ext uri="{28A0092B-C50C-407E-A947-70E740481C1C}">
                <a14:useLocalDpi xmlns:a14="http://schemas.microsoft.com/office/drawing/2010/main" val="0"/>
              </a:ext>
            </a:extLst>
          </a:blip>
          <a:stretch>
            <a:fillRect/>
          </a:stretch>
        </p:blipFill>
        <p:spPr bwMode="auto">
          <a:xfrm>
            <a:off x="632815" y="1500049"/>
            <a:ext cx="4003193" cy="3390204"/>
          </a:xfrm>
          <a:prstGeom prst="rect">
            <a:avLst/>
          </a:prstGeom>
          <a:noFill/>
        </p:spPr>
      </p:pic>
      <p:sp>
        <p:nvSpPr>
          <p:cNvPr id="5" name="TextBox 4">
            <a:extLst>
              <a:ext uri="{FF2B5EF4-FFF2-40B4-BE49-F238E27FC236}">
                <a16:creationId xmlns:a16="http://schemas.microsoft.com/office/drawing/2014/main" id="{C2F114C4-A70C-4EA9-8B1B-E72BA94C281E}"/>
              </a:ext>
            </a:extLst>
          </p:cNvPr>
          <p:cNvSpPr txBox="1"/>
          <p:nvPr/>
        </p:nvSpPr>
        <p:spPr>
          <a:xfrm>
            <a:off x="5279472" y="295274"/>
            <a:ext cx="5844760" cy="5972175"/>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a:p>
            <a:pPr>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Now all possible sizes and locations of each kernel are used to calculate plenty of features. For each feature calculation, we need to find the sum of the pixels under the white and black rectangles. To solve this, they introduced the integral images. It simplifies calculation of the sum of the pixels, how large may be the number of pixels, to an operation involving just four pixels.</a:t>
            </a:r>
          </a:p>
          <a:p>
            <a:pPr>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a:p>
            <a:pPr>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But among all these features we calculated, most of them are irrelevant. For example, consider the image below. Top row shows two good features. The first feature selected seems to focus on the property that the region of the eyes is often darker than the region of the nose and cheeks. The second feature selected relies on the property that the eyes are darker than the bridge of the nose. But the same windows applying on cheeks, or any other place is irrelevant. So how do we select the best features out of 160000+ features? It is achieved by Ad boost</a:t>
            </a:r>
          </a:p>
        </p:txBody>
      </p:sp>
    </p:spTree>
    <p:extLst>
      <p:ext uri="{BB962C8B-B14F-4D97-AF65-F5344CB8AC3E}">
        <p14:creationId xmlns:p14="http://schemas.microsoft.com/office/powerpoint/2010/main" val="12193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3" name="Picture 10">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6" name="Picture 5">
            <a:extLst>
              <a:ext uri="{FF2B5EF4-FFF2-40B4-BE49-F238E27FC236}">
                <a16:creationId xmlns:a16="http://schemas.microsoft.com/office/drawing/2014/main" id="{FAF84D77-201B-48D0-8B23-15C2B47A207F}"/>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632815" y="1978612"/>
            <a:ext cx="4003193" cy="2433078"/>
          </a:xfrm>
          <a:prstGeom prst="rect">
            <a:avLst/>
          </a:prstGeom>
          <a:noFill/>
        </p:spPr>
      </p:pic>
      <p:sp>
        <p:nvSpPr>
          <p:cNvPr id="5" name="TextBox 4">
            <a:extLst>
              <a:ext uri="{FF2B5EF4-FFF2-40B4-BE49-F238E27FC236}">
                <a16:creationId xmlns:a16="http://schemas.microsoft.com/office/drawing/2014/main" id="{28654A6E-C347-48BB-AF62-C4A13BDCFCDE}"/>
              </a:ext>
            </a:extLst>
          </p:cNvPr>
          <p:cNvSpPr txBox="1"/>
          <p:nvPr/>
        </p:nvSpPr>
        <p:spPr>
          <a:xfrm>
            <a:off x="5279472" y="495300"/>
            <a:ext cx="5844760" cy="5781675"/>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this, we apply each feature on all the training images. For each feature, it finds the best threshold which will classify the faces to positive and negative. But obviously, there will be errors or misclassifications. We select the features with minimum error rate, which means they are the features that best classifies the face and non-face images. (The process is not as simple as this. Each image is given an equal weight in the beginning. After each classification, weights of misclassified images are increased. Then again same process is done. New error rates are calculated. Also new weights. The process is continued until required accuracy or error rate is achieved or required number of features are found).</a:t>
            </a:r>
          </a:p>
          <a:p>
            <a:pPr>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a:p>
            <a:pPr>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Final classifier is a weighted sum of these weak classifiers. It is called weak because it alone can't classify the image, but together with others forms a strong classifier. The paper says even 200 features provide detection with 95% accuracy. Their final setup had around 6000 features. (Imagine a reduction from 160000+ features to 6000 features. That is a big gain).</a:t>
            </a:r>
          </a:p>
        </p:txBody>
      </p:sp>
    </p:spTree>
    <p:extLst>
      <p:ext uri="{BB962C8B-B14F-4D97-AF65-F5344CB8AC3E}">
        <p14:creationId xmlns:p14="http://schemas.microsoft.com/office/powerpoint/2010/main" val="194313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115FFBB-C8EA-4BA2-A5DD-FE3779505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6" name="Picture 5">
            <a:extLst>
              <a:ext uri="{FF2B5EF4-FFF2-40B4-BE49-F238E27FC236}">
                <a16:creationId xmlns:a16="http://schemas.microsoft.com/office/drawing/2014/main" id="{00FF12A8-5806-403A-AA44-950AA45CC2BE}"/>
              </a:ext>
            </a:extLst>
          </p:cNvPr>
          <p:cNvPicPr/>
          <p:nvPr/>
        </p:nvPicPr>
        <p:blipFill rotWithShape="1">
          <a:blip r:embed="rId4">
            <a:extLst>
              <a:ext uri="{28A0092B-C50C-407E-A947-70E740481C1C}">
                <a14:useLocalDpi xmlns:a14="http://schemas.microsoft.com/office/drawing/2010/main" val="0"/>
              </a:ext>
            </a:extLst>
          </a:blip>
          <a:srcRect t="19861" r="3" b="3"/>
          <a:stretch/>
        </p:blipFill>
        <p:spPr bwMode="auto">
          <a:xfrm>
            <a:off x="1046760" y="2129667"/>
            <a:ext cx="4065464" cy="3258006"/>
          </a:xfrm>
          <a:prstGeom prst="rect">
            <a:avLst/>
          </a:prstGeom>
          <a:noFill/>
        </p:spPr>
      </p:pic>
      <p:sp>
        <p:nvSpPr>
          <p:cNvPr id="5" name="TextBox 4">
            <a:extLst>
              <a:ext uri="{FF2B5EF4-FFF2-40B4-BE49-F238E27FC236}">
                <a16:creationId xmlns:a16="http://schemas.microsoft.com/office/drawing/2014/main" id="{DDD2B325-5ADD-4BC9-8C0B-A33D159BEFB5}"/>
              </a:ext>
            </a:extLst>
          </p:cNvPr>
          <p:cNvSpPr txBox="1"/>
          <p:nvPr/>
        </p:nvSpPr>
        <p:spPr>
          <a:xfrm>
            <a:off x="5722862" y="193040"/>
            <a:ext cx="5546272" cy="6380479"/>
          </a:xfrm>
          <a:prstGeom prst="rect">
            <a:avLst/>
          </a:prstGeom>
        </p:spPr>
        <p:txBody>
          <a:bodyPr vert="horz" lIns="91440" tIns="45720" rIns="91440" bIns="45720" rtlCol="0" anchor="ctr">
            <a:normAutofit/>
          </a:bodyPr>
          <a:lstStyle/>
          <a:p>
            <a:pPr>
              <a:lnSpc>
                <a:spcPct val="90000"/>
              </a:lnSpc>
              <a:spcBef>
                <a:spcPct val="20000"/>
              </a:spcBef>
              <a:spcAft>
                <a:spcPts val="600"/>
              </a:spcAft>
              <a:buClr>
                <a:srgbClr val="F9B559"/>
              </a:buClr>
              <a:buSzPct val="70000"/>
              <a:buFont typeface="Wingdings 2" charset="2"/>
            </a:pP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So now you take an image. Take each 24x24 window. Apply 6000 features to it. Check if it is face or not. Wow.. Wow.. Isn't it a little inefficient and time consuming? Yes, it is. Authors have a good solution for that.</a:t>
            </a:r>
          </a:p>
          <a:p>
            <a:pPr>
              <a:lnSpc>
                <a:spcPct val="90000"/>
              </a:lnSpc>
              <a:spcBef>
                <a:spcPct val="20000"/>
              </a:spcBef>
              <a:spcAft>
                <a:spcPts val="600"/>
              </a:spcAft>
              <a:buClr>
                <a:srgbClr val="F9B559"/>
              </a:buClr>
              <a:buSzPct val="70000"/>
              <a:buFont typeface="Wingdings 2" charset="2"/>
            </a:pP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p>
          <a:p>
            <a:pPr>
              <a:lnSpc>
                <a:spcPct val="90000"/>
              </a:lnSpc>
              <a:spcBef>
                <a:spcPct val="20000"/>
              </a:spcBef>
              <a:spcAft>
                <a:spcPts val="600"/>
              </a:spcAft>
              <a:buClr>
                <a:srgbClr val="F9B559"/>
              </a:buClr>
              <a:buSzPct val="70000"/>
              <a:buFont typeface="Wingdings 2" charset="2"/>
            </a:pP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an image, most of the image region is non-face region. So, it is a better idea to have a simple method to check if a window is not a face region. If it is not, discard it in a single shot. Don't process it again. Instead focus on region where there can be a face. This way, we can find more time to check a possible face region.</a:t>
            </a:r>
          </a:p>
          <a:p>
            <a:pPr>
              <a:lnSpc>
                <a:spcPct val="90000"/>
              </a:lnSpc>
              <a:spcBef>
                <a:spcPct val="20000"/>
              </a:spcBef>
              <a:spcAft>
                <a:spcPts val="600"/>
              </a:spcAft>
              <a:buClr>
                <a:srgbClr val="F9B559"/>
              </a:buClr>
              <a:buSzPct val="70000"/>
              <a:buFont typeface="Wingdings 2" charset="2"/>
            </a:pPr>
            <a:r>
              <a:rPr lang="en-US" sz="13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 this they introduced the concept of Cascade of Classifiers. Instead of applying all the 6000 features on a window, group the features into different stages of classifiers and apply one-by-one. (Normally first few stages will contain very a smaller number of features). If a window fails the first stage, discard it. We don't consider remaining features on it. If it passes, apply the second stage of features and continue the process. The window which passes all stages is a face region. How is the plan !!!Authors' detector had 6000+ features with 38 stages with 1, 10, 25, 25 and 50 features in first five stages. (Two features in the above image is actually obtained as the best two features from Ad boost). According to authors, on an average, 10 features out of 6000+ are evaluated per sub-window.</a:t>
            </a:r>
          </a:p>
        </p:txBody>
      </p:sp>
    </p:spTree>
    <p:extLst>
      <p:ext uri="{BB962C8B-B14F-4D97-AF65-F5344CB8AC3E}">
        <p14:creationId xmlns:p14="http://schemas.microsoft.com/office/powerpoint/2010/main" val="2610472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1533-1C5A-4C07-9C35-BA7E9A4BEA75}"/>
              </a:ext>
            </a:extLst>
          </p:cNvPr>
          <p:cNvSpPr>
            <a:spLocks noGrp="1"/>
          </p:cNvSpPr>
          <p:nvPr>
            <p:ph type="title"/>
          </p:nvPr>
        </p:nvSpPr>
        <p:spPr/>
        <p:txBody>
          <a:bodyPr>
            <a:normAutofit/>
          </a:bodyPr>
          <a:lstStyle/>
          <a:p>
            <a:r>
              <a:rPr lang="en-IN" dirty="0"/>
              <a:t>REQUIREMENTS</a:t>
            </a:r>
          </a:p>
        </p:txBody>
      </p:sp>
      <p:sp>
        <p:nvSpPr>
          <p:cNvPr id="3" name="Content Placeholder 2">
            <a:extLst>
              <a:ext uri="{FF2B5EF4-FFF2-40B4-BE49-F238E27FC236}">
                <a16:creationId xmlns:a16="http://schemas.microsoft.com/office/drawing/2014/main" id="{9F7B572F-1B3D-4514-9357-3CBDE5A6E96E}"/>
              </a:ext>
            </a:extLst>
          </p:cNvPr>
          <p:cNvSpPr>
            <a:spLocks noGrp="1"/>
          </p:cNvSpPr>
          <p:nvPr>
            <p:ph idx="1"/>
          </p:nvPr>
        </p:nvSpPr>
        <p:spPr>
          <a:xfrm>
            <a:off x="913795" y="1732449"/>
            <a:ext cx="10353762" cy="4820751"/>
          </a:xfrm>
        </p:spPr>
        <p:txBody>
          <a:bodyPr>
            <a:normAutofit/>
          </a:bodyPr>
          <a:lstStyle/>
          <a:p>
            <a:r>
              <a:rPr lang="en-IN" dirty="0"/>
              <a:t>REAL TIME VIDEO CAPTURE</a:t>
            </a:r>
          </a:p>
          <a:p>
            <a:r>
              <a:rPr lang="en-IN" dirty="0"/>
              <a:t>FRAME EXTRACTION</a:t>
            </a:r>
          </a:p>
          <a:p>
            <a:r>
              <a:rPr lang="en-IN"/>
              <a:t>IMAGE </a:t>
            </a:r>
            <a:r>
              <a:rPr lang="en-IN" dirty="0"/>
              <a:t>ACQUISITION</a:t>
            </a:r>
          </a:p>
          <a:p>
            <a:r>
              <a:rPr lang="en-IN" dirty="0"/>
              <a:t>IMAGE SEGMENTATION</a:t>
            </a:r>
          </a:p>
          <a:p>
            <a:r>
              <a:rPr lang="en-IN" dirty="0"/>
              <a:t>IMAGE RECOGNITION</a:t>
            </a:r>
          </a:p>
          <a:p>
            <a:r>
              <a:rPr lang="en-IN" dirty="0"/>
              <a:t>OBJECT RECOGNITION</a:t>
            </a:r>
          </a:p>
          <a:p>
            <a:r>
              <a:rPr lang="en-IN" dirty="0"/>
              <a:t>OBJECT EXTRACTION</a:t>
            </a:r>
          </a:p>
          <a:p>
            <a:r>
              <a:rPr lang="en-IN" dirty="0"/>
              <a:t>HIGH RESOLUTION IMAGE CAPTURE</a:t>
            </a:r>
          </a:p>
          <a:p>
            <a:r>
              <a:rPr lang="en-IN" dirty="0"/>
              <a:t>EXECUTION SPEED</a:t>
            </a:r>
          </a:p>
          <a:p>
            <a:r>
              <a:rPr lang="en-IN" dirty="0"/>
              <a:t>ACCURACY/SECURITY/PORTABLITIY/DURABILITY.</a:t>
            </a:r>
          </a:p>
          <a:p>
            <a:endParaRPr lang="en-IN" dirty="0"/>
          </a:p>
        </p:txBody>
      </p:sp>
    </p:spTree>
    <p:extLst>
      <p:ext uri="{BB962C8B-B14F-4D97-AF65-F5344CB8AC3E}">
        <p14:creationId xmlns:p14="http://schemas.microsoft.com/office/powerpoint/2010/main" val="206667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4D27-3973-4E72-B3FB-C09B942232B4}"/>
              </a:ext>
            </a:extLst>
          </p:cNvPr>
          <p:cNvSpPr>
            <a:spLocks noGrp="1"/>
          </p:cNvSpPr>
          <p:nvPr>
            <p:ph type="title"/>
          </p:nvPr>
        </p:nvSpPr>
        <p:spPr>
          <a:xfrm>
            <a:off x="913795" y="609600"/>
            <a:ext cx="10353762" cy="685800"/>
          </a:xfrm>
        </p:spPr>
        <p:txBody>
          <a:bodyPr>
            <a:normAutofit fontScale="90000"/>
          </a:bodyPr>
          <a:lstStyle/>
          <a:p>
            <a:r>
              <a:rPr lang="en-IN" dirty="0"/>
              <a:t>ARCHITECTURE DIAGRAM</a:t>
            </a:r>
          </a:p>
        </p:txBody>
      </p:sp>
      <p:pic>
        <p:nvPicPr>
          <p:cNvPr id="4" name="Content Placeholder 3">
            <a:extLst>
              <a:ext uri="{FF2B5EF4-FFF2-40B4-BE49-F238E27FC236}">
                <a16:creationId xmlns:a16="http://schemas.microsoft.com/office/drawing/2014/main" id="{608988AB-BA68-41D1-B5E8-D3A38A43CD0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5987" y="1731963"/>
            <a:ext cx="9450500" cy="4059237"/>
          </a:xfrm>
          <a:prstGeom prst="rect">
            <a:avLst/>
          </a:prstGeom>
          <a:noFill/>
          <a:ln>
            <a:noFill/>
          </a:ln>
        </p:spPr>
      </p:pic>
    </p:spTree>
    <p:extLst>
      <p:ext uri="{BB962C8B-B14F-4D97-AF65-F5344CB8AC3E}">
        <p14:creationId xmlns:p14="http://schemas.microsoft.com/office/powerpoint/2010/main" val="2437552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161</TotalTime>
  <Words>1615</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Abadi</vt:lpstr>
      <vt:lpstr>Calibri</vt:lpstr>
      <vt:lpstr>Calisto MT</vt:lpstr>
      <vt:lpstr>Symbol</vt:lpstr>
      <vt:lpstr>Wingdings 2</vt:lpstr>
      <vt:lpstr>Slate</vt:lpstr>
      <vt:lpstr>SOFTWARE ENGINEERING AND PROJECT MANAGEMENT</vt:lpstr>
      <vt:lpstr>PROBLEM STATEMENT</vt:lpstr>
      <vt:lpstr>PowerPoint Presentation</vt:lpstr>
      <vt:lpstr>WHAT IS HAAR CASCADE?</vt:lpstr>
      <vt:lpstr>PowerPoint Presentation</vt:lpstr>
      <vt:lpstr>PowerPoint Presentation</vt:lpstr>
      <vt:lpstr>PowerPoint Presentation</vt:lpstr>
      <vt:lpstr>REQUIREMENTS</vt:lpstr>
      <vt:lpstr>ARCHITECTURE DIAGRAM</vt:lpstr>
      <vt:lpstr>USE CASE DIAGRAM</vt:lpstr>
      <vt:lpstr>CLASS DAIGRAM</vt:lpstr>
      <vt:lpstr>ACTIVITY DIAGRAM</vt:lpstr>
      <vt:lpstr>STATE DIAGRAM</vt:lpstr>
      <vt:lpstr>SEQUENCE DAIGRAM</vt:lpstr>
      <vt:lpstr>COLLABORATION DIAGRAM</vt:lpstr>
      <vt:lpstr>ER DIAGRAM</vt:lpstr>
      <vt:lpstr>DFD DIAGRAM</vt:lpstr>
      <vt:lpstr>DEPLOYMENT DAIGRAM</vt:lpstr>
      <vt:lpstr>CODE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AND PROJECT MANAGEMENT</dc:title>
  <dc:creator>Mayank</dc:creator>
  <cp:lastModifiedBy>Mayank</cp:lastModifiedBy>
  <cp:revision>12</cp:revision>
  <dcterms:created xsi:type="dcterms:W3CDTF">2021-05-03T16:39:35Z</dcterms:created>
  <dcterms:modified xsi:type="dcterms:W3CDTF">2021-06-03T06:07:29Z</dcterms:modified>
</cp:coreProperties>
</file>