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6" r:id="rId5"/>
    <p:sldId id="275" r:id="rId6"/>
    <p:sldId id="277" r:id="rId7"/>
    <p:sldId id="274" r:id="rId8"/>
    <p:sldId id="273" r:id="rId9"/>
    <p:sldId id="265" r:id="rId10"/>
    <p:sldId id="272" r:id="rId11"/>
    <p:sldId id="261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jQ9TDNrGzT/5kApgvhtIoQpPM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13507-0436-4B6E-8D5F-2C0FAD7314EE}" v="9" dt="2022-09-20T16:03:4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C9C60-8147-46A5-BD4B-2F396979EA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6CCFC-E1E5-423F-B1DB-885BD61A14A9}">
      <dgm:prSet/>
      <dgm:spPr/>
      <dgm:t>
        <a:bodyPr/>
        <a:lstStyle/>
        <a:p>
          <a:r>
            <a:rPr lang="en-US" b="0" i="0"/>
            <a:t>Mayank Sinha Reg No:RA1911003010386</a:t>
          </a:r>
          <a:endParaRPr lang="en-US"/>
        </a:p>
      </dgm:t>
    </dgm:pt>
    <dgm:pt modelId="{DDAD5623-A312-408E-8F6F-DE0945447486}" type="parTrans" cxnId="{8A48C496-9666-4B6A-AA99-37DE23B70C85}">
      <dgm:prSet/>
      <dgm:spPr/>
      <dgm:t>
        <a:bodyPr/>
        <a:lstStyle/>
        <a:p>
          <a:endParaRPr lang="en-US"/>
        </a:p>
      </dgm:t>
    </dgm:pt>
    <dgm:pt modelId="{427B5E3E-A9E3-4F16-A9AC-C5EEB77EC94D}" type="sibTrans" cxnId="{8A48C496-9666-4B6A-AA99-37DE23B70C85}">
      <dgm:prSet/>
      <dgm:spPr/>
      <dgm:t>
        <a:bodyPr/>
        <a:lstStyle/>
        <a:p>
          <a:endParaRPr lang="en-US"/>
        </a:p>
      </dgm:t>
    </dgm:pt>
    <dgm:pt modelId="{A74D3D94-3792-4810-A727-2FCD5488807D}">
      <dgm:prSet/>
      <dgm:spPr/>
      <dgm:t>
        <a:bodyPr/>
        <a:lstStyle/>
        <a:p>
          <a:r>
            <a:rPr lang="en-US" b="0" i="0"/>
            <a:t>Shivam Pandey Reg No:RA1911003010383</a:t>
          </a:r>
          <a:endParaRPr lang="en-US"/>
        </a:p>
      </dgm:t>
    </dgm:pt>
    <dgm:pt modelId="{3A4FD677-04F0-4956-B2CB-5A0D46D52174}" type="parTrans" cxnId="{C7B907A4-AD3F-492A-894F-1B381388FAF0}">
      <dgm:prSet/>
      <dgm:spPr/>
      <dgm:t>
        <a:bodyPr/>
        <a:lstStyle/>
        <a:p>
          <a:endParaRPr lang="en-US"/>
        </a:p>
      </dgm:t>
    </dgm:pt>
    <dgm:pt modelId="{E5CC4557-DD92-49F7-92AD-C56F83A9612C}" type="sibTrans" cxnId="{C7B907A4-AD3F-492A-894F-1B381388FAF0}">
      <dgm:prSet/>
      <dgm:spPr/>
      <dgm:t>
        <a:bodyPr/>
        <a:lstStyle/>
        <a:p>
          <a:endParaRPr lang="en-US"/>
        </a:p>
      </dgm:t>
    </dgm:pt>
    <dgm:pt modelId="{D486A6ED-C906-4F60-B418-8C4C812F41D8}">
      <dgm:prSet/>
      <dgm:spPr/>
      <dgm:t>
        <a:bodyPr/>
        <a:lstStyle/>
        <a:p>
          <a:r>
            <a:rPr lang="en-US" b="0" i="0" dirty="0"/>
            <a:t>Guide name : Dr. G. Ramya</a:t>
          </a:r>
          <a:endParaRPr lang="en-US" dirty="0"/>
        </a:p>
      </dgm:t>
    </dgm:pt>
    <dgm:pt modelId="{81A4F844-947A-4B3C-A154-868E1C28A80E}" type="parTrans" cxnId="{06FE7976-CBA5-4606-88DD-BA5593D4FDA9}">
      <dgm:prSet/>
      <dgm:spPr/>
      <dgm:t>
        <a:bodyPr/>
        <a:lstStyle/>
        <a:p>
          <a:endParaRPr lang="en-US"/>
        </a:p>
      </dgm:t>
    </dgm:pt>
    <dgm:pt modelId="{5B60A3DE-D6D7-4857-91D0-19F20D6A308B}" type="sibTrans" cxnId="{06FE7976-CBA5-4606-88DD-BA5593D4FDA9}">
      <dgm:prSet/>
      <dgm:spPr/>
      <dgm:t>
        <a:bodyPr/>
        <a:lstStyle/>
        <a:p>
          <a:endParaRPr lang="en-US"/>
        </a:p>
      </dgm:t>
    </dgm:pt>
    <dgm:pt modelId="{B2E4C806-6A98-4A61-A750-71627B74681E}" type="pres">
      <dgm:prSet presAssocID="{1DCC9C60-8147-46A5-BD4B-2F396979EA46}" presName="linear" presStyleCnt="0">
        <dgm:presLayoutVars>
          <dgm:animLvl val="lvl"/>
          <dgm:resizeHandles val="exact"/>
        </dgm:presLayoutVars>
      </dgm:prSet>
      <dgm:spPr/>
    </dgm:pt>
    <dgm:pt modelId="{9755F926-9C78-42C4-9714-C63FE1EBAF06}" type="pres">
      <dgm:prSet presAssocID="{9AD6CCFC-E1E5-423F-B1DB-885BD61A14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A681DB-8F1F-4A04-8CE4-FA931642AC82}" type="pres">
      <dgm:prSet presAssocID="{427B5E3E-A9E3-4F16-A9AC-C5EEB77EC94D}" presName="spacer" presStyleCnt="0"/>
      <dgm:spPr/>
    </dgm:pt>
    <dgm:pt modelId="{C76C7B80-8E85-43AB-AAB4-027CF7AB4AB5}" type="pres">
      <dgm:prSet presAssocID="{A74D3D94-3792-4810-A727-2FCD548880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D2227D-8AF5-4199-B382-A69AD961BFD4}" type="pres">
      <dgm:prSet presAssocID="{E5CC4557-DD92-49F7-92AD-C56F83A9612C}" presName="spacer" presStyleCnt="0"/>
      <dgm:spPr/>
    </dgm:pt>
    <dgm:pt modelId="{5392F849-7048-4746-92FA-D07696D9203A}" type="pres">
      <dgm:prSet presAssocID="{D486A6ED-C906-4F60-B418-8C4C812F41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B16F5D-3A21-497F-BBD6-9A7F39019D07}" type="presOf" srcId="{1DCC9C60-8147-46A5-BD4B-2F396979EA46}" destId="{B2E4C806-6A98-4A61-A750-71627B74681E}" srcOrd="0" destOrd="0" presId="urn:microsoft.com/office/officeart/2005/8/layout/vList2"/>
    <dgm:cxn modelId="{06FE7976-CBA5-4606-88DD-BA5593D4FDA9}" srcId="{1DCC9C60-8147-46A5-BD4B-2F396979EA46}" destId="{D486A6ED-C906-4F60-B418-8C4C812F41D8}" srcOrd="2" destOrd="0" parTransId="{81A4F844-947A-4B3C-A154-868E1C28A80E}" sibTransId="{5B60A3DE-D6D7-4857-91D0-19F20D6A308B}"/>
    <dgm:cxn modelId="{8A48C496-9666-4B6A-AA99-37DE23B70C85}" srcId="{1DCC9C60-8147-46A5-BD4B-2F396979EA46}" destId="{9AD6CCFC-E1E5-423F-B1DB-885BD61A14A9}" srcOrd="0" destOrd="0" parTransId="{DDAD5623-A312-408E-8F6F-DE0945447486}" sibTransId="{427B5E3E-A9E3-4F16-A9AC-C5EEB77EC94D}"/>
    <dgm:cxn modelId="{BF5ED9A2-FDB3-452B-85D7-F20688783F3F}" type="presOf" srcId="{9AD6CCFC-E1E5-423F-B1DB-885BD61A14A9}" destId="{9755F926-9C78-42C4-9714-C63FE1EBAF06}" srcOrd="0" destOrd="0" presId="urn:microsoft.com/office/officeart/2005/8/layout/vList2"/>
    <dgm:cxn modelId="{C7B907A4-AD3F-492A-894F-1B381388FAF0}" srcId="{1DCC9C60-8147-46A5-BD4B-2F396979EA46}" destId="{A74D3D94-3792-4810-A727-2FCD5488807D}" srcOrd="1" destOrd="0" parTransId="{3A4FD677-04F0-4956-B2CB-5A0D46D52174}" sibTransId="{E5CC4557-DD92-49F7-92AD-C56F83A9612C}"/>
    <dgm:cxn modelId="{018B51B6-F7FA-43EE-B236-D5C23DF63D35}" type="presOf" srcId="{A74D3D94-3792-4810-A727-2FCD5488807D}" destId="{C76C7B80-8E85-43AB-AAB4-027CF7AB4AB5}" srcOrd="0" destOrd="0" presId="urn:microsoft.com/office/officeart/2005/8/layout/vList2"/>
    <dgm:cxn modelId="{B41254D2-BA9D-461A-BEB9-0F11AE9EC2B3}" type="presOf" srcId="{D486A6ED-C906-4F60-B418-8C4C812F41D8}" destId="{5392F849-7048-4746-92FA-D07696D9203A}" srcOrd="0" destOrd="0" presId="urn:microsoft.com/office/officeart/2005/8/layout/vList2"/>
    <dgm:cxn modelId="{CB1C57A6-6A8C-4B51-A247-83422CF1F65C}" type="presParOf" srcId="{B2E4C806-6A98-4A61-A750-71627B74681E}" destId="{9755F926-9C78-42C4-9714-C63FE1EBAF06}" srcOrd="0" destOrd="0" presId="urn:microsoft.com/office/officeart/2005/8/layout/vList2"/>
    <dgm:cxn modelId="{9F723047-9858-4C66-9EE5-83AB9E67A2F5}" type="presParOf" srcId="{B2E4C806-6A98-4A61-A750-71627B74681E}" destId="{6AA681DB-8F1F-4A04-8CE4-FA931642AC82}" srcOrd="1" destOrd="0" presId="urn:microsoft.com/office/officeart/2005/8/layout/vList2"/>
    <dgm:cxn modelId="{8FF996C3-0D27-4557-98D6-2EA77E2ACA19}" type="presParOf" srcId="{B2E4C806-6A98-4A61-A750-71627B74681E}" destId="{C76C7B80-8E85-43AB-AAB4-027CF7AB4AB5}" srcOrd="2" destOrd="0" presId="urn:microsoft.com/office/officeart/2005/8/layout/vList2"/>
    <dgm:cxn modelId="{BD39D28B-DAD1-40CC-866B-BD2146B2E97C}" type="presParOf" srcId="{B2E4C806-6A98-4A61-A750-71627B74681E}" destId="{0CD2227D-8AF5-4199-B382-A69AD961BFD4}" srcOrd="3" destOrd="0" presId="urn:microsoft.com/office/officeart/2005/8/layout/vList2"/>
    <dgm:cxn modelId="{AB7D6F23-B9D6-450C-B913-3B1F5DE4E3C9}" type="presParOf" srcId="{B2E4C806-6A98-4A61-A750-71627B74681E}" destId="{5392F849-7048-4746-92FA-D07696D920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5F926-9C78-42C4-9714-C63FE1EBAF06}">
      <dsp:nvSpPr>
        <dsp:cNvPr id="0" name=""/>
        <dsp:cNvSpPr/>
      </dsp:nvSpPr>
      <dsp:spPr>
        <a:xfrm>
          <a:off x="0" y="79079"/>
          <a:ext cx="6400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Mayank Sinha Reg No:RA1911003010386</a:t>
          </a:r>
          <a:endParaRPr lang="en-US" sz="2400" kern="1200"/>
        </a:p>
      </dsp:txBody>
      <dsp:txXfrm>
        <a:off x="27415" y="106494"/>
        <a:ext cx="6345970" cy="506769"/>
      </dsp:txXfrm>
    </dsp:sp>
    <dsp:sp modelId="{C76C7B80-8E85-43AB-AAB4-027CF7AB4AB5}">
      <dsp:nvSpPr>
        <dsp:cNvPr id="0" name=""/>
        <dsp:cNvSpPr/>
      </dsp:nvSpPr>
      <dsp:spPr>
        <a:xfrm>
          <a:off x="0" y="709799"/>
          <a:ext cx="6400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Shivam Pandey Reg No:RA1911003010383</a:t>
          </a:r>
          <a:endParaRPr lang="en-US" sz="2400" kern="1200"/>
        </a:p>
      </dsp:txBody>
      <dsp:txXfrm>
        <a:off x="27415" y="737214"/>
        <a:ext cx="6345970" cy="506769"/>
      </dsp:txXfrm>
    </dsp:sp>
    <dsp:sp modelId="{5392F849-7048-4746-92FA-D07696D9203A}">
      <dsp:nvSpPr>
        <dsp:cNvPr id="0" name=""/>
        <dsp:cNvSpPr/>
      </dsp:nvSpPr>
      <dsp:spPr>
        <a:xfrm>
          <a:off x="0" y="1340520"/>
          <a:ext cx="64008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Guide name : Dr. G. Ramya</a:t>
          </a:r>
          <a:endParaRPr lang="en-US" sz="2400" kern="1200" dirty="0"/>
        </a:p>
      </dsp:txBody>
      <dsp:txXfrm>
        <a:off x="27415" y="1367935"/>
        <a:ext cx="6345970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e9aab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e9aabb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36e9aabb4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e9aab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e9aabb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36e9aabb4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1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e9aabb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e9aabb4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36e9aabb4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33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6e9aabb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6e9aabb49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36e9aabb49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Darko-Androc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institution/University_of_Zagre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b="1" i="1" dirty="0">
                <a:latin typeface="Arial"/>
                <a:cs typeface="Arial"/>
                <a:sym typeface="Arial"/>
              </a:rPr>
              <a:t>UNDESIRED NATURAL LANGUAGE DETECTION</a:t>
            </a:r>
            <a:endParaRPr sz="5800" dirty="0"/>
          </a:p>
        </p:txBody>
      </p:sp>
      <p:pic>
        <p:nvPicPr>
          <p:cNvPr id="90" name="Google Shape;90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819400" y="457200"/>
            <a:ext cx="6172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SRM INSTITUTE OF SCIENCE AND TECHNOLOGY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ENGINEERING AND TECHNOLOGY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TECHNOLOGIES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18CSP107L / 18CSP108L- MINOR PROJECT / INTERNSHIP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89;p1">
            <a:extLst>
              <a:ext uri="{FF2B5EF4-FFF2-40B4-BE49-F238E27FC236}">
                <a16:creationId xmlns:a16="http://schemas.microsoft.com/office/drawing/2014/main" id="{2D57ABB7-F0F2-47EE-3DD7-740C25A6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105265"/>
              </p:ext>
            </p:extLst>
          </p:nvPr>
        </p:nvGraphicFramePr>
        <p:xfrm>
          <a:off x="1371600" y="4114800"/>
          <a:ext cx="6400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A252-04DA-CEA1-DB69-7230BC6F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1562100"/>
            <a:ext cx="3078203" cy="373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B2E76-F0D7-9862-9C32-1F501DB1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733425"/>
            <a:ext cx="3851694" cy="5391150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Supervised Machine Learning Models.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Ex. Logistic regression, Naïve Bayes, SVM etc.</a:t>
            </a:r>
          </a:p>
          <a:p>
            <a:pPr marL="114300" indent="0">
              <a:buNone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STEPS:</a:t>
            </a:r>
          </a:p>
          <a:p>
            <a:pPr marL="114300" indent="0">
              <a:buNone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Input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 of text data.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Vectorization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Model Training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Model Testing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Final Model selection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App development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5E5BB-A4BE-F35A-01F1-A38CEEB68B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591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39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1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Google Shape;133;g136e9aabb49_0_26"/>
          <p:cNvSpPr txBox="1">
            <a:spLocks noGrp="1"/>
          </p:cNvSpPr>
          <p:nvPr>
            <p:ph type="title"/>
          </p:nvPr>
        </p:nvSpPr>
        <p:spPr>
          <a:xfrm>
            <a:off x="532263" y="1562100"/>
            <a:ext cx="3106483" cy="37338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150" name="Google Shape;134;g136e9aabb49_0_26"/>
          <p:cNvSpPr txBox="1">
            <a:spLocks noGrp="1"/>
          </p:cNvSpPr>
          <p:nvPr>
            <p:ph type="body" idx="1"/>
          </p:nvPr>
        </p:nvSpPr>
        <p:spPr>
          <a:xfrm>
            <a:off x="3977593" y="337289"/>
            <a:ext cx="4979976" cy="601906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indent="-228600" algn="just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Comment Classification Sara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Zaheri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Southern Methodist University, szaheri@mail.smu.edu Jeff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Leath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Southern Methodist University, jleath@smu.edu David Stroud Southern Methodist University, jdstroud@smu.edu </a:t>
            </a:r>
            <a:endParaRPr lang="en-IN" sz="1100" u="sng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buFont typeface="+mj-lt"/>
              <a:buAutoNum type="arabicPeriod"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Classification of Toxic Comment Using Machine Learning Methods P.Vidyullatha1 , Satya Narayan Padhy1 ,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Javvaji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Geetha Priya2 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Kakarlapudi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Srija3 ,Sri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Satyanjani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Koppisetti4 1Associate Professor, Dept. of Computer Science and Engineering,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Koneru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Lakshmaiah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Foundation, A.P.,, India</a:t>
            </a:r>
            <a:endParaRPr lang="en-IN" sz="1100" u="sng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Zhao, Z., Zhang, Z. and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Hopfgartner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orcid.org/0000-0003-0380-6088 (Submitted: 2019) Detecting toxic content online and the effect of training data on classification performance.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EasyChair</a:t>
            </a:r>
            <a:endParaRPr lang="en-IN" sz="1100" u="sng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buFont typeface="+mj-lt"/>
              <a:buAutoNum type="arabicPeriod"/>
            </a:pP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Systematic Exploration and Classiﬁcation of Useful Comments in Stack Overﬂow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Prasadhi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Ranasinghe,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Nipuni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Chandimali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Chaman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Wijesiriwardana</a:t>
            </a:r>
            <a:r>
              <a:rPr lang="en-I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Technology University of Moratuwa  </a:t>
            </a:r>
            <a:r>
              <a:rPr lang="en-IN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Katubedda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Sri Lank</a:t>
            </a:r>
          </a:p>
          <a:p>
            <a:pPr marL="342900" indent="-228600" algn="just">
              <a:buFont typeface="+mj-lt"/>
              <a:buAutoNum type="arabicPeriod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Online Pernicious Comments using Machine Learning  Aniket L Sulke1 Akash S Varude2  1,2Researcher  1,2MIT Academy of Engineering, Pune, India </a:t>
            </a:r>
          </a:p>
          <a:p>
            <a:pPr marL="342900" indent="-228600" algn="just">
              <a:buFont typeface="+mj-lt"/>
              <a:buAutoNum type="arabicPeriod"/>
            </a:pPr>
            <a:r>
              <a:rPr lang="en-US" sz="11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 for toxic comment classification: a systematic review </a:t>
            </a:r>
            <a:r>
              <a:rPr lang="en-US" sz="1100" b="1" i="0" u="sng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Darko </a:t>
            </a:r>
            <a:r>
              <a:rPr lang="en-US" sz="1100" b="1" i="0" u="sng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Androcec</a:t>
            </a:r>
            <a:r>
              <a:rPr lang="en-US" sz="11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University of Zagreb</a:t>
            </a:r>
            <a:endParaRPr lang="en-US" sz="1100" b="0" i="0" u="none" strike="noStrike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algn="just">
              <a:buFont typeface="+mj-lt"/>
              <a:buAutoNum type="arabicPeriod"/>
            </a:pPr>
            <a:r>
              <a:rPr lang="en-US" sz="11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Detection: An Ensemble Based Machine Learning Approach </a:t>
            </a:r>
            <a:r>
              <a:rPr lang="en-US" sz="11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Kazi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Saeed </a:t>
            </a:r>
            <a:r>
              <a:rPr lang="en-US" sz="1100" b="0" i="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1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Khulna University of Engineering &amp; Technology Khulna, Bangladesh saeed.alam@cse.kuet.ac.bd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g136e9aabb49_0_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/>
          <a:stretch/>
        </p:blipFill>
        <p:spPr>
          <a:xfrm>
            <a:off x="914247" y="553454"/>
            <a:ext cx="7316382" cy="2469279"/>
          </a:xfrm>
          <a:prstGeom prst="rect">
            <a:avLst/>
          </a:prstGeom>
          <a:noFill/>
        </p:spPr>
      </p:pic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4223084" y="3884452"/>
            <a:ext cx="4292266" cy="239871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17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sz="17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IN" sz="5400" dirty="0"/>
              <a:t>THANK YOU</a:t>
            </a:r>
          </a:p>
        </p:txBody>
      </p:sp>
      <p:sp>
        <p:nvSpPr>
          <p:cNvPr id="158" name="Google Shape;158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/>
              <a:t>20/09/2022</a:t>
            </a:r>
          </a:p>
        </p:txBody>
      </p:sp>
      <p:sp>
        <p:nvSpPr>
          <p:cNvPr id="160" name="Google Shape;160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28650" y="3905833"/>
            <a:ext cx="3434303" cy="239871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CONTENTS</a:t>
            </a:r>
            <a:endParaRPr lang="en-IN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/>
          <a:stretch/>
        </p:blipFill>
        <p:spPr>
          <a:xfrm>
            <a:off x="914247" y="553454"/>
            <a:ext cx="7316382" cy="2469279"/>
          </a:xfrm>
          <a:prstGeom prst="rect">
            <a:avLst/>
          </a:prstGeom>
          <a:noFill/>
        </p:spPr>
      </p:pic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223084" y="3884452"/>
            <a:ext cx="4292266" cy="239871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INTRODUCTION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LITERATURE SURVEY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CHALLENGES TO ADDRESS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UML/BLOCK DIAGRAM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ALGORITHM USED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dirty="0"/>
              <a:t>REFERENCES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700" dirty="0"/>
              <a:t>   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700" dirty="0"/>
              <a:t>                  </a:t>
            </a: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700" dirty="0"/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700"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 dirty="0"/>
              <a:t>20/09/2022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Google Shape;107;g136e9aabb49_0_0"/>
          <p:cNvSpPr txBox="1">
            <a:spLocks noGrp="1"/>
          </p:cNvSpPr>
          <p:nvPr>
            <p:ph type="title"/>
          </p:nvPr>
        </p:nvSpPr>
        <p:spPr>
          <a:xfrm>
            <a:off x="217310" y="1326429"/>
            <a:ext cx="3634384" cy="45624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108" name="Google Shape;108;g136e9aabb49_0_0"/>
          <p:cNvSpPr txBox="1">
            <a:spLocks noGrp="1"/>
          </p:cNvSpPr>
          <p:nvPr>
            <p:ph type="body" idx="1"/>
          </p:nvPr>
        </p:nvSpPr>
        <p:spPr>
          <a:xfrm>
            <a:off x="4572000" y="733425"/>
            <a:ext cx="3851694" cy="539115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FREEDOM OF SPEECH ON THE INTERNET HAS LED TO A PERVASIVE PRESENCE OF UNDESIRED COMMENTS IN ONLINE DISCUSSIONS. 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AN UNDESIRED COMMENT IS DEFINED AS A RUDE, DISRESPECTFUL, OR UNRESONABLE COMMENT THAT IS LIKELY TO MAKE OTHER USERS LEAVE A DISCUSSION. 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THIS SOFTWARE WILL FACILITATE AND MAINTAIN THE OPENNESS OF THE ONLINE COMMUNITY.</a:t>
            </a:r>
          </a:p>
          <a:p>
            <a:pPr marL="114300" indent="0">
              <a:buNone/>
            </a:pPr>
            <a:endParaRPr lang="en-IN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Google Shape;109;g136e9aabb49_0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Google Shape;107;g136e9aabb49_0_0"/>
          <p:cNvSpPr txBox="1">
            <a:spLocks noGrp="1"/>
          </p:cNvSpPr>
          <p:nvPr>
            <p:ph type="title"/>
          </p:nvPr>
        </p:nvSpPr>
        <p:spPr>
          <a:xfrm>
            <a:off x="217310" y="1326429"/>
            <a:ext cx="3634384" cy="45624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</a:t>
            </a:r>
          </a:p>
        </p:txBody>
      </p:sp>
      <p:sp>
        <p:nvSpPr>
          <p:cNvPr id="109" name="Google Shape;109;g136e9aabb49_0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4397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4414-61E7-3A2A-CC48-050F4B17A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030FCE-EA93-FE6E-0E57-89BDD5454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21912"/>
              </p:ext>
            </p:extLst>
          </p:nvPr>
        </p:nvGraphicFramePr>
        <p:xfrm>
          <a:off x="0" y="-18853"/>
          <a:ext cx="9144000" cy="69081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6353">
                  <a:extLst>
                    <a:ext uri="{9D8B030D-6E8A-4147-A177-3AD203B41FA5}">
                      <a16:colId xmlns:a16="http://schemas.microsoft.com/office/drawing/2014/main" val="3884011051"/>
                    </a:ext>
                  </a:extLst>
                </a:gridCol>
                <a:gridCol w="2565647">
                  <a:extLst>
                    <a:ext uri="{9D8B030D-6E8A-4147-A177-3AD203B41FA5}">
                      <a16:colId xmlns:a16="http://schemas.microsoft.com/office/drawing/2014/main" val="20710993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4680348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83767166"/>
                    </a:ext>
                  </a:extLst>
                </a:gridCol>
              </a:tblGrid>
              <a:tr h="486526">
                <a:tc>
                  <a:txBody>
                    <a:bodyPr/>
                    <a:lstStyle/>
                    <a:p>
                      <a:r>
                        <a:rPr lang="en-IN" sz="11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31085"/>
                  </a:ext>
                </a:extLst>
              </a:tr>
              <a:tr h="594061">
                <a:tc>
                  <a:txBody>
                    <a:bodyPr/>
                    <a:lstStyle/>
                    <a:p>
                      <a:r>
                        <a:rPr lang="en-IN" sz="1100" dirty="0"/>
                        <a:t>KAZI SAEED ALAM,</a:t>
                      </a:r>
                    </a:p>
                    <a:p>
                      <a:r>
                        <a:rPr lang="en-IN" sz="1100" dirty="0"/>
                        <a:t>SHIOVAN BHOWMIK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AN ENSEMBLE BASED MACHINE LEARNING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RESEARCH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USING ENSEMBLE BASED LEARNING FOR THE TEXT CLASSIFICATION.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37570"/>
                  </a:ext>
                </a:extLst>
              </a:tr>
              <a:tr h="441023">
                <a:tc>
                  <a:txBody>
                    <a:bodyPr/>
                    <a:lstStyle/>
                    <a:p>
                      <a:r>
                        <a:rPr lang="en-IN" sz="1100" dirty="0"/>
                        <a:t>DAROK ANDROCEC</a:t>
                      </a:r>
                    </a:p>
                    <a:p>
                      <a:endParaRPr lang="en-IN" sz="1100" dirty="0"/>
                    </a:p>
                    <a:p>
                      <a:endParaRPr lang="en-IN" sz="1100" dirty="0"/>
                    </a:p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MACHINE LEARNING METHODS FOR TOXIC COMMENT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RESEARCH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THERE ARE MULTIPLE CLASSES OF TOXICITY LIKE </a:t>
                      </a:r>
                    </a:p>
                    <a:p>
                      <a:r>
                        <a:rPr lang="en-IN" sz="1100" dirty="0"/>
                        <a:t>OBSCENE,THREAT,INSULT AND IDENTITY HATE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26952"/>
                  </a:ext>
                </a:extLst>
              </a:tr>
              <a:tr h="728204">
                <a:tc>
                  <a:txBody>
                    <a:bodyPr/>
                    <a:lstStyle/>
                    <a:p>
                      <a:r>
                        <a:rPr lang="en-IN" sz="1100" dirty="0"/>
                        <a:t>ANDAN KHALID,</a:t>
                      </a:r>
                    </a:p>
                    <a:p>
                      <a:r>
                        <a:rPr lang="en-IN" sz="1100" dirty="0"/>
                        <a:t>NUMAN SHAFI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 NOVEL PREPROCESSING TECHNIQUE FOR TOXIC COMMENT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IEEE 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THE REGEX EXPRESSION CAN BE USED FOR THE PREPROCESSING OF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98243"/>
                  </a:ext>
                </a:extLst>
              </a:tr>
              <a:tr h="862347">
                <a:tc>
                  <a:txBody>
                    <a:bodyPr/>
                    <a:lstStyle/>
                    <a:p>
                      <a:r>
                        <a:rPr lang="en-IN" sz="1100" dirty="0"/>
                        <a:t>ANIKET SULKE,</a:t>
                      </a:r>
                    </a:p>
                    <a:p>
                      <a:r>
                        <a:rPr lang="en-IN" sz="1100" dirty="0"/>
                        <a:t>AKASH VARUDE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CLASSIFICATION OF ONLINE PERNICIOUS COMMENTS USING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RESEARCH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USAGE OF TF-IDF FOR THE FEATURE EXTRACTION FROM THE TRAINING DATA FOR THE COMMENT CLASSIFICATION.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38786"/>
                  </a:ext>
                </a:extLst>
              </a:tr>
              <a:tr h="728204">
                <a:tc>
                  <a:txBody>
                    <a:bodyPr/>
                    <a:lstStyle/>
                    <a:p>
                      <a:r>
                        <a:rPr lang="en-IN" sz="1100" dirty="0"/>
                        <a:t>PRASADHI RANASINGHE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CLASSIFICATION OF USEFUL COMMENTS IN STACK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RESEARCH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DETECTION OF USEFUL COMMENTS OF STACKOVERFLOW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077394"/>
                  </a:ext>
                </a:extLst>
              </a:tr>
              <a:tr h="7959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00" dirty="0"/>
                        <a:t>ZHAO.Z, ZHANG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DETECTING TOXIC CONTENT ONLINE AND THE EFFECT OF TRAINING DATA ON CLASSIFICATION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THE UNIVERSITY OF SHEFFIELD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USING MULTIPLE DATA SROUCES FOR THE CREATION OF TRAINING DATA IS MUCH MORE BENEFICIAL FOR THE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321"/>
                  </a:ext>
                </a:extLst>
              </a:tr>
              <a:tr h="586719">
                <a:tc>
                  <a:txBody>
                    <a:bodyPr/>
                    <a:lstStyle/>
                    <a:p>
                      <a:r>
                        <a:rPr lang="en-IN" sz="1100" dirty="0"/>
                        <a:t>P. VIDYULLATHA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IDENTIFICATION OF TOXIC COMMENTS USING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TURKISH JOURNAL OF COMPUTER AND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LEMMATIZATION OF WORD FOR THE GENERATION OF ROOT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72719"/>
                  </a:ext>
                </a:extLst>
              </a:tr>
              <a:tr h="421234">
                <a:tc>
                  <a:txBody>
                    <a:bodyPr/>
                    <a:lstStyle/>
                    <a:p>
                      <a:r>
                        <a:rPr lang="en-IN" sz="1100" dirty="0"/>
                        <a:t>SARA ZAHERI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TOXIC COMMENT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SOUTHERN METHODIST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MULTIPLE DEEP LEARNING ARCHITECTURE TO LEARN SEMANTIC EMBEDDING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55190"/>
                  </a:ext>
                </a:extLst>
              </a:tr>
              <a:tr h="421234">
                <a:tc>
                  <a:txBody>
                    <a:bodyPr/>
                    <a:lstStyle/>
                    <a:p>
                      <a:r>
                        <a:rPr lang="en-IN" sz="1100" dirty="0"/>
                        <a:t>MICHAEL AQUINO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TOXIC COMMENT DETECTION: ANALYZING THE COMBINATION OF TEXT AND 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IEEE 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EMOJIS ALSO PLAY A ROLE IN THE CLASSICATION OF TOXIC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41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7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Google Shape;107;g136e9aabb49_0_0"/>
          <p:cNvSpPr txBox="1">
            <a:spLocks noGrp="1"/>
          </p:cNvSpPr>
          <p:nvPr>
            <p:ph type="title"/>
          </p:nvPr>
        </p:nvSpPr>
        <p:spPr>
          <a:xfrm>
            <a:off x="217310" y="1326429"/>
            <a:ext cx="3634384" cy="45624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METHOD AND DRAWBACKS</a:t>
            </a:r>
          </a:p>
        </p:txBody>
      </p:sp>
      <p:sp>
        <p:nvSpPr>
          <p:cNvPr id="109" name="Google Shape;109;g136e9aabb49_0_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08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4877-E015-EAE2-E3D0-F2137EDA1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61BC9D-04E1-C21F-4F12-60FACDCAB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65451"/>
              </p:ext>
            </p:extLst>
          </p:nvPr>
        </p:nvGraphicFramePr>
        <p:xfrm>
          <a:off x="457200" y="107592"/>
          <a:ext cx="8427561" cy="6584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9187">
                  <a:extLst>
                    <a:ext uri="{9D8B030D-6E8A-4147-A177-3AD203B41FA5}">
                      <a16:colId xmlns:a16="http://schemas.microsoft.com/office/drawing/2014/main" val="188220137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3989780169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684686418"/>
                    </a:ext>
                  </a:extLst>
                </a:gridCol>
              </a:tblGrid>
              <a:tr h="1010787">
                <a:tc>
                  <a:txBody>
                    <a:bodyPr/>
                    <a:lstStyle/>
                    <a:p>
                      <a:r>
                        <a:rPr lang="en-IN" dirty="0"/>
                        <a:t>EXISTING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IMPROVEMENT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9478"/>
                  </a:ext>
                </a:extLst>
              </a:tr>
              <a:tr h="957508">
                <a:tc>
                  <a:txBody>
                    <a:bodyPr/>
                    <a:lstStyle/>
                    <a:p>
                      <a:r>
                        <a:rPr lang="en-IN" dirty="0"/>
                        <a:t>TOXIC COMMENT DETECTION USING WORD MATCHING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SPELLING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 LEARNING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35538"/>
                  </a:ext>
                </a:extLst>
              </a:tr>
              <a:tr h="1360839">
                <a:tc>
                  <a:txBody>
                    <a:bodyPr/>
                    <a:lstStyle/>
                    <a:p>
                      <a:r>
                        <a:rPr lang="en-IN" dirty="0"/>
                        <a:t>NATURAL LANGUAGE PROCESSING FOR INDIAN LANGUAGES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FOR INDIAN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ENGLISH LANGUAGE ALSO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10725"/>
                  </a:ext>
                </a:extLst>
              </a:tr>
              <a:tr h="957508">
                <a:tc>
                  <a:txBody>
                    <a:bodyPr/>
                    <a:lstStyle/>
                    <a:p>
                      <a:r>
                        <a:rPr lang="en-IN" dirty="0"/>
                        <a:t>DEEP LEARNING BASED TEXT CLASSIFICATION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 IN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FASTER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35912"/>
                  </a:ext>
                </a:extLst>
              </a:tr>
              <a:tr h="1149153">
                <a:tc>
                  <a:txBody>
                    <a:bodyPr/>
                    <a:lstStyle/>
                    <a:p>
                      <a:r>
                        <a:rPr lang="en-IN" dirty="0"/>
                        <a:t>DEEP CONVOLUTIONAL NETWORS FOR TEXT CALSSIFICATION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COMPLEX DEEP LEARNING ALORITHM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SIMPLIFIED LINEAR CLASSIFICATION MODEL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19628"/>
                  </a:ext>
                </a:extLst>
              </a:tr>
              <a:tr h="1149153">
                <a:tc>
                  <a:txBody>
                    <a:bodyPr/>
                    <a:lstStyle/>
                    <a:p>
                      <a:r>
                        <a:rPr lang="en-IN" dirty="0"/>
                        <a:t>UNSUPERVISED DATA AUGEMENTATION FOR CONSISTENCY TRAINING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UNSUPERVISED MODEL GAVE VERY LOW ACCURACY ON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SUPERVISED ALGORITHM GAVE MUCH BETTER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3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2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5926-727F-7220-C557-DCDB8468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1562100"/>
            <a:ext cx="3319431" cy="3733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TO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BEE4-95C1-B09C-5AE1-4420F5B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733425"/>
            <a:ext cx="3851694" cy="5391150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Working with text data is always a challenge in it’s own because the cleaning of data is a tough job.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We need a huge pool of annotated data which is relevant to our problem statement.</a:t>
            </a:r>
          </a:p>
          <a:p>
            <a:r>
              <a:rPr lang="en-IN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Slang and sarcasm detection always pose a threat to the text detection algorithm.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2903-F28C-2911-78E0-0EFFA4BD04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92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556857-FB2C-BB33-CC80-DD41AC04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C72E96-9327-3839-92A8-AE26E55A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1105933"/>
            <a:ext cx="4281487" cy="51138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58CD-4DF0-59ED-5861-97D165E8DE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9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31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792</Words>
  <Application>Microsoft Office PowerPoint</Application>
  <PresentationFormat>On-screen Show (4:3)</PresentationFormat>
  <Paragraphs>134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UNDESIRED NATURAL LANGUAGE DETECTION</vt:lpstr>
      <vt:lpstr>TABLE OF  CONTENTS</vt:lpstr>
      <vt:lpstr>INTRODUCTION</vt:lpstr>
      <vt:lpstr>LITERATURE REVIEW</vt:lpstr>
      <vt:lpstr>PowerPoint Presentation</vt:lpstr>
      <vt:lpstr>EXISTING METHOD AND DRAWBACKS</vt:lpstr>
      <vt:lpstr>PowerPoint Presentation</vt:lpstr>
      <vt:lpstr>CHALLENGES TO ADDRESS</vt:lpstr>
      <vt:lpstr>ACTIVITY DIAGRAM</vt:lpstr>
      <vt:lpstr>ALGORITHM DIAGRAM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logo detection using machine learning based on recognition of original logo</dc:title>
  <dc:creator>Kevin</dc:creator>
  <cp:lastModifiedBy>Mayank</cp:lastModifiedBy>
  <cp:revision>170</cp:revision>
  <dcterms:created xsi:type="dcterms:W3CDTF">2020-05-13T07:00:09Z</dcterms:created>
  <dcterms:modified xsi:type="dcterms:W3CDTF">2022-09-22T03:56:14Z</dcterms:modified>
</cp:coreProperties>
</file>