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1" r:id="rId14"/>
    <p:sldId id="272" r:id="rId15"/>
    <p:sldId id="267" r:id="rId16"/>
    <p:sldId id="269"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3BCE014-C734-45A2-9476-FCCC896D3563}" type="datetimeFigureOut">
              <a:rPr lang="en-IN" smtClean="0"/>
              <a:t>16-11-2022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0B880F6-A448-4376-8030-D21C800D27CD}" type="slidenum">
              <a:rPr lang="en-IN" smtClean="0"/>
              <a:t>‹#›</a:t>
            </a:fld>
            <a:endParaRPr lang="en-IN"/>
          </a:p>
        </p:txBody>
      </p:sp>
    </p:spTree>
    <p:extLst>
      <p:ext uri="{BB962C8B-B14F-4D97-AF65-F5344CB8AC3E}">
        <p14:creationId xmlns:p14="http://schemas.microsoft.com/office/powerpoint/2010/main" val="273370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CE014-C734-45A2-9476-FCCC896D3563}"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B880F6-A448-4376-8030-D21C800D27CD}" type="slidenum">
              <a:rPr lang="en-IN" smtClean="0"/>
              <a:t>‹#›</a:t>
            </a:fld>
            <a:endParaRPr lang="en-IN"/>
          </a:p>
        </p:txBody>
      </p:sp>
    </p:spTree>
    <p:extLst>
      <p:ext uri="{BB962C8B-B14F-4D97-AF65-F5344CB8AC3E}">
        <p14:creationId xmlns:p14="http://schemas.microsoft.com/office/powerpoint/2010/main" val="729305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3BCE014-C734-45A2-9476-FCCC896D3563}" type="datetimeFigureOut">
              <a:rPr lang="en-IN" smtClean="0"/>
              <a:t>16-11-2022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0B880F6-A448-4376-8030-D21C800D27CD}" type="slidenum">
              <a:rPr lang="en-IN" smtClean="0"/>
              <a:t>‹#›</a:t>
            </a:fld>
            <a:endParaRPr lang="en-IN"/>
          </a:p>
        </p:txBody>
      </p:sp>
    </p:spTree>
    <p:extLst>
      <p:ext uri="{BB962C8B-B14F-4D97-AF65-F5344CB8AC3E}">
        <p14:creationId xmlns:p14="http://schemas.microsoft.com/office/powerpoint/2010/main" val="3957434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CE014-C734-45A2-9476-FCCC896D3563}"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90B880F6-A448-4376-8030-D21C800D27CD}" type="slidenum">
              <a:rPr lang="en-IN" smtClean="0"/>
              <a:t>‹#›</a:t>
            </a:fld>
            <a:endParaRPr lang="en-IN"/>
          </a:p>
        </p:txBody>
      </p:sp>
    </p:spTree>
    <p:extLst>
      <p:ext uri="{BB962C8B-B14F-4D97-AF65-F5344CB8AC3E}">
        <p14:creationId xmlns:p14="http://schemas.microsoft.com/office/powerpoint/2010/main" val="4124185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3BCE014-C734-45A2-9476-FCCC896D3563}" type="datetimeFigureOut">
              <a:rPr lang="en-IN" smtClean="0"/>
              <a:t>16-11-2022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0B880F6-A448-4376-8030-D21C800D27CD}" type="slidenum">
              <a:rPr lang="en-IN" smtClean="0"/>
              <a:t>‹#›</a:t>
            </a:fld>
            <a:endParaRPr lang="en-IN"/>
          </a:p>
        </p:txBody>
      </p:sp>
    </p:spTree>
    <p:extLst>
      <p:ext uri="{BB962C8B-B14F-4D97-AF65-F5344CB8AC3E}">
        <p14:creationId xmlns:p14="http://schemas.microsoft.com/office/powerpoint/2010/main" val="2891480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BCE014-C734-45A2-9476-FCCC896D3563}"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B880F6-A448-4376-8030-D21C800D27CD}" type="slidenum">
              <a:rPr lang="en-IN" smtClean="0"/>
              <a:t>‹#›</a:t>
            </a:fld>
            <a:endParaRPr lang="en-IN"/>
          </a:p>
        </p:txBody>
      </p:sp>
    </p:spTree>
    <p:extLst>
      <p:ext uri="{BB962C8B-B14F-4D97-AF65-F5344CB8AC3E}">
        <p14:creationId xmlns:p14="http://schemas.microsoft.com/office/powerpoint/2010/main" val="386856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BCE014-C734-45A2-9476-FCCC896D3563}" type="datetimeFigureOut">
              <a:rPr lang="en-IN" smtClean="0"/>
              <a:t>16-11-2022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B880F6-A448-4376-8030-D21C800D27CD}" type="slidenum">
              <a:rPr lang="en-IN" smtClean="0"/>
              <a:t>‹#›</a:t>
            </a:fld>
            <a:endParaRPr lang="en-IN"/>
          </a:p>
        </p:txBody>
      </p:sp>
    </p:spTree>
    <p:extLst>
      <p:ext uri="{BB962C8B-B14F-4D97-AF65-F5344CB8AC3E}">
        <p14:creationId xmlns:p14="http://schemas.microsoft.com/office/powerpoint/2010/main" val="2418435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BCE014-C734-45A2-9476-FCCC896D3563}" type="datetimeFigureOut">
              <a:rPr lang="en-IN" smtClean="0"/>
              <a:t>16-11-2022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B880F6-A448-4376-8030-D21C800D27CD}" type="slidenum">
              <a:rPr lang="en-IN" smtClean="0"/>
              <a:t>‹#›</a:t>
            </a:fld>
            <a:endParaRPr lang="en-IN"/>
          </a:p>
        </p:txBody>
      </p:sp>
    </p:spTree>
    <p:extLst>
      <p:ext uri="{BB962C8B-B14F-4D97-AF65-F5344CB8AC3E}">
        <p14:creationId xmlns:p14="http://schemas.microsoft.com/office/powerpoint/2010/main" val="4115002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CE014-C734-45A2-9476-FCCC896D3563}" type="datetimeFigureOut">
              <a:rPr lang="en-IN" smtClean="0"/>
              <a:t>16-11-2022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B880F6-A448-4376-8030-D21C800D27CD}" type="slidenum">
              <a:rPr lang="en-IN" smtClean="0"/>
              <a:t>‹#›</a:t>
            </a:fld>
            <a:endParaRPr lang="en-IN"/>
          </a:p>
        </p:txBody>
      </p:sp>
    </p:spTree>
    <p:extLst>
      <p:ext uri="{BB962C8B-B14F-4D97-AF65-F5344CB8AC3E}">
        <p14:creationId xmlns:p14="http://schemas.microsoft.com/office/powerpoint/2010/main" val="55489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3BCE014-C734-45A2-9476-FCCC896D3563}" type="datetimeFigureOut">
              <a:rPr lang="en-IN" smtClean="0"/>
              <a:t>16-11-2022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0B880F6-A448-4376-8030-D21C800D27CD}" type="slidenum">
              <a:rPr lang="en-IN" smtClean="0"/>
              <a:t>‹#›</a:t>
            </a:fld>
            <a:endParaRPr lang="en-IN"/>
          </a:p>
        </p:txBody>
      </p:sp>
    </p:spTree>
    <p:extLst>
      <p:ext uri="{BB962C8B-B14F-4D97-AF65-F5344CB8AC3E}">
        <p14:creationId xmlns:p14="http://schemas.microsoft.com/office/powerpoint/2010/main" val="313897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BCE014-C734-45A2-9476-FCCC896D3563}"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B880F6-A448-4376-8030-D21C800D27CD}" type="slidenum">
              <a:rPr lang="en-IN" smtClean="0"/>
              <a:t>‹#›</a:t>
            </a:fld>
            <a:endParaRPr lang="en-IN"/>
          </a:p>
        </p:txBody>
      </p:sp>
    </p:spTree>
    <p:extLst>
      <p:ext uri="{BB962C8B-B14F-4D97-AF65-F5344CB8AC3E}">
        <p14:creationId xmlns:p14="http://schemas.microsoft.com/office/powerpoint/2010/main" val="410549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3BCE014-C734-45A2-9476-FCCC896D3563}" type="datetimeFigureOut">
              <a:rPr lang="en-IN" smtClean="0"/>
              <a:t>16-11-2022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0B880F6-A448-4376-8030-D21C800D27CD}"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77465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A8B0-8470-5038-B61C-C54BC10EEC72}"/>
              </a:ext>
            </a:extLst>
          </p:cNvPr>
          <p:cNvSpPr>
            <a:spLocks noGrp="1"/>
          </p:cNvSpPr>
          <p:nvPr>
            <p:ph type="ctrTitle"/>
          </p:nvPr>
        </p:nvSpPr>
        <p:spPr/>
        <p:txBody>
          <a:bodyPr/>
          <a:lstStyle/>
          <a:p>
            <a:r>
              <a:rPr lang="en-IN" dirty="0"/>
              <a:t>A Comparative Study of Toxic Language Detection using NLP algorithm</a:t>
            </a:r>
          </a:p>
        </p:txBody>
      </p:sp>
      <p:sp>
        <p:nvSpPr>
          <p:cNvPr id="3" name="Subtitle 2">
            <a:extLst>
              <a:ext uri="{FF2B5EF4-FFF2-40B4-BE49-F238E27FC236}">
                <a16:creationId xmlns:a16="http://schemas.microsoft.com/office/drawing/2014/main" id="{2AF411F2-B49F-6D18-6A80-B3C0FF8EBD0D}"/>
              </a:ext>
            </a:extLst>
          </p:cNvPr>
          <p:cNvSpPr>
            <a:spLocks noGrp="1"/>
          </p:cNvSpPr>
          <p:nvPr>
            <p:ph type="subTitle" idx="1"/>
          </p:nvPr>
        </p:nvSpPr>
        <p:spPr>
          <a:xfrm>
            <a:off x="599227" y="4684879"/>
            <a:ext cx="10993546" cy="1152690"/>
          </a:xfrm>
        </p:spPr>
        <p:txBody>
          <a:bodyPr>
            <a:normAutofit lnSpcReduction="10000"/>
          </a:bodyPr>
          <a:lstStyle/>
          <a:p>
            <a:r>
              <a:rPr lang="en-IN" sz="1800" dirty="0">
                <a:solidFill>
                  <a:schemeClr val="bg1"/>
                </a:solidFill>
              </a:rPr>
              <a:t>Shivam Pandey RA1911003010383</a:t>
            </a:r>
          </a:p>
          <a:p>
            <a:r>
              <a:rPr lang="en-IN" sz="1800" dirty="0">
                <a:solidFill>
                  <a:schemeClr val="bg1"/>
                </a:solidFill>
              </a:rPr>
              <a:t>Mayank Sinha ra1911003010386</a:t>
            </a:r>
          </a:p>
          <a:p>
            <a:r>
              <a:rPr lang="en-IN" sz="1800" dirty="0">
                <a:solidFill>
                  <a:schemeClr val="bg1"/>
                </a:solidFill>
              </a:rPr>
              <a:t>guide name: Dr. g Ramya</a:t>
            </a:r>
          </a:p>
        </p:txBody>
      </p:sp>
    </p:spTree>
    <p:extLst>
      <p:ext uri="{BB962C8B-B14F-4D97-AF65-F5344CB8AC3E}">
        <p14:creationId xmlns:p14="http://schemas.microsoft.com/office/powerpoint/2010/main" val="1412484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1780B072-5FBA-6D1F-8AAF-72AE3A2902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440" y="2016550"/>
            <a:ext cx="6834511" cy="3092616"/>
          </a:xfrm>
          <a:prstGeom prst="rect">
            <a:avLst/>
          </a:prstGeom>
        </p:spPr>
      </p:pic>
      <p:sp>
        <p:nvSpPr>
          <p:cNvPr id="20" name="Rectangle 19">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63AFBA9-F5CC-97ED-542A-A57589E5B5E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results</a:t>
            </a:r>
          </a:p>
        </p:txBody>
      </p:sp>
    </p:spTree>
    <p:extLst>
      <p:ext uri="{BB962C8B-B14F-4D97-AF65-F5344CB8AC3E}">
        <p14:creationId xmlns:p14="http://schemas.microsoft.com/office/powerpoint/2010/main" val="3064249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8" name="Rectangle 47">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889F536-744A-E5F5-02AB-DE56D5F45436}"/>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a:solidFill>
                  <a:srgbClr val="FFFFFF"/>
                </a:solidFill>
              </a:rPr>
              <a:t>TRAIN TIME COMPARISON</a:t>
            </a:r>
          </a:p>
        </p:txBody>
      </p:sp>
      <p:pic>
        <p:nvPicPr>
          <p:cNvPr id="11" name="Content Placeholder 10" descr="Chart, bar chart&#10;&#10;Description automatically generated">
            <a:extLst>
              <a:ext uri="{FF2B5EF4-FFF2-40B4-BE49-F238E27FC236}">
                <a16:creationId xmlns:a16="http://schemas.microsoft.com/office/drawing/2014/main" id="{EC6CD3F8-C822-C8A8-115C-C08FC5C2B0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447" y="2314575"/>
            <a:ext cx="7226655" cy="3678238"/>
          </a:xfrm>
        </p:spPr>
      </p:pic>
    </p:spTree>
    <p:extLst>
      <p:ext uri="{BB962C8B-B14F-4D97-AF65-F5344CB8AC3E}">
        <p14:creationId xmlns:p14="http://schemas.microsoft.com/office/powerpoint/2010/main" val="1393482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8" name="Rectangle 47">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889F536-744A-E5F5-02AB-DE56D5F45436}"/>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a:solidFill>
                  <a:srgbClr val="FFFFFF"/>
                </a:solidFill>
              </a:rPr>
              <a:t>ACCURACY COMPARISON</a:t>
            </a:r>
          </a:p>
        </p:txBody>
      </p:sp>
      <p:pic>
        <p:nvPicPr>
          <p:cNvPr id="6" name="Content Placeholder 5" descr="A blue and white rectangle&#10;&#10;Description automatically generated with low confidence">
            <a:extLst>
              <a:ext uri="{FF2B5EF4-FFF2-40B4-BE49-F238E27FC236}">
                <a16:creationId xmlns:a16="http://schemas.microsoft.com/office/drawing/2014/main" id="{E7D40D1D-916E-AF7D-0B74-8A1ADC2AA8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225" y="2215180"/>
            <a:ext cx="6372225" cy="3861770"/>
          </a:xfrm>
        </p:spPr>
      </p:pic>
    </p:spTree>
    <p:extLst>
      <p:ext uri="{BB962C8B-B14F-4D97-AF65-F5344CB8AC3E}">
        <p14:creationId xmlns:p14="http://schemas.microsoft.com/office/powerpoint/2010/main" val="1418526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8" name="Rectangle 47">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889F536-744A-E5F5-02AB-DE56D5F45436}"/>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a:solidFill>
                  <a:srgbClr val="FFFFFF"/>
                </a:solidFill>
              </a:rPr>
              <a:t>Precision  COMPARISON</a:t>
            </a:r>
          </a:p>
        </p:txBody>
      </p:sp>
      <p:pic>
        <p:nvPicPr>
          <p:cNvPr id="7" name="Content Placeholder 6" descr="A blue and white rectangle&#10;&#10;Description automatically generated with low confidence">
            <a:extLst>
              <a:ext uri="{FF2B5EF4-FFF2-40B4-BE49-F238E27FC236}">
                <a16:creationId xmlns:a16="http://schemas.microsoft.com/office/drawing/2014/main" id="{83ACB4BD-780C-A0C5-9CC2-67D8F5052D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613" y="1600200"/>
            <a:ext cx="6300824" cy="4276725"/>
          </a:xfrm>
        </p:spPr>
      </p:pic>
    </p:spTree>
    <p:extLst>
      <p:ext uri="{BB962C8B-B14F-4D97-AF65-F5344CB8AC3E}">
        <p14:creationId xmlns:p14="http://schemas.microsoft.com/office/powerpoint/2010/main" val="3437053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8" name="Rectangle 47">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889F536-744A-E5F5-02AB-DE56D5F45436}"/>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a:solidFill>
                  <a:srgbClr val="FFFFFF"/>
                </a:solidFill>
              </a:rPr>
              <a:t>recall  COMPARISON</a:t>
            </a:r>
          </a:p>
        </p:txBody>
      </p:sp>
      <p:pic>
        <p:nvPicPr>
          <p:cNvPr id="6" name="Content Placeholder 5" descr="A picture containing icon&#10;&#10;Description automatically generated">
            <a:extLst>
              <a:ext uri="{FF2B5EF4-FFF2-40B4-BE49-F238E27FC236}">
                <a16:creationId xmlns:a16="http://schemas.microsoft.com/office/drawing/2014/main" id="{46A30547-8157-E856-F56C-7AC9389B14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377483"/>
            <a:ext cx="5985063" cy="4108917"/>
          </a:xfrm>
        </p:spPr>
      </p:pic>
    </p:spTree>
    <p:extLst>
      <p:ext uri="{BB962C8B-B14F-4D97-AF65-F5344CB8AC3E}">
        <p14:creationId xmlns:p14="http://schemas.microsoft.com/office/powerpoint/2010/main" val="4246011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a:extLst>
              <a:ext uri="{FF2B5EF4-FFF2-40B4-BE49-F238E27FC236}">
                <a16:creationId xmlns:a16="http://schemas.microsoft.com/office/drawing/2014/main" id="{7A8F3483-85BF-DD0C-73E7-DFD532C02A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369" y="2002381"/>
            <a:ext cx="6834511" cy="3109702"/>
          </a:xfrm>
          <a:prstGeom prst="rect">
            <a:avLst/>
          </a:prstGeom>
        </p:spPr>
      </p:pic>
      <p:sp>
        <p:nvSpPr>
          <p:cNvPr id="20" name="Rectangle 19">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D66C300-60FF-6C96-0EE3-973D474413DF}"/>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dirty="0">
                <a:solidFill>
                  <a:srgbClr val="FFFFFF"/>
                </a:solidFill>
              </a:rPr>
              <a:t>Prediction time in runtime environment</a:t>
            </a:r>
          </a:p>
        </p:txBody>
      </p:sp>
      <p:sp>
        <p:nvSpPr>
          <p:cNvPr id="3" name="TextBox 2">
            <a:extLst>
              <a:ext uri="{FF2B5EF4-FFF2-40B4-BE49-F238E27FC236}">
                <a16:creationId xmlns:a16="http://schemas.microsoft.com/office/drawing/2014/main" id="{9DCD07C3-0AB1-B3F2-0AB9-BA0BBBB2959B}"/>
              </a:ext>
            </a:extLst>
          </p:cNvPr>
          <p:cNvSpPr txBox="1"/>
          <p:nvPr/>
        </p:nvSpPr>
        <p:spPr>
          <a:xfrm>
            <a:off x="2934774" y="5381992"/>
            <a:ext cx="2933700" cy="369332"/>
          </a:xfrm>
          <a:prstGeom prst="rect">
            <a:avLst/>
          </a:prstGeom>
          <a:noFill/>
        </p:spPr>
        <p:txBody>
          <a:bodyPr wrap="square" rtlCol="0">
            <a:spAutoFit/>
          </a:bodyPr>
          <a:lstStyle/>
          <a:p>
            <a:r>
              <a:rPr lang="en-IN" dirty="0"/>
              <a:t>ALGORITHMS</a:t>
            </a:r>
          </a:p>
        </p:txBody>
      </p:sp>
      <p:sp>
        <p:nvSpPr>
          <p:cNvPr id="4" name="TextBox 3">
            <a:extLst>
              <a:ext uri="{FF2B5EF4-FFF2-40B4-BE49-F238E27FC236}">
                <a16:creationId xmlns:a16="http://schemas.microsoft.com/office/drawing/2014/main" id="{0EEFC7D1-A95D-6390-4D1A-D262850A6425}"/>
              </a:ext>
            </a:extLst>
          </p:cNvPr>
          <p:cNvSpPr txBox="1"/>
          <p:nvPr/>
        </p:nvSpPr>
        <p:spPr>
          <a:xfrm rot="16200000">
            <a:off x="-662311" y="3134408"/>
            <a:ext cx="2400300" cy="646331"/>
          </a:xfrm>
          <a:prstGeom prst="rect">
            <a:avLst/>
          </a:prstGeom>
          <a:noFill/>
        </p:spPr>
        <p:txBody>
          <a:bodyPr wrap="square" rtlCol="0">
            <a:spAutoFit/>
          </a:bodyPr>
          <a:lstStyle/>
          <a:p>
            <a:r>
              <a:rPr lang="en-IN" dirty="0"/>
              <a:t>Prediction Time in seconds</a:t>
            </a:r>
          </a:p>
        </p:txBody>
      </p:sp>
    </p:spTree>
    <p:extLst>
      <p:ext uri="{BB962C8B-B14F-4D97-AF65-F5344CB8AC3E}">
        <p14:creationId xmlns:p14="http://schemas.microsoft.com/office/powerpoint/2010/main" val="3699990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79E2-7A76-2683-13D3-9775F1D77FED}"/>
              </a:ext>
            </a:extLst>
          </p:cNvPr>
          <p:cNvSpPr>
            <a:spLocks noGrp="1"/>
          </p:cNvSpPr>
          <p:nvPr>
            <p:ph type="title"/>
          </p:nvPr>
        </p:nvSpPr>
        <p:spPr/>
        <p:txBody>
          <a:bodyPr/>
          <a:lstStyle/>
          <a:p>
            <a:r>
              <a:rPr lang="en-IN" dirty="0"/>
              <a:t>Output/discussion</a:t>
            </a:r>
          </a:p>
        </p:txBody>
      </p:sp>
      <p:graphicFrame>
        <p:nvGraphicFramePr>
          <p:cNvPr id="4" name="Table 4">
            <a:extLst>
              <a:ext uri="{FF2B5EF4-FFF2-40B4-BE49-F238E27FC236}">
                <a16:creationId xmlns:a16="http://schemas.microsoft.com/office/drawing/2014/main" id="{FC106CBB-B834-F089-DA2F-079C35C92DAB}"/>
              </a:ext>
            </a:extLst>
          </p:cNvPr>
          <p:cNvGraphicFramePr>
            <a:graphicFrameLocks noGrp="1"/>
          </p:cNvGraphicFramePr>
          <p:nvPr>
            <p:ph idx="1"/>
            <p:extLst>
              <p:ext uri="{D42A27DB-BD31-4B8C-83A1-F6EECF244321}">
                <p14:modId xmlns:p14="http://schemas.microsoft.com/office/powerpoint/2010/main" val="4165037316"/>
              </p:ext>
            </p:extLst>
          </p:nvPr>
        </p:nvGraphicFramePr>
        <p:xfrm>
          <a:off x="581025" y="2181224"/>
          <a:ext cx="11029950" cy="416631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3616913057"/>
                    </a:ext>
                  </a:extLst>
                </a:gridCol>
                <a:gridCol w="5514975">
                  <a:extLst>
                    <a:ext uri="{9D8B030D-6E8A-4147-A177-3AD203B41FA5}">
                      <a16:colId xmlns:a16="http://schemas.microsoft.com/office/drawing/2014/main" val="324429841"/>
                    </a:ext>
                  </a:extLst>
                </a:gridCol>
              </a:tblGrid>
              <a:tr h="694385">
                <a:tc>
                  <a:txBody>
                    <a:bodyPr/>
                    <a:lstStyle/>
                    <a:p>
                      <a:r>
                        <a:rPr lang="en-IN" dirty="0"/>
                        <a:t>Algorithms</a:t>
                      </a:r>
                    </a:p>
                  </a:txBody>
                  <a:tcPr/>
                </a:tc>
                <a:tc>
                  <a:txBody>
                    <a:bodyPr/>
                    <a:lstStyle/>
                    <a:p>
                      <a:r>
                        <a:rPr lang="en-IN" dirty="0"/>
                        <a:t>Findings</a:t>
                      </a:r>
                    </a:p>
                  </a:txBody>
                  <a:tcPr/>
                </a:tc>
                <a:extLst>
                  <a:ext uri="{0D108BD9-81ED-4DB2-BD59-A6C34878D82A}">
                    <a16:rowId xmlns:a16="http://schemas.microsoft.com/office/drawing/2014/main" val="3791743747"/>
                  </a:ext>
                </a:extLst>
              </a:tr>
              <a:tr h="694385">
                <a:tc>
                  <a:txBody>
                    <a:bodyPr/>
                    <a:lstStyle/>
                    <a:p>
                      <a:r>
                        <a:rPr lang="en-IN" dirty="0"/>
                        <a:t>KNN</a:t>
                      </a:r>
                    </a:p>
                  </a:txBody>
                  <a:tcPr/>
                </a:tc>
                <a:tc>
                  <a:txBody>
                    <a:bodyPr/>
                    <a:lstStyle/>
                    <a:p>
                      <a:pPr marL="171450" indent="-171450">
                        <a:buFont typeface="Arial" panose="020B0604020202020204" pitchFamily="34" charset="0"/>
                        <a:buChar char="•"/>
                      </a:pPr>
                      <a:r>
                        <a:rPr lang="en-IN" sz="1200" dirty="0"/>
                        <a:t>Finding the right value of K is a tough task.</a:t>
                      </a:r>
                    </a:p>
                    <a:p>
                      <a:pPr marL="171450" indent="-171450">
                        <a:buFont typeface="Arial" panose="020B0604020202020204" pitchFamily="34" charset="0"/>
                        <a:buChar char="•"/>
                      </a:pPr>
                      <a:r>
                        <a:rPr lang="en-IN" sz="1200" dirty="0"/>
                        <a:t>Train time for this algorithm was the least.</a:t>
                      </a:r>
                    </a:p>
                    <a:p>
                      <a:pPr marL="171450" indent="-171450">
                        <a:buFont typeface="Arial" panose="020B0604020202020204" pitchFamily="34" charset="0"/>
                        <a:buChar char="•"/>
                      </a:pPr>
                      <a:r>
                        <a:rPr lang="en-IN" sz="1200" dirty="0"/>
                        <a:t>Prediction time was highest for this algorithm.</a:t>
                      </a:r>
                    </a:p>
                  </a:txBody>
                  <a:tcPr/>
                </a:tc>
                <a:extLst>
                  <a:ext uri="{0D108BD9-81ED-4DB2-BD59-A6C34878D82A}">
                    <a16:rowId xmlns:a16="http://schemas.microsoft.com/office/drawing/2014/main" val="2580071613"/>
                  </a:ext>
                </a:extLst>
              </a:tr>
              <a:tr h="694385">
                <a:tc>
                  <a:txBody>
                    <a:bodyPr/>
                    <a:lstStyle/>
                    <a:p>
                      <a:r>
                        <a:rPr lang="en-IN" dirty="0"/>
                        <a:t>SVM</a:t>
                      </a:r>
                    </a:p>
                  </a:txBody>
                  <a:tcPr/>
                </a:tc>
                <a:tc>
                  <a:txBody>
                    <a:bodyPr/>
                    <a:lstStyle/>
                    <a:p>
                      <a:pPr marL="171450" indent="-171450">
                        <a:buFont typeface="Arial" panose="020B0604020202020204" pitchFamily="34" charset="0"/>
                        <a:buChar char="•"/>
                      </a:pPr>
                      <a:r>
                        <a:rPr lang="en-IN" sz="1200" dirty="0"/>
                        <a:t>Train time was the highest for this algorithm.</a:t>
                      </a:r>
                    </a:p>
                    <a:p>
                      <a:pPr marL="171450" indent="-171450">
                        <a:buFont typeface="Arial" panose="020B0604020202020204" pitchFamily="34" charset="0"/>
                        <a:buChar char="•"/>
                      </a:pPr>
                      <a:r>
                        <a:rPr lang="en-IN" sz="1200" dirty="0"/>
                        <a:t>Prediction time was the lowest for this algorithm.</a:t>
                      </a:r>
                    </a:p>
                    <a:p>
                      <a:pPr marL="171450" indent="-171450">
                        <a:buFont typeface="Arial" panose="020B0604020202020204" pitchFamily="34" charset="0"/>
                        <a:buChar char="•"/>
                      </a:pPr>
                      <a:r>
                        <a:rPr lang="en-IN" sz="1200" dirty="0"/>
                        <a:t>Hyperparameter tuning was time taking .</a:t>
                      </a:r>
                    </a:p>
                  </a:txBody>
                  <a:tcPr/>
                </a:tc>
                <a:extLst>
                  <a:ext uri="{0D108BD9-81ED-4DB2-BD59-A6C34878D82A}">
                    <a16:rowId xmlns:a16="http://schemas.microsoft.com/office/drawing/2014/main" val="1516250467"/>
                  </a:ext>
                </a:extLst>
              </a:tr>
              <a:tr h="694385">
                <a:tc>
                  <a:txBody>
                    <a:bodyPr/>
                    <a:lstStyle/>
                    <a:p>
                      <a:r>
                        <a:rPr lang="en-IN" dirty="0"/>
                        <a:t>Logistic Regression</a:t>
                      </a:r>
                    </a:p>
                  </a:txBody>
                  <a:tcPr/>
                </a:tc>
                <a:tc>
                  <a:txBody>
                    <a:bodyPr/>
                    <a:lstStyle/>
                    <a:p>
                      <a:pPr marL="171450" indent="-171450">
                        <a:buFont typeface="Arial" panose="020B0604020202020204" pitchFamily="34" charset="0"/>
                        <a:buChar char="•"/>
                      </a:pPr>
                      <a:r>
                        <a:rPr lang="en-IN" sz="1200" dirty="0"/>
                        <a:t>The optimizer failed to converge even after 1000 epochs.</a:t>
                      </a:r>
                    </a:p>
                    <a:p>
                      <a:pPr marL="171450" indent="-171450">
                        <a:buFont typeface="Arial" panose="020B0604020202020204" pitchFamily="34" charset="0"/>
                        <a:buChar char="•"/>
                      </a:pPr>
                      <a:r>
                        <a:rPr lang="en-IN" sz="1200" dirty="0"/>
                        <a:t>Train time was high.</a:t>
                      </a:r>
                    </a:p>
                    <a:p>
                      <a:pPr marL="171450" indent="-171450">
                        <a:buFont typeface="Arial" panose="020B0604020202020204" pitchFamily="34" charset="0"/>
                        <a:buChar char="•"/>
                      </a:pPr>
                      <a:r>
                        <a:rPr lang="en-IN" sz="1200" dirty="0"/>
                        <a:t>Prediction time was pretty low.</a:t>
                      </a:r>
                    </a:p>
                  </a:txBody>
                  <a:tcPr/>
                </a:tc>
                <a:extLst>
                  <a:ext uri="{0D108BD9-81ED-4DB2-BD59-A6C34878D82A}">
                    <a16:rowId xmlns:a16="http://schemas.microsoft.com/office/drawing/2014/main" val="3058010932"/>
                  </a:ext>
                </a:extLst>
              </a:tr>
              <a:tr h="694385">
                <a:tc>
                  <a:txBody>
                    <a:bodyPr/>
                    <a:lstStyle/>
                    <a:p>
                      <a:r>
                        <a:rPr lang="en-IN" dirty="0"/>
                        <a:t>Decision Tree</a:t>
                      </a:r>
                    </a:p>
                  </a:txBody>
                  <a:tcPr/>
                </a:tc>
                <a:tc>
                  <a:txBody>
                    <a:bodyPr/>
                    <a:lstStyle/>
                    <a:p>
                      <a:pPr marL="171450" indent="-171450">
                        <a:buFont typeface="Arial" panose="020B0604020202020204" pitchFamily="34" charset="0"/>
                        <a:buChar char="•"/>
                      </a:pPr>
                      <a:r>
                        <a:rPr lang="en-IN" sz="1200" dirty="0"/>
                        <a:t>Hyperparameter tuning was very time taking.</a:t>
                      </a:r>
                    </a:p>
                    <a:p>
                      <a:pPr marL="171450" indent="-171450">
                        <a:buFont typeface="Arial" panose="020B0604020202020204" pitchFamily="34" charset="0"/>
                        <a:buChar char="•"/>
                      </a:pPr>
                      <a:r>
                        <a:rPr lang="en-IN" sz="1200" dirty="0"/>
                        <a:t>Training time was pretty low.</a:t>
                      </a:r>
                    </a:p>
                    <a:p>
                      <a:pPr marL="171450" indent="-171450">
                        <a:buFont typeface="Arial" panose="020B0604020202020204" pitchFamily="34" charset="0"/>
                        <a:buChar char="•"/>
                      </a:pPr>
                      <a:r>
                        <a:rPr lang="en-IN" sz="1200" dirty="0"/>
                        <a:t>Prediction time was pretty low.</a:t>
                      </a:r>
                    </a:p>
                  </a:txBody>
                  <a:tcPr/>
                </a:tc>
                <a:extLst>
                  <a:ext uri="{0D108BD9-81ED-4DB2-BD59-A6C34878D82A}">
                    <a16:rowId xmlns:a16="http://schemas.microsoft.com/office/drawing/2014/main" val="1864731986"/>
                  </a:ext>
                </a:extLst>
              </a:tr>
              <a:tr h="694385">
                <a:tc>
                  <a:txBody>
                    <a:bodyPr/>
                    <a:lstStyle/>
                    <a:p>
                      <a:r>
                        <a:rPr lang="en-IN" dirty="0"/>
                        <a:t>Random Forest</a:t>
                      </a:r>
                    </a:p>
                  </a:txBody>
                  <a:tcPr/>
                </a:tc>
                <a:tc>
                  <a:txBody>
                    <a:bodyPr/>
                    <a:lstStyle/>
                    <a:p>
                      <a:pPr marL="171450" indent="-171450">
                        <a:buFont typeface="Arial" panose="020B0604020202020204" pitchFamily="34" charset="0"/>
                        <a:buChar char="•"/>
                      </a:pPr>
                      <a:r>
                        <a:rPr lang="en-IN" sz="1200" dirty="0"/>
                        <a:t>Hyperparameter tuning took a very long time.</a:t>
                      </a:r>
                    </a:p>
                    <a:p>
                      <a:pPr marL="171450" indent="-171450">
                        <a:buFont typeface="Arial" panose="020B0604020202020204" pitchFamily="34" charset="0"/>
                        <a:buChar char="•"/>
                      </a:pPr>
                      <a:r>
                        <a:rPr lang="en-IN" sz="1200" dirty="0"/>
                        <a:t>Training this algorithm was very tough as the number of parameter was very high.</a:t>
                      </a:r>
                    </a:p>
                    <a:p>
                      <a:pPr marL="171450" indent="-171450">
                        <a:buFont typeface="Arial" panose="020B0604020202020204" pitchFamily="34" charset="0"/>
                        <a:buChar char="•"/>
                      </a:pPr>
                      <a:r>
                        <a:rPr lang="en-IN" sz="1200" dirty="0"/>
                        <a:t>The predictions given were highly inaccurate.</a:t>
                      </a:r>
                    </a:p>
                  </a:txBody>
                  <a:tcPr/>
                </a:tc>
                <a:extLst>
                  <a:ext uri="{0D108BD9-81ED-4DB2-BD59-A6C34878D82A}">
                    <a16:rowId xmlns:a16="http://schemas.microsoft.com/office/drawing/2014/main" val="259608381"/>
                  </a:ext>
                </a:extLst>
              </a:tr>
            </a:tbl>
          </a:graphicData>
        </a:graphic>
      </p:graphicFrame>
    </p:spTree>
    <p:extLst>
      <p:ext uri="{BB962C8B-B14F-4D97-AF65-F5344CB8AC3E}">
        <p14:creationId xmlns:p14="http://schemas.microsoft.com/office/powerpoint/2010/main" val="579923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09006-5E30-5666-C023-F2D6738D73F2}"/>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C6AE7B2-FFA6-F83D-6958-8142B4FCA331}"/>
              </a:ext>
            </a:extLst>
          </p:cNvPr>
          <p:cNvSpPr>
            <a:spLocks noGrp="1"/>
          </p:cNvSpPr>
          <p:nvPr>
            <p:ph idx="1"/>
          </p:nvPr>
        </p:nvSpPr>
        <p:spPr>
          <a:xfrm>
            <a:off x="581192" y="2180496"/>
            <a:ext cx="11029615" cy="4424490"/>
          </a:xfrm>
        </p:spPr>
        <p:txBody>
          <a:bodyPr>
            <a:normAutofit fontScale="62500" lnSpcReduction="20000"/>
          </a:bodyPr>
          <a:lstStyle/>
          <a:p>
            <a:pPr marL="342900" lvl="0" indent="-342900">
              <a:buFont typeface="Arial" panose="020B0604020202020204" pitchFamily="34" charset="0"/>
              <a:buChar char="•"/>
              <a:tabLst>
                <a:tab pos="457200" algn="l"/>
              </a:tabLst>
            </a:pP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BAHDANAU D, CHO K,BENGIO Y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Neural Conversational Model</a:t>
            </a: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,Google </a:t>
            </a:r>
            <a:r>
              <a:rPr lang="es-ES" sz="1800" dirty="0" err="1">
                <a:effectLst/>
                <a:latin typeface="Times New Roman" panose="02020603050405020304" pitchFamily="18" charset="0"/>
                <a:ea typeface="Calibri" panose="020F0502020204030204" pitchFamily="34" charset="0"/>
                <a:cs typeface="Times New Roman" panose="02020603050405020304" pitchFamily="18" charset="0"/>
              </a:rPr>
              <a:t>Research</a:t>
            </a: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s-ES" sz="1800" dirty="0" err="1">
                <a:effectLst/>
                <a:latin typeface="Times New Roman" panose="02020603050405020304" pitchFamily="18" charset="0"/>
                <a:ea typeface="Calibri" panose="020F0502020204030204" pitchFamily="34" charset="0"/>
                <a:cs typeface="Times New Roman" panose="02020603050405020304" pitchFamily="18" charset="0"/>
              </a:rPr>
              <a:t>paper</a:t>
            </a: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Arial" panose="020B0604020202020204" pitchFamily="34" charset="0"/>
              <a:buChar char="•"/>
              <a:tabLst>
                <a:tab pos="457200" algn="l"/>
              </a:tabLs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Jianfeng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Gao, Michel Galley, Lihong Li, Neural approaches to conversational AI, Microsoft Research papers 2020.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Alec Radford, Jeffrey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Wu,Rewon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Child , Language models are unsupervised multitask learners,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OpenAI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research 2020.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Arial" panose="020B0604020202020204" pitchFamily="34" charset="0"/>
              <a:buChar char="•"/>
              <a:tabLst>
                <a:tab pos="457200" algn="l"/>
              </a:tabLs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Prasadhi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Ranasinghe,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Nipuni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Chandimali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Chaman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Wijesiriwardana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Systematic Exploration and Classiﬁcation of Useful Comments in Stack Overﬂow IEEE explore,2021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Aniket L Sulke1 Akash 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Varude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Classification of Online Pernicious Comments using Machine ,MIT RESEARCH,2020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Qing Yu,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Ziyin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Wang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Kaiwen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Jaing,Tianjin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Research on text classification based on BERT-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BiGRU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MODEL, researchGATE,2021,VOL2.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Arial" panose="020B0604020202020204" pitchFamily="34" charset="0"/>
              <a:buChar char="•"/>
              <a:tabLst>
                <a:tab pos="457200"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Kazi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Saeed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Cyberbullying Detection: An Ensemble Based Machine Learning Approach IEEE explore, 2020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Alee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radford,karthik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narasimhan,tim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salimans,ilya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sutskever,Improving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language understanding by generative pre-</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training.ALBERT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 lite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bert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 self-supervised learning of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language,IEEE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explore,2021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2977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1DCA-5889-65E5-9078-950664D0D16A}"/>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756E0D94-ABB9-569F-5B0D-8F1F12EA40A6}"/>
              </a:ext>
            </a:extLst>
          </p:cNvPr>
          <p:cNvSpPr>
            <a:spLocks noGrp="1"/>
          </p:cNvSpPr>
          <p:nvPr>
            <p:ph idx="1"/>
          </p:nvPr>
        </p:nvSpPr>
        <p:spPr/>
        <p:txBody>
          <a:bodyPr/>
          <a:lstStyle/>
          <a:p>
            <a:r>
              <a:rPr lang="en-IN" dirty="0"/>
              <a:t>ABSTRACT</a:t>
            </a:r>
          </a:p>
          <a:p>
            <a:r>
              <a:rPr lang="en-IN" dirty="0"/>
              <a:t>PROBLEM STATEMENT AND OBJECTIVES</a:t>
            </a:r>
          </a:p>
          <a:p>
            <a:r>
              <a:rPr lang="en-IN" dirty="0"/>
              <a:t>PROPOSED METHODOLOGY</a:t>
            </a:r>
          </a:p>
          <a:p>
            <a:r>
              <a:rPr lang="en-IN" dirty="0"/>
              <a:t>BLOCK DIAGRM</a:t>
            </a:r>
          </a:p>
          <a:p>
            <a:r>
              <a:rPr lang="en-IN" dirty="0"/>
              <a:t>IMPLEMENTATION</a:t>
            </a:r>
          </a:p>
          <a:p>
            <a:r>
              <a:rPr lang="en-IN" dirty="0"/>
              <a:t>RESULTS</a:t>
            </a:r>
          </a:p>
          <a:p>
            <a:r>
              <a:rPr lang="en-IN" dirty="0"/>
              <a:t>OUTPUT SCREENSHOTS</a:t>
            </a:r>
          </a:p>
          <a:p>
            <a:r>
              <a:rPr lang="en-IN" dirty="0"/>
              <a:t>REFERENCES</a:t>
            </a:r>
          </a:p>
        </p:txBody>
      </p:sp>
    </p:spTree>
    <p:extLst>
      <p:ext uri="{BB962C8B-B14F-4D97-AF65-F5344CB8AC3E}">
        <p14:creationId xmlns:p14="http://schemas.microsoft.com/office/powerpoint/2010/main" val="1195309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B55A-FB7A-E26F-B408-8D7962A8F96B}"/>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1F69656E-4C01-13C0-8C09-30857F3DE151}"/>
              </a:ext>
            </a:extLst>
          </p:cNvPr>
          <p:cNvSpPr>
            <a:spLocks noGrp="1"/>
          </p:cNvSpPr>
          <p:nvPr>
            <p:ph idx="1"/>
          </p:nvPr>
        </p:nvSpPr>
        <p:spPr/>
        <p:txBody>
          <a:bodyPr>
            <a:normAutofit fontScale="92500" lnSpcReduction="20000"/>
          </a:bodyPr>
          <a:lstStyle/>
          <a:p>
            <a:pPr algn="just"/>
            <a:r>
              <a:rPr lang="en-IN" sz="2000" dirty="0">
                <a:effectLst/>
                <a:latin typeface="Times New Roman" panose="02020603050405020304" pitchFamily="18" charset="0"/>
                <a:ea typeface="Calibri" panose="020F0502020204030204" pitchFamily="34" charset="0"/>
                <a:cs typeface="Arial" panose="020B0604020202020204" pitchFamily="34" charset="0"/>
              </a:rPr>
              <a:t>As there are numerous algorithms utilised for toxic language detection in the field of natural language processing now, but they in this algorithm not developed considering production environment. </a:t>
            </a:r>
          </a:p>
          <a:p>
            <a:pPr algn="just"/>
            <a:r>
              <a:rPr lang="en-IN" sz="2000" dirty="0">
                <a:effectLst/>
                <a:latin typeface="Times New Roman" panose="02020603050405020304" pitchFamily="18" charset="0"/>
                <a:ea typeface="Calibri" panose="020F0502020204030204" pitchFamily="34" charset="0"/>
                <a:cs typeface="Arial" panose="020B0604020202020204" pitchFamily="34" charset="0"/>
              </a:rPr>
              <a:t>The speed of categorization has a significant impact on how quickly an application is used in a production setting where the algorithm is running in real-time. </a:t>
            </a:r>
          </a:p>
          <a:p>
            <a:pPr algn="just"/>
            <a:r>
              <a:rPr lang="en-IN" sz="2000" dirty="0">
                <a:effectLst/>
                <a:latin typeface="Times New Roman" panose="02020603050405020304" pitchFamily="18" charset="0"/>
                <a:ea typeface="Calibri" panose="020F0502020204030204" pitchFamily="34" charset="0"/>
                <a:cs typeface="Arial" panose="020B0604020202020204" pitchFamily="34" charset="0"/>
              </a:rPr>
              <a:t>The technique is only useful for theoretical applications if it performs classification tasks slowly. In the actual world, in this algorithm need algorithms that operates quickly and with excellent accuracy.</a:t>
            </a:r>
          </a:p>
          <a:p>
            <a:pPr algn="just"/>
            <a:r>
              <a:rPr lang="en-IN" sz="2000" dirty="0">
                <a:effectLst/>
                <a:latin typeface="Times New Roman" panose="02020603050405020304" pitchFamily="18" charset="0"/>
                <a:ea typeface="Calibri" panose="020F0502020204030204" pitchFamily="34" charset="0"/>
                <a:cs typeface="Arial" panose="020B0604020202020204" pitchFamily="34" charset="0"/>
              </a:rPr>
              <a:t> Through this research, in this algorithm hope to identify an algorithm that works best in the actual world, meaning that there is no compromise in this algorithm speed and accuracy.</a:t>
            </a:r>
          </a:p>
          <a:p>
            <a:pPr algn="just"/>
            <a:r>
              <a:rPr lang="en-IN" sz="2000" dirty="0">
                <a:effectLst/>
                <a:latin typeface="Times New Roman" panose="02020603050405020304" pitchFamily="18" charset="0"/>
                <a:ea typeface="Calibri" panose="020F0502020204030204" pitchFamily="34" charset="0"/>
                <a:cs typeface="Arial" panose="020B0604020202020204" pitchFamily="34" charset="0"/>
              </a:rPr>
              <a:t> For the classification job, in this algorithm will make use of the toxic language dataset. After classifiers have been trained, they will be put to the test using a variety of criteria, including accuracy, recall, precision, F1 score, and prediction time. </a:t>
            </a:r>
          </a:p>
          <a:p>
            <a:pPr algn="just"/>
            <a:r>
              <a:rPr lang="en-IN" sz="2000" dirty="0">
                <a:effectLst/>
                <a:latin typeface="Times New Roman" panose="02020603050405020304" pitchFamily="18" charset="0"/>
                <a:ea typeface="Calibri" panose="020F0502020204030204" pitchFamily="34" charset="0"/>
                <a:cs typeface="Arial" panose="020B0604020202020204" pitchFamily="34" charset="0"/>
              </a:rPr>
              <a:t>In this algorithm shall categorise the flaws in different NLP algorithms based on the parameters</a:t>
            </a:r>
            <a:r>
              <a:rPr lang="en-IN" sz="1800" dirty="0">
                <a:effectLst/>
                <a:latin typeface="Times New Roman" panose="02020603050405020304" pitchFamily="18"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IN" dirty="0"/>
          </a:p>
        </p:txBody>
      </p:sp>
    </p:spTree>
    <p:extLst>
      <p:ext uri="{BB962C8B-B14F-4D97-AF65-F5344CB8AC3E}">
        <p14:creationId xmlns:p14="http://schemas.microsoft.com/office/powerpoint/2010/main" val="1504195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CD50F-327E-E762-3A6A-183A6C732455}"/>
              </a:ext>
            </a:extLst>
          </p:cNvPr>
          <p:cNvSpPr>
            <a:spLocks noGrp="1"/>
          </p:cNvSpPr>
          <p:nvPr>
            <p:ph type="title"/>
          </p:nvPr>
        </p:nvSpPr>
        <p:spPr/>
        <p:txBody>
          <a:bodyPr/>
          <a:lstStyle/>
          <a:p>
            <a:r>
              <a:rPr lang="en-IN" dirty="0"/>
              <a:t>PROPOSED METHODOLOGY</a:t>
            </a:r>
          </a:p>
        </p:txBody>
      </p:sp>
      <p:sp>
        <p:nvSpPr>
          <p:cNvPr id="3" name="Content Placeholder 2">
            <a:extLst>
              <a:ext uri="{FF2B5EF4-FFF2-40B4-BE49-F238E27FC236}">
                <a16:creationId xmlns:a16="http://schemas.microsoft.com/office/drawing/2014/main" id="{07191A10-4B1A-F017-93CF-C007EF244E3F}"/>
              </a:ext>
            </a:extLst>
          </p:cNvPr>
          <p:cNvSpPr>
            <a:spLocks noGrp="1"/>
          </p:cNvSpPr>
          <p:nvPr>
            <p:ph idx="1"/>
          </p:nvPr>
        </p:nvSpPr>
        <p:spPr>
          <a:xfrm>
            <a:off x="448028" y="2095338"/>
            <a:ext cx="11297129" cy="4060506"/>
          </a:xfrm>
        </p:spPr>
        <p:txBody>
          <a:bodyPr>
            <a:normAutofit/>
          </a:bodyPr>
          <a:lstStyle/>
          <a:p>
            <a:pPr algn="just"/>
            <a:r>
              <a:rPr lang="en-IN" sz="2400" dirty="0"/>
              <a:t>We will be testing the algorithms in a real world environment, to validate whether these algorithms can solve real world problems when they are deployed in the production environment. </a:t>
            </a:r>
          </a:p>
          <a:p>
            <a:pPr algn="just"/>
            <a:r>
              <a:rPr lang="en-IN" sz="2400"/>
              <a:t>We </a:t>
            </a:r>
            <a:r>
              <a:rPr lang="en-IN" sz="2400" dirty="0"/>
              <a:t>trained the algorithms using sklearn python library on toxic language dataset</a:t>
            </a:r>
            <a:r>
              <a:rPr lang="en-IN" sz="2400"/>
              <a:t>. </a:t>
            </a:r>
          </a:p>
          <a:p>
            <a:pPr algn="just"/>
            <a:r>
              <a:rPr lang="en-IN" sz="2400"/>
              <a:t>We </a:t>
            </a:r>
            <a:r>
              <a:rPr lang="en-IN" sz="2400" dirty="0"/>
              <a:t>will compare their training time and then we will use the pickle module to save the model and then we will load the model in the backend of our app and then we will use the model to get predictions in the production environment and then we will check their prediction time and accuracy to understand their viability in solving real world problems.  </a:t>
            </a:r>
          </a:p>
        </p:txBody>
      </p:sp>
    </p:spTree>
    <p:extLst>
      <p:ext uri="{BB962C8B-B14F-4D97-AF65-F5344CB8AC3E}">
        <p14:creationId xmlns:p14="http://schemas.microsoft.com/office/powerpoint/2010/main" val="195812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Diagram&#10;&#10;Description automatically generated">
            <a:extLst>
              <a:ext uri="{FF2B5EF4-FFF2-40B4-BE49-F238E27FC236}">
                <a16:creationId xmlns:a16="http://schemas.microsoft.com/office/drawing/2014/main" id="{20C72E96-9327-3839-92A8-AE26E55A565D}"/>
              </a:ext>
            </a:extLst>
          </p:cNvPr>
          <p:cNvPicPr>
            <a:picLocks noGrp="1" noChangeAspect="1"/>
          </p:cNvPicPr>
          <p:nvPr>
            <p:ph idx="1"/>
          </p:nvPr>
        </p:nvPicPr>
        <p:blipFill>
          <a:blip r:embed="rId2"/>
          <a:stretch>
            <a:fillRect/>
          </a:stretch>
        </p:blipFill>
        <p:spPr>
          <a:xfrm>
            <a:off x="1855854" y="1047665"/>
            <a:ext cx="4665683" cy="5030386"/>
          </a:xfrm>
          <a:prstGeom prst="rect">
            <a:avLst/>
          </a:prstGeom>
        </p:spPr>
      </p:pic>
      <p:sp>
        <p:nvSpPr>
          <p:cNvPr id="19" name="Rectangle 18">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5C7356A-EA92-9A63-CEFE-C49F93263EC0}"/>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BLOCK DIAGRAM</a:t>
            </a:r>
          </a:p>
        </p:txBody>
      </p:sp>
    </p:spTree>
    <p:extLst>
      <p:ext uri="{BB962C8B-B14F-4D97-AF65-F5344CB8AC3E}">
        <p14:creationId xmlns:p14="http://schemas.microsoft.com/office/powerpoint/2010/main" val="176810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Diagram&#10;&#10;Description automatically generated">
            <a:extLst>
              <a:ext uri="{FF2B5EF4-FFF2-40B4-BE49-F238E27FC236}">
                <a16:creationId xmlns:a16="http://schemas.microsoft.com/office/drawing/2014/main" id="{A3D01F02-DC10-115B-4BA8-3E7066F0FFED}"/>
              </a:ext>
            </a:extLst>
          </p:cNvPr>
          <p:cNvPicPr>
            <a:picLocks noGrp="1" noChangeAspect="1"/>
          </p:cNvPicPr>
          <p:nvPr>
            <p:ph idx="1"/>
          </p:nvPr>
        </p:nvPicPr>
        <p:blipFill>
          <a:blip r:embed="rId2"/>
          <a:stretch>
            <a:fillRect/>
          </a:stretch>
        </p:blipFill>
        <p:spPr>
          <a:xfrm>
            <a:off x="771440" y="1204952"/>
            <a:ext cx="6834511" cy="4715812"/>
          </a:xfrm>
          <a:prstGeom prst="rect">
            <a:avLst/>
          </a:prstGeom>
        </p:spPr>
      </p:pic>
      <p:sp>
        <p:nvSpPr>
          <p:cNvPr id="19" name="Rectangle 18">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A2F0432-7674-0744-620F-FF35ABD80A0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USECASE DIAGRAM</a:t>
            </a:r>
          </a:p>
        </p:txBody>
      </p:sp>
    </p:spTree>
    <p:extLst>
      <p:ext uri="{BB962C8B-B14F-4D97-AF65-F5344CB8AC3E}">
        <p14:creationId xmlns:p14="http://schemas.microsoft.com/office/powerpoint/2010/main" val="277636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34703-DE74-3693-C559-F26EF4E33EC0}"/>
              </a:ext>
            </a:extLst>
          </p:cNvPr>
          <p:cNvSpPr>
            <a:spLocks noGrp="1"/>
          </p:cNvSpPr>
          <p:nvPr>
            <p:ph type="title"/>
          </p:nvPr>
        </p:nvSpPr>
        <p:spPr/>
        <p:txBody>
          <a:bodyPr/>
          <a:lstStyle/>
          <a:p>
            <a:r>
              <a:rPr lang="en-IN" dirty="0"/>
              <a:t>Implementation(100%)</a:t>
            </a:r>
          </a:p>
        </p:txBody>
      </p:sp>
      <p:sp>
        <p:nvSpPr>
          <p:cNvPr id="3" name="Content Placeholder 2">
            <a:extLst>
              <a:ext uri="{FF2B5EF4-FFF2-40B4-BE49-F238E27FC236}">
                <a16:creationId xmlns:a16="http://schemas.microsoft.com/office/drawing/2014/main" id="{AB85F3A7-0D3B-6402-7811-E5131D097E75}"/>
              </a:ext>
            </a:extLst>
          </p:cNvPr>
          <p:cNvSpPr>
            <a:spLocks noGrp="1"/>
          </p:cNvSpPr>
          <p:nvPr>
            <p:ph idx="1"/>
          </p:nvPr>
        </p:nvSpPr>
        <p:spPr/>
        <p:txBody>
          <a:bodyPr>
            <a:normAutofit/>
          </a:bodyPr>
          <a:lstStyle/>
          <a:p>
            <a:r>
              <a:rPr lang="en-US" sz="2400" b="0" i="0" dirty="0">
                <a:solidFill>
                  <a:schemeClr val="tx1"/>
                </a:solidFill>
                <a:effectLst/>
                <a:latin typeface="-apple-system"/>
              </a:rPr>
              <a:t>We have created the project purely in python programming language.</a:t>
            </a:r>
          </a:p>
          <a:p>
            <a:r>
              <a:rPr lang="en-US" sz="2400" dirty="0">
                <a:solidFill>
                  <a:schemeClr val="tx1"/>
                </a:solidFill>
                <a:latin typeface="-apple-system"/>
              </a:rPr>
              <a:t>We trained various Supervised Machine learning models using Sklearn library on toxic comment dataset, we compared their train time using time library.</a:t>
            </a:r>
          </a:p>
          <a:p>
            <a:r>
              <a:rPr lang="en-US" sz="2400" dirty="0">
                <a:solidFill>
                  <a:schemeClr val="tx1"/>
                </a:solidFill>
                <a:latin typeface="-apple-system"/>
              </a:rPr>
              <a:t>We made our app using the streamlit library, which provides us with the functionality to easily create frontend for our ML app.</a:t>
            </a:r>
          </a:p>
          <a:p>
            <a:r>
              <a:rPr lang="en-US" sz="2400" dirty="0">
                <a:solidFill>
                  <a:schemeClr val="tx1"/>
                </a:solidFill>
                <a:latin typeface="-apple-system"/>
              </a:rPr>
              <a:t>We deployed our app using the streamlit cloud feature and then we tested the time taken to give prediction of our app in the production environment.</a:t>
            </a:r>
            <a:endParaRPr lang="en-IN" sz="2400" dirty="0">
              <a:solidFill>
                <a:schemeClr val="tx1"/>
              </a:solidFill>
            </a:endParaRPr>
          </a:p>
        </p:txBody>
      </p:sp>
    </p:spTree>
    <p:extLst>
      <p:ext uri="{BB962C8B-B14F-4D97-AF65-F5344CB8AC3E}">
        <p14:creationId xmlns:p14="http://schemas.microsoft.com/office/powerpoint/2010/main" val="229484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1" name="Rectangle 17">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79ABD753-88EF-761C-71C3-989001B23B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440" y="1973834"/>
            <a:ext cx="6834511" cy="3178047"/>
          </a:xfrm>
          <a:prstGeom prst="rect">
            <a:avLst/>
          </a:prstGeom>
        </p:spPr>
      </p:pic>
      <p:sp>
        <p:nvSpPr>
          <p:cNvPr id="32" name="Rectangle 19">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497193D-9CC1-0D06-E938-CAB9DF0E3B0E}"/>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Working outputs</a:t>
            </a:r>
          </a:p>
        </p:txBody>
      </p:sp>
    </p:spTree>
    <p:extLst>
      <p:ext uri="{BB962C8B-B14F-4D97-AF65-F5344CB8AC3E}">
        <p14:creationId xmlns:p14="http://schemas.microsoft.com/office/powerpoint/2010/main" val="281851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10;&#10;Description automatically generated">
            <a:extLst>
              <a:ext uri="{FF2B5EF4-FFF2-40B4-BE49-F238E27FC236}">
                <a16:creationId xmlns:a16="http://schemas.microsoft.com/office/drawing/2014/main" id="{77FBC56E-A0E6-5AB2-0B99-1578CE6602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440" y="1990920"/>
            <a:ext cx="6834511" cy="3143875"/>
          </a:xfrm>
          <a:prstGeom prst="rect">
            <a:avLst/>
          </a:prstGeom>
        </p:spPr>
      </p:pic>
      <p:sp>
        <p:nvSpPr>
          <p:cNvPr id="20" name="Rectangle 19">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3066610-BBAD-A41C-6F2C-3F4E1E32170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results</a:t>
            </a:r>
          </a:p>
        </p:txBody>
      </p:sp>
    </p:spTree>
    <p:extLst>
      <p:ext uri="{BB962C8B-B14F-4D97-AF65-F5344CB8AC3E}">
        <p14:creationId xmlns:p14="http://schemas.microsoft.com/office/powerpoint/2010/main" val="208927080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155</TotalTime>
  <Words>781</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Calibri</vt:lpstr>
      <vt:lpstr>Gill Sans MT</vt:lpstr>
      <vt:lpstr>Times New Roman</vt:lpstr>
      <vt:lpstr>Wingdings 2</vt:lpstr>
      <vt:lpstr>Dividend</vt:lpstr>
      <vt:lpstr>A Comparative Study of Toxic Language Detection using NLP algorithm</vt:lpstr>
      <vt:lpstr>Table of contents</vt:lpstr>
      <vt:lpstr>ABSTRACT</vt:lpstr>
      <vt:lpstr>PROPOSED METHODOLOGY</vt:lpstr>
      <vt:lpstr>BLOCK DIAGRAM</vt:lpstr>
      <vt:lpstr>USECASE DIAGRAM</vt:lpstr>
      <vt:lpstr>Implementation(100%)</vt:lpstr>
      <vt:lpstr>Working outputs</vt:lpstr>
      <vt:lpstr>results</vt:lpstr>
      <vt:lpstr>results</vt:lpstr>
      <vt:lpstr>TRAIN TIME COMPARISON</vt:lpstr>
      <vt:lpstr>ACCURACY COMPARISON</vt:lpstr>
      <vt:lpstr>Precision  COMPARISON</vt:lpstr>
      <vt:lpstr>recall  COMPARISON</vt:lpstr>
      <vt:lpstr>Prediction time in runtime environment</vt:lpstr>
      <vt:lpstr>Output/discussion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Study of Toxic Language Detection using NLP algorithm</dc:title>
  <dc:creator>Mayank</dc:creator>
  <cp:lastModifiedBy>Mayank</cp:lastModifiedBy>
  <cp:revision>6</cp:revision>
  <dcterms:created xsi:type="dcterms:W3CDTF">2022-11-03T19:49:59Z</dcterms:created>
  <dcterms:modified xsi:type="dcterms:W3CDTF">2022-11-16T03:07:16Z</dcterms:modified>
</cp:coreProperties>
</file>