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80" r:id="rId5"/>
    <p:sldId id="276" r:id="rId6"/>
    <p:sldId id="275" r:id="rId7"/>
    <p:sldId id="278" r:id="rId8"/>
    <p:sldId id="277" r:id="rId9"/>
    <p:sldId id="274" r:id="rId10"/>
    <p:sldId id="285" r:id="rId11"/>
    <p:sldId id="281" r:id="rId12"/>
    <p:sldId id="284" r:id="rId13"/>
    <p:sldId id="265" r:id="rId14"/>
    <p:sldId id="283" r:id="rId15"/>
    <p:sldId id="282" r:id="rId16"/>
    <p:sldId id="261" r:id="rId17"/>
    <p:sldId id="279" r:id="rId18"/>
    <p:sldId id="264"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1" roundtripDataSignature="AMtx7mjQ9TDNrGzT/5kApgvhtIoQpPMR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7" autoAdjust="0"/>
    <p:restoredTop sz="95226" autoAdjust="0"/>
  </p:normalViewPr>
  <p:slideViewPr>
    <p:cSldViewPr snapToGrid="0">
      <p:cViewPr>
        <p:scale>
          <a:sx n="86" d="100"/>
          <a:sy n="86" d="100"/>
        </p:scale>
        <p:origin x="127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CC9C60-8147-46A5-BD4B-2F396979EA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AD6CCFC-E1E5-423F-B1DB-885BD61A14A9}">
      <dgm:prSet/>
      <dgm:spPr/>
      <dgm:t>
        <a:bodyPr/>
        <a:lstStyle/>
        <a:p>
          <a:r>
            <a:rPr lang="en-US" b="0" i="0"/>
            <a:t>Mayank Sinha Reg No:RA1911003010386</a:t>
          </a:r>
          <a:endParaRPr lang="en-US"/>
        </a:p>
      </dgm:t>
    </dgm:pt>
    <dgm:pt modelId="{DDAD5623-A312-408E-8F6F-DE0945447486}" type="parTrans" cxnId="{8A48C496-9666-4B6A-AA99-37DE23B70C85}">
      <dgm:prSet/>
      <dgm:spPr/>
      <dgm:t>
        <a:bodyPr/>
        <a:lstStyle/>
        <a:p>
          <a:endParaRPr lang="en-US"/>
        </a:p>
      </dgm:t>
    </dgm:pt>
    <dgm:pt modelId="{427B5E3E-A9E3-4F16-A9AC-C5EEB77EC94D}" type="sibTrans" cxnId="{8A48C496-9666-4B6A-AA99-37DE23B70C85}">
      <dgm:prSet/>
      <dgm:spPr/>
      <dgm:t>
        <a:bodyPr/>
        <a:lstStyle/>
        <a:p>
          <a:endParaRPr lang="en-US"/>
        </a:p>
      </dgm:t>
    </dgm:pt>
    <dgm:pt modelId="{A74D3D94-3792-4810-A727-2FCD5488807D}">
      <dgm:prSet/>
      <dgm:spPr/>
      <dgm:t>
        <a:bodyPr/>
        <a:lstStyle/>
        <a:p>
          <a:r>
            <a:rPr lang="en-US" b="0" i="0"/>
            <a:t>Shivam Pandey Reg No:RA1911003010383</a:t>
          </a:r>
          <a:endParaRPr lang="en-US"/>
        </a:p>
      </dgm:t>
    </dgm:pt>
    <dgm:pt modelId="{3A4FD677-04F0-4956-B2CB-5A0D46D52174}" type="parTrans" cxnId="{C7B907A4-AD3F-492A-894F-1B381388FAF0}">
      <dgm:prSet/>
      <dgm:spPr/>
      <dgm:t>
        <a:bodyPr/>
        <a:lstStyle/>
        <a:p>
          <a:endParaRPr lang="en-US"/>
        </a:p>
      </dgm:t>
    </dgm:pt>
    <dgm:pt modelId="{E5CC4557-DD92-49F7-92AD-C56F83A9612C}" type="sibTrans" cxnId="{C7B907A4-AD3F-492A-894F-1B381388FAF0}">
      <dgm:prSet/>
      <dgm:spPr/>
      <dgm:t>
        <a:bodyPr/>
        <a:lstStyle/>
        <a:p>
          <a:endParaRPr lang="en-US"/>
        </a:p>
      </dgm:t>
    </dgm:pt>
    <dgm:pt modelId="{D486A6ED-C906-4F60-B418-8C4C812F41D8}">
      <dgm:prSet/>
      <dgm:spPr/>
      <dgm:t>
        <a:bodyPr/>
        <a:lstStyle/>
        <a:p>
          <a:r>
            <a:rPr lang="en-US" b="0" i="0" dirty="0"/>
            <a:t>Guide name : Dr. G. Ramya</a:t>
          </a:r>
          <a:endParaRPr lang="en-US" dirty="0"/>
        </a:p>
      </dgm:t>
    </dgm:pt>
    <dgm:pt modelId="{81A4F844-947A-4B3C-A154-868E1C28A80E}" type="parTrans" cxnId="{06FE7976-CBA5-4606-88DD-BA5593D4FDA9}">
      <dgm:prSet/>
      <dgm:spPr/>
      <dgm:t>
        <a:bodyPr/>
        <a:lstStyle/>
        <a:p>
          <a:endParaRPr lang="en-US"/>
        </a:p>
      </dgm:t>
    </dgm:pt>
    <dgm:pt modelId="{5B60A3DE-D6D7-4857-91D0-19F20D6A308B}" type="sibTrans" cxnId="{06FE7976-CBA5-4606-88DD-BA5593D4FDA9}">
      <dgm:prSet/>
      <dgm:spPr/>
      <dgm:t>
        <a:bodyPr/>
        <a:lstStyle/>
        <a:p>
          <a:endParaRPr lang="en-US"/>
        </a:p>
      </dgm:t>
    </dgm:pt>
    <dgm:pt modelId="{B2E4C806-6A98-4A61-A750-71627B74681E}" type="pres">
      <dgm:prSet presAssocID="{1DCC9C60-8147-46A5-BD4B-2F396979EA46}" presName="linear" presStyleCnt="0">
        <dgm:presLayoutVars>
          <dgm:animLvl val="lvl"/>
          <dgm:resizeHandles val="exact"/>
        </dgm:presLayoutVars>
      </dgm:prSet>
      <dgm:spPr/>
    </dgm:pt>
    <dgm:pt modelId="{9755F926-9C78-42C4-9714-C63FE1EBAF06}" type="pres">
      <dgm:prSet presAssocID="{9AD6CCFC-E1E5-423F-B1DB-885BD61A14A9}" presName="parentText" presStyleLbl="node1" presStyleIdx="0" presStyleCnt="3">
        <dgm:presLayoutVars>
          <dgm:chMax val="0"/>
          <dgm:bulletEnabled val="1"/>
        </dgm:presLayoutVars>
      </dgm:prSet>
      <dgm:spPr/>
    </dgm:pt>
    <dgm:pt modelId="{6AA681DB-8F1F-4A04-8CE4-FA931642AC82}" type="pres">
      <dgm:prSet presAssocID="{427B5E3E-A9E3-4F16-A9AC-C5EEB77EC94D}" presName="spacer" presStyleCnt="0"/>
      <dgm:spPr/>
    </dgm:pt>
    <dgm:pt modelId="{C76C7B80-8E85-43AB-AAB4-027CF7AB4AB5}" type="pres">
      <dgm:prSet presAssocID="{A74D3D94-3792-4810-A727-2FCD5488807D}" presName="parentText" presStyleLbl="node1" presStyleIdx="1" presStyleCnt="3">
        <dgm:presLayoutVars>
          <dgm:chMax val="0"/>
          <dgm:bulletEnabled val="1"/>
        </dgm:presLayoutVars>
      </dgm:prSet>
      <dgm:spPr/>
    </dgm:pt>
    <dgm:pt modelId="{0CD2227D-8AF5-4199-B382-A69AD961BFD4}" type="pres">
      <dgm:prSet presAssocID="{E5CC4557-DD92-49F7-92AD-C56F83A9612C}" presName="spacer" presStyleCnt="0"/>
      <dgm:spPr/>
    </dgm:pt>
    <dgm:pt modelId="{5392F849-7048-4746-92FA-D07696D9203A}" type="pres">
      <dgm:prSet presAssocID="{D486A6ED-C906-4F60-B418-8C4C812F41D8}" presName="parentText" presStyleLbl="node1" presStyleIdx="2" presStyleCnt="3">
        <dgm:presLayoutVars>
          <dgm:chMax val="0"/>
          <dgm:bulletEnabled val="1"/>
        </dgm:presLayoutVars>
      </dgm:prSet>
      <dgm:spPr/>
    </dgm:pt>
  </dgm:ptLst>
  <dgm:cxnLst>
    <dgm:cxn modelId="{5BB16F5D-3A21-497F-BBD6-9A7F39019D07}" type="presOf" srcId="{1DCC9C60-8147-46A5-BD4B-2F396979EA46}" destId="{B2E4C806-6A98-4A61-A750-71627B74681E}" srcOrd="0" destOrd="0" presId="urn:microsoft.com/office/officeart/2005/8/layout/vList2"/>
    <dgm:cxn modelId="{06FE7976-CBA5-4606-88DD-BA5593D4FDA9}" srcId="{1DCC9C60-8147-46A5-BD4B-2F396979EA46}" destId="{D486A6ED-C906-4F60-B418-8C4C812F41D8}" srcOrd="2" destOrd="0" parTransId="{81A4F844-947A-4B3C-A154-868E1C28A80E}" sibTransId="{5B60A3DE-D6D7-4857-91D0-19F20D6A308B}"/>
    <dgm:cxn modelId="{8A48C496-9666-4B6A-AA99-37DE23B70C85}" srcId="{1DCC9C60-8147-46A5-BD4B-2F396979EA46}" destId="{9AD6CCFC-E1E5-423F-B1DB-885BD61A14A9}" srcOrd="0" destOrd="0" parTransId="{DDAD5623-A312-408E-8F6F-DE0945447486}" sibTransId="{427B5E3E-A9E3-4F16-A9AC-C5EEB77EC94D}"/>
    <dgm:cxn modelId="{BF5ED9A2-FDB3-452B-85D7-F20688783F3F}" type="presOf" srcId="{9AD6CCFC-E1E5-423F-B1DB-885BD61A14A9}" destId="{9755F926-9C78-42C4-9714-C63FE1EBAF06}" srcOrd="0" destOrd="0" presId="urn:microsoft.com/office/officeart/2005/8/layout/vList2"/>
    <dgm:cxn modelId="{C7B907A4-AD3F-492A-894F-1B381388FAF0}" srcId="{1DCC9C60-8147-46A5-BD4B-2F396979EA46}" destId="{A74D3D94-3792-4810-A727-2FCD5488807D}" srcOrd="1" destOrd="0" parTransId="{3A4FD677-04F0-4956-B2CB-5A0D46D52174}" sibTransId="{E5CC4557-DD92-49F7-92AD-C56F83A9612C}"/>
    <dgm:cxn modelId="{018B51B6-F7FA-43EE-B236-D5C23DF63D35}" type="presOf" srcId="{A74D3D94-3792-4810-A727-2FCD5488807D}" destId="{C76C7B80-8E85-43AB-AAB4-027CF7AB4AB5}" srcOrd="0" destOrd="0" presId="urn:microsoft.com/office/officeart/2005/8/layout/vList2"/>
    <dgm:cxn modelId="{B41254D2-BA9D-461A-BEB9-0F11AE9EC2B3}" type="presOf" srcId="{D486A6ED-C906-4F60-B418-8C4C812F41D8}" destId="{5392F849-7048-4746-92FA-D07696D9203A}" srcOrd="0" destOrd="0" presId="urn:microsoft.com/office/officeart/2005/8/layout/vList2"/>
    <dgm:cxn modelId="{CB1C57A6-6A8C-4B51-A247-83422CF1F65C}" type="presParOf" srcId="{B2E4C806-6A98-4A61-A750-71627B74681E}" destId="{9755F926-9C78-42C4-9714-C63FE1EBAF06}" srcOrd="0" destOrd="0" presId="urn:microsoft.com/office/officeart/2005/8/layout/vList2"/>
    <dgm:cxn modelId="{9F723047-9858-4C66-9EE5-83AB9E67A2F5}" type="presParOf" srcId="{B2E4C806-6A98-4A61-A750-71627B74681E}" destId="{6AA681DB-8F1F-4A04-8CE4-FA931642AC82}" srcOrd="1" destOrd="0" presId="urn:microsoft.com/office/officeart/2005/8/layout/vList2"/>
    <dgm:cxn modelId="{8FF996C3-0D27-4557-98D6-2EA77E2ACA19}" type="presParOf" srcId="{B2E4C806-6A98-4A61-A750-71627B74681E}" destId="{C76C7B80-8E85-43AB-AAB4-027CF7AB4AB5}" srcOrd="2" destOrd="0" presId="urn:microsoft.com/office/officeart/2005/8/layout/vList2"/>
    <dgm:cxn modelId="{BD39D28B-DAD1-40CC-866B-BD2146B2E97C}" type="presParOf" srcId="{B2E4C806-6A98-4A61-A750-71627B74681E}" destId="{0CD2227D-8AF5-4199-B382-A69AD961BFD4}" srcOrd="3" destOrd="0" presId="urn:microsoft.com/office/officeart/2005/8/layout/vList2"/>
    <dgm:cxn modelId="{AB7D6F23-B9D6-450C-B913-3B1F5DE4E3C9}" type="presParOf" srcId="{B2E4C806-6A98-4A61-A750-71627B74681E}" destId="{5392F849-7048-4746-92FA-D07696D9203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5F926-9C78-42C4-9714-C63FE1EBAF06}">
      <dsp:nvSpPr>
        <dsp:cNvPr id="0" name=""/>
        <dsp:cNvSpPr/>
      </dsp:nvSpPr>
      <dsp:spPr>
        <a:xfrm>
          <a:off x="0" y="79079"/>
          <a:ext cx="64008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Mayank Sinha Reg No:RA1911003010386</a:t>
          </a:r>
          <a:endParaRPr lang="en-US" sz="2400" kern="1200"/>
        </a:p>
      </dsp:txBody>
      <dsp:txXfrm>
        <a:off x="27415" y="106494"/>
        <a:ext cx="6345970" cy="506769"/>
      </dsp:txXfrm>
    </dsp:sp>
    <dsp:sp modelId="{C76C7B80-8E85-43AB-AAB4-027CF7AB4AB5}">
      <dsp:nvSpPr>
        <dsp:cNvPr id="0" name=""/>
        <dsp:cNvSpPr/>
      </dsp:nvSpPr>
      <dsp:spPr>
        <a:xfrm>
          <a:off x="0" y="709799"/>
          <a:ext cx="64008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Shivam Pandey Reg No:RA1911003010383</a:t>
          </a:r>
          <a:endParaRPr lang="en-US" sz="2400" kern="1200"/>
        </a:p>
      </dsp:txBody>
      <dsp:txXfrm>
        <a:off x="27415" y="737214"/>
        <a:ext cx="6345970" cy="506769"/>
      </dsp:txXfrm>
    </dsp:sp>
    <dsp:sp modelId="{5392F849-7048-4746-92FA-D07696D9203A}">
      <dsp:nvSpPr>
        <dsp:cNvPr id="0" name=""/>
        <dsp:cNvSpPr/>
      </dsp:nvSpPr>
      <dsp:spPr>
        <a:xfrm>
          <a:off x="0" y="1340520"/>
          <a:ext cx="64008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Guide name : Dr. G. Ramya</a:t>
          </a:r>
          <a:endParaRPr lang="en-US" sz="2400" kern="1200" dirty="0"/>
        </a:p>
      </dsp:txBody>
      <dsp:txXfrm>
        <a:off x="27415" y="1367935"/>
        <a:ext cx="6345970" cy="5067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6e9aabb49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6e9aabb49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36e9aabb49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93072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e9aabb4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e9aabb4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36e9aabb4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e9aabb4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e9aabb4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36e9aabb4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317930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e9aabb4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e9aabb4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36e9aabb4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2437108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e9aabb4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e9aabb4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36e9aabb4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081338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e9aabb4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e9aabb4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36e9aabb4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3929628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36e9aabb4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36e9aabb4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136e9aabb4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2952196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6e9aabb49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6e9aabb49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36e9aabb49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1792288" y="612775"/>
            <a:ext cx="5486400" cy="4114800"/>
          </a:xfrm>
          <a:prstGeom prst="rect">
            <a:avLst/>
          </a:prstGeom>
          <a:noFill/>
          <a:ln>
            <a:noFill/>
          </a:ln>
        </p:spPr>
      </p:sp>
      <p:sp>
        <p:nvSpPr>
          <p:cNvPr id="68" name="Google Shape;68;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600" b="1" i="1" dirty="0">
                <a:latin typeface="Arial"/>
                <a:cs typeface="Arial"/>
                <a:sym typeface="Arial"/>
              </a:rPr>
              <a:t>Comparative Study of NLP algorithms</a:t>
            </a:r>
            <a:endParaRPr sz="5800" dirty="0"/>
          </a:p>
        </p:txBody>
      </p:sp>
      <p:pic>
        <p:nvPicPr>
          <p:cNvPr id="90" name="Google Shape;90;p1" descr="Logo, company name&#10;&#10;Description automatically generated"/>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COLLEGE OF ENGINEERING AND TECHNOLOGY</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a:t>
            </a:r>
            <a:r>
              <a:rPr lang="en-IN" sz="1800" b="1" dirty="0">
                <a:solidFill>
                  <a:schemeClr val="dk1"/>
                </a:solidFill>
                <a:latin typeface="Calibri"/>
                <a:ea typeface="Calibri"/>
                <a:cs typeface="Calibri"/>
                <a:sym typeface="Calibri"/>
              </a:rPr>
              <a:t>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 18CSP108L- MINOR PROJECT / INTERNSHIP</a:t>
            </a:r>
            <a:endParaRPr sz="1800" b="0" i="0" u="none" strike="noStrike" cap="none" dirty="0">
              <a:solidFill>
                <a:schemeClr val="dk1"/>
              </a:solidFill>
              <a:latin typeface="Calibri"/>
              <a:ea typeface="Calibri"/>
              <a:cs typeface="Calibri"/>
              <a:sym typeface="Calibri"/>
            </a:endParaRPr>
          </a:p>
        </p:txBody>
      </p:sp>
      <p:graphicFrame>
        <p:nvGraphicFramePr>
          <p:cNvPr id="93" name="Google Shape;89;p1">
            <a:extLst>
              <a:ext uri="{FF2B5EF4-FFF2-40B4-BE49-F238E27FC236}">
                <a16:creationId xmlns:a16="http://schemas.microsoft.com/office/drawing/2014/main" id="{2D57ABB7-F0F2-47EE-3DD7-740C25A675B1}"/>
              </a:ext>
            </a:extLst>
          </p:cNvPr>
          <p:cNvGraphicFramePr/>
          <p:nvPr>
            <p:extLst>
              <p:ext uri="{D42A27DB-BD31-4B8C-83A1-F6EECF244321}">
                <p14:modId xmlns:p14="http://schemas.microsoft.com/office/powerpoint/2010/main" val="745105265"/>
              </p:ext>
            </p:extLst>
          </p:nvPr>
        </p:nvGraphicFramePr>
        <p:xfrm>
          <a:off x="1371600" y="4114800"/>
          <a:ext cx="6400800" cy="198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AC4877-E015-EAE2-E3D0-F2137EDA1E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6" name="Table 6">
            <a:extLst>
              <a:ext uri="{FF2B5EF4-FFF2-40B4-BE49-F238E27FC236}">
                <a16:creationId xmlns:a16="http://schemas.microsoft.com/office/drawing/2014/main" id="{DC61BC9D-04E1-C21F-4F12-60FACDCAB393}"/>
              </a:ext>
            </a:extLst>
          </p:cNvPr>
          <p:cNvGraphicFramePr>
            <a:graphicFrameLocks noGrp="1"/>
          </p:cNvGraphicFramePr>
          <p:nvPr>
            <p:extLst>
              <p:ext uri="{D42A27DB-BD31-4B8C-83A1-F6EECF244321}">
                <p14:modId xmlns:p14="http://schemas.microsoft.com/office/powerpoint/2010/main" val="939371083"/>
              </p:ext>
            </p:extLst>
          </p:nvPr>
        </p:nvGraphicFramePr>
        <p:xfrm>
          <a:off x="457200" y="136525"/>
          <a:ext cx="8005482" cy="6584948"/>
        </p:xfrm>
        <a:graphic>
          <a:graphicData uri="http://schemas.openxmlformats.org/drawingml/2006/table">
            <a:tbl>
              <a:tblPr firstRow="1" bandRow="1">
                <a:tableStyleId>{073A0DAA-6AF3-43AB-8588-CEC1D06C72B9}</a:tableStyleId>
              </a:tblPr>
              <a:tblGrid>
                <a:gridCol w="4002741">
                  <a:extLst>
                    <a:ext uri="{9D8B030D-6E8A-4147-A177-3AD203B41FA5}">
                      <a16:colId xmlns:a16="http://schemas.microsoft.com/office/drawing/2014/main" val="188220137"/>
                    </a:ext>
                  </a:extLst>
                </a:gridCol>
                <a:gridCol w="4002741">
                  <a:extLst>
                    <a:ext uri="{9D8B030D-6E8A-4147-A177-3AD203B41FA5}">
                      <a16:colId xmlns:a16="http://schemas.microsoft.com/office/drawing/2014/main" val="3989780169"/>
                    </a:ext>
                  </a:extLst>
                </a:gridCol>
              </a:tblGrid>
              <a:tr h="1010787">
                <a:tc>
                  <a:txBody>
                    <a:bodyPr/>
                    <a:lstStyle/>
                    <a:p>
                      <a:r>
                        <a:rPr lang="en-IN" dirty="0"/>
                        <a:t>EXISTING ALGORITHMS</a:t>
                      </a:r>
                    </a:p>
                  </a:txBody>
                  <a:tcPr/>
                </a:tc>
                <a:tc>
                  <a:txBody>
                    <a:bodyPr/>
                    <a:lstStyle/>
                    <a:p>
                      <a:r>
                        <a:rPr lang="en-IN" dirty="0"/>
                        <a:t>DRAWBACKS</a:t>
                      </a:r>
                    </a:p>
                  </a:txBody>
                  <a:tcPr/>
                </a:tc>
                <a:extLst>
                  <a:ext uri="{0D108BD9-81ED-4DB2-BD59-A6C34878D82A}">
                    <a16:rowId xmlns:a16="http://schemas.microsoft.com/office/drawing/2014/main" val="381449478"/>
                  </a:ext>
                </a:extLst>
              </a:tr>
              <a:tr h="957508">
                <a:tc>
                  <a:txBody>
                    <a:bodyPr/>
                    <a:lstStyle/>
                    <a:p>
                      <a:r>
                        <a:rPr lang="en-IN" dirty="0"/>
                        <a:t>ANN(Artificial Neural Network)</a:t>
                      </a:r>
                    </a:p>
                    <a:p>
                      <a:endParaRPr lang="en-IN" dirty="0"/>
                    </a:p>
                  </a:txBody>
                  <a:tcPr/>
                </a:tc>
                <a:tc>
                  <a:txBody>
                    <a:bodyPr/>
                    <a:lstStyle/>
                    <a:p>
                      <a:pPr marL="285750" indent="-285750">
                        <a:buFont typeface="Arial" panose="020B0604020202020204" pitchFamily="34" charset="0"/>
                        <a:buChar char="•"/>
                      </a:pPr>
                      <a:r>
                        <a:rPr lang="en-IN" dirty="0"/>
                        <a:t>Deep Neural Network suffer from vanishing gradient Problem.</a:t>
                      </a:r>
                    </a:p>
                    <a:p>
                      <a:pPr marL="285750" indent="-285750">
                        <a:buFont typeface="Arial" panose="020B0604020202020204" pitchFamily="34" charset="0"/>
                        <a:buChar char="•"/>
                      </a:pPr>
                      <a:r>
                        <a:rPr lang="en-IN" dirty="0"/>
                        <a:t>Suffers from exploding gradient problem.</a:t>
                      </a:r>
                    </a:p>
                  </a:txBody>
                  <a:tcPr/>
                </a:tc>
                <a:extLst>
                  <a:ext uri="{0D108BD9-81ED-4DB2-BD59-A6C34878D82A}">
                    <a16:rowId xmlns:a16="http://schemas.microsoft.com/office/drawing/2014/main" val="3874535538"/>
                  </a:ext>
                </a:extLst>
              </a:tr>
              <a:tr h="1360839">
                <a:tc>
                  <a:txBody>
                    <a:bodyPr/>
                    <a:lstStyle/>
                    <a:p>
                      <a:r>
                        <a:rPr lang="en-IN" dirty="0"/>
                        <a:t>LSTM(Long Short Term Memory)</a:t>
                      </a:r>
                    </a:p>
                    <a:p>
                      <a:endParaRPr lang="en-IN" dirty="0"/>
                    </a:p>
                  </a:txBody>
                  <a:tcPr/>
                </a:tc>
                <a:tc>
                  <a:txBody>
                    <a:bodyPr/>
                    <a:lstStyle/>
                    <a:p>
                      <a:pPr marL="285750" indent="-285750">
                        <a:buFont typeface="Arial" panose="020B0604020202020204" pitchFamily="34" charset="0"/>
                        <a:buChar char="•"/>
                      </a:pPr>
                      <a:r>
                        <a:rPr lang="en-US" dirty="0"/>
                        <a:t>The model is prone to overfitting.</a:t>
                      </a:r>
                    </a:p>
                    <a:p>
                      <a:pPr marL="285750" indent="-285750">
                        <a:buFont typeface="Arial" panose="020B0604020202020204" pitchFamily="34" charset="0"/>
                        <a:buChar char="•"/>
                      </a:pPr>
                      <a:r>
                        <a:rPr lang="en-US" dirty="0"/>
                        <a:t>It is difficult to apply the dropout algorithm to curb the overfitting problem.</a:t>
                      </a:r>
                      <a:endParaRPr lang="en-IN" dirty="0"/>
                    </a:p>
                  </a:txBody>
                  <a:tcPr/>
                </a:tc>
                <a:extLst>
                  <a:ext uri="{0D108BD9-81ED-4DB2-BD59-A6C34878D82A}">
                    <a16:rowId xmlns:a16="http://schemas.microsoft.com/office/drawing/2014/main" val="1506310725"/>
                  </a:ext>
                </a:extLst>
              </a:tr>
              <a:tr h="957508">
                <a:tc>
                  <a:txBody>
                    <a:bodyPr/>
                    <a:lstStyle/>
                    <a:p>
                      <a:r>
                        <a:rPr lang="en-IN" dirty="0"/>
                        <a:t>RNN(Recurrent Neural Network)</a:t>
                      </a:r>
                    </a:p>
                    <a:p>
                      <a:endParaRPr lang="en-IN" dirty="0"/>
                    </a:p>
                    <a:p>
                      <a:endParaRPr lang="en-IN" dirty="0"/>
                    </a:p>
                  </a:txBody>
                  <a:tcPr/>
                </a:tc>
                <a:tc>
                  <a:txBody>
                    <a:bodyPr/>
                    <a:lstStyle/>
                    <a:p>
                      <a:pPr marL="285750" indent="-285750">
                        <a:buFont typeface="Arial" panose="020B0604020202020204" pitchFamily="34" charset="0"/>
                        <a:buChar char="•"/>
                      </a:pPr>
                      <a:r>
                        <a:rPr lang="en-IN" dirty="0"/>
                        <a:t>Computation of this neural network is slow.</a:t>
                      </a:r>
                    </a:p>
                    <a:p>
                      <a:pPr marL="285750" indent="-285750">
                        <a:buFont typeface="Arial" panose="020B0604020202020204" pitchFamily="34" charset="0"/>
                        <a:buChar char="•"/>
                      </a:pPr>
                      <a:r>
                        <a:rPr lang="en-IN" dirty="0"/>
                        <a:t>Faces vanishing gradient and exploding gradient problem.</a:t>
                      </a:r>
                    </a:p>
                  </a:txBody>
                  <a:tcPr/>
                </a:tc>
                <a:extLst>
                  <a:ext uri="{0D108BD9-81ED-4DB2-BD59-A6C34878D82A}">
                    <a16:rowId xmlns:a16="http://schemas.microsoft.com/office/drawing/2014/main" val="4019335912"/>
                  </a:ext>
                </a:extLst>
              </a:tr>
              <a:tr h="1149153">
                <a:tc>
                  <a:txBody>
                    <a:bodyPr/>
                    <a:lstStyle/>
                    <a:p>
                      <a:r>
                        <a:rPr lang="en-IN" dirty="0"/>
                        <a:t>Auto Encoders</a:t>
                      </a:r>
                    </a:p>
                  </a:txBody>
                  <a:tcPr/>
                </a:tc>
                <a:tc>
                  <a:txBody>
                    <a:bodyPr/>
                    <a:lstStyle/>
                    <a:p>
                      <a:pPr marL="285750" indent="-285750">
                        <a:buFont typeface="Arial" panose="020B0604020202020204" pitchFamily="34" charset="0"/>
                        <a:buChar char="•"/>
                      </a:pPr>
                      <a:r>
                        <a:rPr lang="en-IN" dirty="0"/>
                        <a:t>The algorithm becomes too much specialized to a specific use-case.</a:t>
                      </a:r>
                    </a:p>
                    <a:p>
                      <a:pPr marL="285750" indent="-285750">
                        <a:buFont typeface="Arial" panose="020B0604020202020204" pitchFamily="34" charset="0"/>
                        <a:buChar char="•"/>
                      </a:pPr>
                      <a:r>
                        <a:rPr lang="en-IN" dirty="0"/>
                        <a:t>The algorithm is very lossy.</a:t>
                      </a:r>
                    </a:p>
                  </a:txBody>
                  <a:tcPr/>
                </a:tc>
                <a:extLst>
                  <a:ext uri="{0D108BD9-81ED-4DB2-BD59-A6C34878D82A}">
                    <a16:rowId xmlns:a16="http://schemas.microsoft.com/office/drawing/2014/main" val="3013019628"/>
                  </a:ext>
                </a:extLst>
              </a:tr>
              <a:tr h="1149153">
                <a:tc>
                  <a:txBody>
                    <a:bodyPr/>
                    <a:lstStyle/>
                    <a:p>
                      <a:r>
                        <a:rPr lang="en-IN" dirty="0"/>
                        <a:t>Transformers</a:t>
                      </a:r>
                    </a:p>
                    <a:p>
                      <a:endParaRPr lang="en-IN" dirty="0"/>
                    </a:p>
                  </a:txBody>
                  <a:tcPr/>
                </a:tc>
                <a:tc>
                  <a:txBody>
                    <a:bodyPr/>
                    <a:lstStyle/>
                    <a:p>
                      <a:pPr marL="285750" indent="-285750">
                        <a:buFont typeface="Arial" panose="020B0604020202020204" pitchFamily="34" charset="0"/>
                        <a:buChar char="•"/>
                      </a:pPr>
                      <a:r>
                        <a:rPr lang="en-IN" dirty="0"/>
                        <a:t>The training of transformers is very complex process.</a:t>
                      </a:r>
                    </a:p>
                    <a:p>
                      <a:pPr marL="285750" indent="-285750">
                        <a:buFont typeface="Arial" panose="020B0604020202020204" pitchFamily="34" charset="0"/>
                        <a:buChar char="•"/>
                      </a:pPr>
                      <a:r>
                        <a:rPr lang="en-IN" dirty="0"/>
                        <a:t>The interpretation of result is a very tough task.</a:t>
                      </a:r>
                    </a:p>
                  </a:txBody>
                  <a:tcPr/>
                </a:tc>
                <a:extLst>
                  <a:ext uri="{0D108BD9-81ED-4DB2-BD59-A6C34878D82A}">
                    <a16:rowId xmlns:a16="http://schemas.microsoft.com/office/drawing/2014/main" val="3154139738"/>
                  </a:ext>
                </a:extLst>
              </a:tr>
            </a:tbl>
          </a:graphicData>
        </a:graphic>
      </p:graphicFrame>
    </p:spTree>
    <p:extLst>
      <p:ext uri="{BB962C8B-B14F-4D97-AF65-F5344CB8AC3E}">
        <p14:creationId xmlns:p14="http://schemas.microsoft.com/office/powerpoint/2010/main" val="833457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Google Shape;107;g136e9aabb49_0_0"/>
          <p:cNvSpPr txBox="1">
            <a:spLocks noGrp="1"/>
          </p:cNvSpPr>
          <p:nvPr>
            <p:ph type="title"/>
          </p:nvPr>
        </p:nvSpPr>
        <p:spPr>
          <a:xfrm>
            <a:off x="217310" y="1326429"/>
            <a:ext cx="3634384" cy="456247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100" dirty="0">
                <a:solidFill>
                  <a:schemeClr val="tx1">
                    <a:lumMod val="85000"/>
                    <a:lumOff val="15000"/>
                  </a:schemeClr>
                </a:solidFill>
              </a:rPr>
              <a:t>Research </a:t>
            </a:r>
            <a:br>
              <a:rPr lang="en-US" sz="4100" dirty="0">
                <a:solidFill>
                  <a:schemeClr val="tx1">
                    <a:lumMod val="85000"/>
                    <a:lumOff val="15000"/>
                  </a:schemeClr>
                </a:solidFill>
              </a:rPr>
            </a:br>
            <a:r>
              <a:rPr lang="en-US" sz="4100" dirty="0">
                <a:solidFill>
                  <a:schemeClr val="tx1">
                    <a:lumMod val="85000"/>
                    <a:lumOff val="15000"/>
                  </a:schemeClr>
                </a:solidFill>
              </a:rPr>
              <a:t>Gap</a:t>
            </a:r>
          </a:p>
        </p:txBody>
      </p:sp>
      <p:sp>
        <p:nvSpPr>
          <p:cNvPr id="108" name="Google Shape;108;g136e9aabb49_0_0"/>
          <p:cNvSpPr txBox="1">
            <a:spLocks noGrp="1"/>
          </p:cNvSpPr>
          <p:nvPr>
            <p:ph type="body" idx="1"/>
          </p:nvPr>
        </p:nvSpPr>
        <p:spPr>
          <a:xfrm>
            <a:off x="4572000" y="733425"/>
            <a:ext cx="3851694" cy="5391150"/>
          </a:xfrm>
          <a:prstGeom prst="rect">
            <a:avLst/>
          </a:prstGeom>
        </p:spPr>
        <p:txBody>
          <a:bodyPr spcFirstLastPara="1" lIns="91425" tIns="45700" rIns="91425" bIns="45700" anchor="ctr" anchorCtr="0">
            <a:normAutofit/>
          </a:bodyPr>
          <a:lstStyle/>
          <a:p>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field of Natural Language Processing is of a high interest amongst the researchers. Researchers are working consistently towards devising new algorithms and improving the current algorithms.</a:t>
            </a:r>
          </a:p>
          <a:p>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current research does not take into account the practical implementation and working of the algorithm in production environment.</a:t>
            </a:r>
          </a:p>
          <a:p>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We will test the NLP models in the production environment using various metrics to judge the performance of these algorithms. This will indicate the viability of the algorithm to be used to solve real world problems.</a:t>
            </a:r>
          </a:p>
        </p:txBody>
      </p:sp>
      <p:sp>
        <p:nvSpPr>
          <p:cNvPr id="109" name="Google Shape;109;g136e9aabb49_0_0"/>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11</a:t>
            </a:fld>
            <a:endParaRPr lang="en-US" sz="900"/>
          </a:p>
        </p:txBody>
      </p:sp>
    </p:spTree>
    <p:extLst>
      <p:ext uri="{BB962C8B-B14F-4D97-AF65-F5344CB8AC3E}">
        <p14:creationId xmlns:p14="http://schemas.microsoft.com/office/powerpoint/2010/main" val="423554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Google Shape;107;g136e9aabb49_0_0"/>
          <p:cNvSpPr txBox="1">
            <a:spLocks noGrp="1"/>
          </p:cNvSpPr>
          <p:nvPr>
            <p:ph type="title"/>
          </p:nvPr>
        </p:nvSpPr>
        <p:spPr>
          <a:xfrm>
            <a:off x="217310" y="1326429"/>
            <a:ext cx="3634384" cy="456247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100" dirty="0">
                <a:solidFill>
                  <a:schemeClr val="tx1">
                    <a:lumMod val="85000"/>
                    <a:lumOff val="15000"/>
                  </a:schemeClr>
                </a:solidFill>
              </a:rPr>
              <a:t>UML DIAGRAMS</a:t>
            </a:r>
          </a:p>
        </p:txBody>
      </p:sp>
      <p:sp>
        <p:nvSpPr>
          <p:cNvPr id="109" name="Google Shape;109;g136e9aabb49_0_0"/>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12</a:t>
            </a:fld>
            <a:endParaRPr lang="en-US" sz="900"/>
          </a:p>
        </p:txBody>
      </p:sp>
    </p:spTree>
    <p:extLst>
      <p:ext uri="{BB962C8B-B14F-4D97-AF65-F5344CB8AC3E}">
        <p14:creationId xmlns:p14="http://schemas.microsoft.com/office/powerpoint/2010/main" val="308879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351564"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55556857-FB2C-BB33-CC80-DD41AC047ACB}"/>
              </a:ext>
            </a:extLst>
          </p:cNvPr>
          <p:cNvSpPr>
            <a:spLocks noGrp="1"/>
          </p:cNvSpPr>
          <p:nvPr>
            <p:ph type="title"/>
          </p:nvPr>
        </p:nvSpPr>
        <p:spPr>
          <a:xfrm>
            <a:off x="580056" y="992094"/>
            <a:ext cx="2712684" cy="2795160"/>
          </a:xfrm>
        </p:spPr>
        <p:txBody>
          <a:bodyPr vert="horz" lIns="91440" tIns="45720" rIns="91440" bIns="45720" rtlCol="0" anchor="b">
            <a:normAutofit/>
          </a:bodyPr>
          <a:lstStyle/>
          <a:p>
            <a:pPr>
              <a:lnSpc>
                <a:spcPct val="90000"/>
              </a:lnSpc>
              <a:spcBef>
                <a:spcPct val="0"/>
              </a:spcBef>
            </a:pPr>
            <a:r>
              <a:rPr lang="en-US" sz="3800" kern="1200" dirty="0">
                <a:solidFill>
                  <a:schemeClr val="tx1"/>
                </a:solidFill>
                <a:latin typeface="+mj-lt"/>
                <a:ea typeface="+mj-ea"/>
                <a:cs typeface="+mj-cs"/>
              </a:rPr>
              <a:t>ACTIVITY DIAGRAM</a:t>
            </a:r>
          </a:p>
        </p:txBody>
      </p:sp>
      <p:pic>
        <p:nvPicPr>
          <p:cNvPr id="5" name="Picture 4" descr="Diagram&#10;&#10;Description automatically generated">
            <a:extLst>
              <a:ext uri="{FF2B5EF4-FFF2-40B4-BE49-F238E27FC236}">
                <a16:creationId xmlns:a16="http://schemas.microsoft.com/office/drawing/2014/main" id="{20C72E96-9327-3839-92A8-AE26E55A565D}"/>
              </a:ext>
            </a:extLst>
          </p:cNvPr>
          <p:cNvPicPr>
            <a:picLocks noChangeAspect="1"/>
          </p:cNvPicPr>
          <p:nvPr/>
        </p:nvPicPr>
        <p:blipFill>
          <a:blip r:embed="rId2"/>
          <a:stretch>
            <a:fillRect/>
          </a:stretch>
        </p:blipFill>
        <p:spPr>
          <a:xfrm>
            <a:off x="4421813" y="1105933"/>
            <a:ext cx="4281487" cy="5113892"/>
          </a:xfrm>
          <a:prstGeom prst="rect">
            <a:avLst/>
          </a:prstGeom>
        </p:spPr>
      </p:pic>
      <p:sp>
        <p:nvSpPr>
          <p:cNvPr id="4" name="Slide Number Placeholder 3">
            <a:extLst>
              <a:ext uri="{FF2B5EF4-FFF2-40B4-BE49-F238E27FC236}">
                <a16:creationId xmlns:a16="http://schemas.microsoft.com/office/drawing/2014/main" id="{41A358CD-4DF0-59ED-5861-97D165E8DEBD}"/>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900" kern="1200">
                <a:solidFill>
                  <a:schemeClr val="tx1">
                    <a:tint val="75000"/>
                  </a:schemeClr>
                </a:solidFill>
                <a:latin typeface="+mn-lt"/>
                <a:ea typeface="+mn-ea"/>
                <a:cs typeface="+mn-cs"/>
              </a:rPr>
              <a:pPr lvl="0" indent="0">
                <a:spcBef>
                  <a:spcPts val="0"/>
                </a:spcBef>
                <a:spcAft>
                  <a:spcPts val="600"/>
                </a:spcAft>
                <a:buNone/>
              </a:pPr>
              <a:t>13</a:t>
            </a:fld>
            <a:endParaRPr lang="en-US" sz="9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59331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351564"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55556857-FB2C-BB33-CC80-DD41AC047ACB}"/>
              </a:ext>
            </a:extLst>
          </p:cNvPr>
          <p:cNvSpPr>
            <a:spLocks noGrp="1"/>
          </p:cNvSpPr>
          <p:nvPr>
            <p:ph type="title"/>
          </p:nvPr>
        </p:nvSpPr>
        <p:spPr>
          <a:xfrm>
            <a:off x="580056" y="992094"/>
            <a:ext cx="2712684" cy="2795160"/>
          </a:xfrm>
        </p:spPr>
        <p:txBody>
          <a:bodyPr vert="horz" lIns="91440" tIns="45720" rIns="91440" bIns="45720" rtlCol="0" anchor="b">
            <a:normAutofit/>
          </a:bodyPr>
          <a:lstStyle/>
          <a:p>
            <a:pPr>
              <a:lnSpc>
                <a:spcPct val="90000"/>
              </a:lnSpc>
              <a:spcBef>
                <a:spcPct val="0"/>
              </a:spcBef>
            </a:pPr>
            <a:r>
              <a:rPr lang="en-US" sz="3800" kern="1200" dirty="0">
                <a:solidFill>
                  <a:schemeClr val="tx1"/>
                </a:solidFill>
                <a:latin typeface="+mj-lt"/>
                <a:ea typeface="+mj-ea"/>
                <a:cs typeface="+mj-cs"/>
              </a:rPr>
              <a:t>USECASE </a:t>
            </a:r>
            <a:br>
              <a:rPr lang="en-US" sz="3800" kern="1200" dirty="0">
                <a:solidFill>
                  <a:schemeClr val="tx1"/>
                </a:solidFill>
                <a:latin typeface="+mj-lt"/>
                <a:ea typeface="+mj-ea"/>
                <a:cs typeface="+mj-cs"/>
              </a:rPr>
            </a:br>
            <a:r>
              <a:rPr lang="en-US" sz="3800" kern="1200" dirty="0">
                <a:solidFill>
                  <a:schemeClr val="tx1"/>
                </a:solidFill>
                <a:latin typeface="+mj-lt"/>
                <a:ea typeface="+mj-ea"/>
                <a:cs typeface="+mj-cs"/>
              </a:rPr>
              <a:t>DIAGRAM</a:t>
            </a:r>
          </a:p>
        </p:txBody>
      </p:sp>
      <p:sp>
        <p:nvSpPr>
          <p:cNvPr id="4" name="Slide Number Placeholder 3">
            <a:extLst>
              <a:ext uri="{FF2B5EF4-FFF2-40B4-BE49-F238E27FC236}">
                <a16:creationId xmlns:a16="http://schemas.microsoft.com/office/drawing/2014/main" id="{41A358CD-4DF0-59ED-5861-97D165E8DEBD}"/>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900" kern="1200">
                <a:solidFill>
                  <a:schemeClr val="tx1">
                    <a:tint val="75000"/>
                  </a:schemeClr>
                </a:solidFill>
                <a:latin typeface="+mn-lt"/>
                <a:ea typeface="+mn-ea"/>
                <a:cs typeface="+mn-cs"/>
              </a:rPr>
              <a:pPr lvl="0" indent="0">
                <a:spcBef>
                  <a:spcPts val="0"/>
                </a:spcBef>
                <a:spcAft>
                  <a:spcPts val="600"/>
                </a:spcAft>
                <a:buNone/>
              </a:pPr>
              <a:t>14</a:t>
            </a:fld>
            <a:endParaRPr lang="en-US" sz="900" kern="1200">
              <a:solidFill>
                <a:schemeClr val="tx1">
                  <a:tint val="75000"/>
                </a:schemeClr>
              </a:solidFill>
              <a:latin typeface="+mn-lt"/>
              <a:ea typeface="+mn-ea"/>
              <a:cs typeface="+mn-cs"/>
            </a:endParaRPr>
          </a:p>
        </p:txBody>
      </p:sp>
      <p:pic>
        <p:nvPicPr>
          <p:cNvPr id="3" name="Picture 2">
            <a:extLst>
              <a:ext uri="{FF2B5EF4-FFF2-40B4-BE49-F238E27FC236}">
                <a16:creationId xmlns:a16="http://schemas.microsoft.com/office/drawing/2014/main" id="{A3D01F02-DC10-115B-4BA8-3E7066F0FFED}"/>
              </a:ext>
            </a:extLst>
          </p:cNvPr>
          <p:cNvPicPr>
            <a:picLocks noChangeAspect="1"/>
          </p:cNvPicPr>
          <p:nvPr/>
        </p:nvPicPr>
        <p:blipFill>
          <a:blip r:embed="rId2"/>
          <a:stretch>
            <a:fillRect/>
          </a:stretch>
        </p:blipFill>
        <p:spPr>
          <a:xfrm>
            <a:off x="3541059" y="1413005"/>
            <a:ext cx="5619415" cy="4031989"/>
          </a:xfrm>
          <a:prstGeom prst="rect">
            <a:avLst/>
          </a:prstGeom>
        </p:spPr>
      </p:pic>
    </p:spTree>
    <p:extLst>
      <p:ext uri="{BB962C8B-B14F-4D97-AF65-F5344CB8AC3E}">
        <p14:creationId xmlns:p14="http://schemas.microsoft.com/office/powerpoint/2010/main" val="2456864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351564"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55556857-FB2C-BB33-CC80-DD41AC047ACB}"/>
              </a:ext>
            </a:extLst>
          </p:cNvPr>
          <p:cNvSpPr>
            <a:spLocks noGrp="1"/>
          </p:cNvSpPr>
          <p:nvPr>
            <p:ph type="title"/>
          </p:nvPr>
        </p:nvSpPr>
        <p:spPr>
          <a:xfrm>
            <a:off x="367553" y="992094"/>
            <a:ext cx="3352799" cy="2795160"/>
          </a:xfrm>
        </p:spPr>
        <p:txBody>
          <a:bodyPr vert="horz" lIns="91440" tIns="45720" rIns="91440" bIns="45720" rtlCol="0" anchor="b">
            <a:normAutofit/>
          </a:bodyPr>
          <a:lstStyle/>
          <a:p>
            <a:pPr>
              <a:lnSpc>
                <a:spcPct val="90000"/>
              </a:lnSpc>
              <a:spcBef>
                <a:spcPct val="0"/>
              </a:spcBef>
            </a:pPr>
            <a:r>
              <a:rPr lang="en-US" sz="3800" kern="1200" dirty="0">
                <a:solidFill>
                  <a:schemeClr val="tx1"/>
                </a:solidFill>
                <a:latin typeface="+mj-lt"/>
                <a:ea typeface="+mj-ea"/>
                <a:cs typeface="+mj-cs"/>
              </a:rPr>
              <a:t>STATECHART DIAGRAM</a:t>
            </a:r>
          </a:p>
        </p:txBody>
      </p:sp>
      <p:sp>
        <p:nvSpPr>
          <p:cNvPr id="4" name="Slide Number Placeholder 3">
            <a:extLst>
              <a:ext uri="{FF2B5EF4-FFF2-40B4-BE49-F238E27FC236}">
                <a16:creationId xmlns:a16="http://schemas.microsoft.com/office/drawing/2014/main" id="{41A358CD-4DF0-59ED-5861-97D165E8DEBD}"/>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900" kern="1200">
                <a:solidFill>
                  <a:schemeClr val="tx1">
                    <a:tint val="75000"/>
                  </a:schemeClr>
                </a:solidFill>
                <a:latin typeface="+mn-lt"/>
                <a:ea typeface="+mn-ea"/>
                <a:cs typeface="+mn-cs"/>
              </a:rPr>
              <a:pPr lvl="0" indent="0">
                <a:spcBef>
                  <a:spcPts val="0"/>
                </a:spcBef>
                <a:spcAft>
                  <a:spcPts val="600"/>
                </a:spcAft>
                <a:buNone/>
              </a:pPr>
              <a:t>15</a:t>
            </a:fld>
            <a:endParaRPr lang="en-US" sz="900" kern="1200">
              <a:solidFill>
                <a:schemeClr val="tx1">
                  <a:tint val="75000"/>
                </a:schemeClr>
              </a:solidFill>
              <a:latin typeface="+mn-lt"/>
              <a:ea typeface="+mn-ea"/>
              <a:cs typeface="+mn-cs"/>
            </a:endParaRPr>
          </a:p>
        </p:txBody>
      </p:sp>
      <p:pic>
        <p:nvPicPr>
          <p:cNvPr id="3" name="Picture 2">
            <a:extLst>
              <a:ext uri="{FF2B5EF4-FFF2-40B4-BE49-F238E27FC236}">
                <a16:creationId xmlns:a16="http://schemas.microsoft.com/office/drawing/2014/main" id="{D8A2754D-DC34-3102-117D-55414736B037}"/>
              </a:ext>
            </a:extLst>
          </p:cNvPr>
          <p:cNvPicPr>
            <a:picLocks noChangeAspect="1"/>
          </p:cNvPicPr>
          <p:nvPr/>
        </p:nvPicPr>
        <p:blipFill>
          <a:blip r:embed="rId2"/>
          <a:stretch>
            <a:fillRect/>
          </a:stretch>
        </p:blipFill>
        <p:spPr>
          <a:xfrm>
            <a:off x="4266520" y="85725"/>
            <a:ext cx="4962525" cy="6772275"/>
          </a:xfrm>
          <a:prstGeom prst="rect">
            <a:avLst/>
          </a:prstGeom>
        </p:spPr>
      </p:pic>
    </p:spTree>
    <p:extLst>
      <p:ext uri="{BB962C8B-B14F-4D97-AF65-F5344CB8AC3E}">
        <p14:creationId xmlns:p14="http://schemas.microsoft.com/office/powerpoint/2010/main" val="202000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useBgFill="1">
        <p:nvSpPr>
          <p:cNvPr id="148" name="Rectangle 139">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1">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Google Shape;133;g136e9aabb49_0_26"/>
          <p:cNvSpPr txBox="1">
            <a:spLocks noGrp="1"/>
          </p:cNvSpPr>
          <p:nvPr>
            <p:ph type="title"/>
          </p:nvPr>
        </p:nvSpPr>
        <p:spPr>
          <a:xfrm>
            <a:off x="532263" y="1562100"/>
            <a:ext cx="3106483" cy="3733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a:solidFill>
                  <a:schemeClr val="tx1">
                    <a:lumMod val="85000"/>
                    <a:lumOff val="15000"/>
                  </a:schemeClr>
                </a:solidFill>
              </a:rPr>
              <a:t>REFERENCES</a:t>
            </a:r>
          </a:p>
        </p:txBody>
      </p:sp>
      <p:sp>
        <p:nvSpPr>
          <p:cNvPr id="150" name="Google Shape;134;g136e9aabb49_0_26"/>
          <p:cNvSpPr txBox="1">
            <a:spLocks noGrp="1"/>
          </p:cNvSpPr>
          <p:nvPr>
            <p:ph type="body" idx="1"/>
          </p:nvPr>
        </p:nvSpPr>
        <p:spPr>
          <a:xfrm>
            <a:off x="4532103" y="683580"/>
            <a:ext cx="3851694" cy="6569476"/>
          </a:xfrm>
          <a:prstGeom prst="rect">
            <a:avLst/>
          </a:prstGeom>
        </p:spPr>
        <p:txBody>
          <a:bodyPr spcFirstLastPara="1" lIns="91425" tIns="45700" rIns="91425" bIns="45700" anchor="ctr" anchorCtr="0">
            <a:normAutofit/>
          </a:bodyPr>
          <a:lstStyle/>
          <a:p>
            <a:r>
              <a:rPr lang="es-ES" sz="1100" dirty="0">
                <a:solidFill>
                  <a:srgbClr val="333333"/>
                </a:solidFill>
                <a:latin typeface="Bierstadt" panose="020B0004020202020204" pitchFamily="34" charset="0"/>
                <a:cs typeface="Angsana New" panose="020B0502040204020203" pitchFamily="18" charset="-34"/>
              </a:rPr>
              <a:t>BAHDANAU D, CHO K,BENGIO Y ,</a:t>
            </a:r>
            <a:r>
              <a:rPr lang="en-US" sz="1100" dirty="0">
                <a:solidFill>
                  <a:srgbClr val="333333"/>
                </a:solidFill>
                <a:latin typeface="Bierstadt" panose="020B0004020202020204" pitchFamily="34" charset="0"/>
                <a:cs typeface="Angsana New" panose="020B0502040204020203" pitchFamily="18" charset="-34"/>
              </a:rPr>
              <a:t>A Neural Conversational Model</a:t>
            </a:r>
            <a:r>
              <a:rPr lang="es-ES" sz="1100" dirty="0">
                <a:solidFill>
                  <a:srgbClr val="333333"/>
                </a:solidFill>
                <a:latin typeface="Bierstadt" panose="020B0004020202020204" pitchFamily="34" charset="0"/>
                <a:cs typeface="Angsana New" panose="020B0502040204020203" pitchFamily="18" charset="-34"/>
              </a:rPr>
              <a:t>,Google </a:t>
            </a:r>
            <a:r>
              <a:rPr lang="es-ES" sz="1100" dirty="0" err="1">
                <a:solidFill>
                  <a:srgbClr val="333333"/>
                </a:solidFill>
                <a:latin typeface="Bierstadt" panose="020B0004020202020204" pitchFamily="34" charset="0"/>
                <a:cs typeface="Angsana New" panose="020B0502040204020203" pitchFamily="18" charset="-34"/>
              </a:rPr>
              <a:t>Research</a:t>
            </a:r>
            <a:r>
              <a:rPr lang="es-ES" sz="1100" dirty="0">
                <a:solidFill>
                  <a:srgbClr val="333333"/>
                </a:solidFill>
                <a:latin typeface="Bierstadt" panose="020B0004020202020204" pitchFamily="34" charset="0"/>
                <a:cs typeface="Angsana New" panose="020B0502040204020203" pitchFamily="18" charset="-34"/>
              </a:rPr>
              <a:t> </a:t>
            </a:r>
            <a:r>
              <a:rPr lang="es-ES" sz="1100" dirty="0" err="1">
                <a:solidFill>
                  <a:srgbClr val="333333"/>
                </a:solidFill>
                <a:latin typeface="Bierstadt" panose="020B0004020202020204" pitchFamily="34" charset="0"/>
                <a:cs typeface="Angsana New" panose="020B0502040204020203" pitchFamily="18" charset="-34"/>
              </a:rPr>
              <a:t>paper</a:t>
            </a:r>
            <a:r>
              <a:rPr lang="es-ES" sz="1100" dirty="0">
                <a:solidFill>
                  <a:srgbClr val="333333"/>
                </a:solidFill>
                <a:latin typeface="Bierstadt" panose="020B0004020202020204" pitchFamily="34" charset="0"/>
                <a:cs typeface="Angsana New" panose="020B0502040204020203" pitchFamily="18" charset="-34"/>
              </a:rPr>
              <a:t>.</a:t>
            </a:r>
          </a:p>
          <a:p>
            <a:endParaRPr lang="en-IN" sz="1100" dirty="0">
              <a:solidFill>
                <a:srgbClr val="333333"/>
              </a:solidFill>
              <a:latin typeface="Bierstadt" panose="020B0004020202020204" pitchFamily="34" charset="0"/>
              <a:cs typeface="Angsana New" panose="020B0502040204020203" pitchFamily="18" charset="-34"/>
            </a:endParaRPr>
          </a:p>
          <a:p>
            <a:r>
              <a:rPr lang="en-IN" sz="1100" dirty="0" err="1">
                <a:latin typeface="Bierstadt" panose="020B0004020202020204" pitchFamily="34" charset="0"/>
                <a:cs typeface="Angsana New" panose="020B0502040204020203" pitchFamily="18" charset="-34"/>
              </a:rPr>
              <a:t>Jianfeng</a:t>
            </a:r>
            <a:r>
              <a:rPr lang="en-IN" sz="1100" dirty="0">
                <a:latin typeface="Bierstadt" panose="020B0004020202020204" pitchFamily="34" charset="0"/>
                <a:cs typeface="Angsana New" panose="020B0502040204020203" pitchFamily="18" charset="-34"/>
              </a:rPr>
              <a:t> Gao, Michel Galley, Lihong Li, Neural approaches to conversational AI, Microsoft Research papers 2020.</a:t>
            </a:r>
            <a:endParaRPr lang="en-IN" sz="1100" u="sng" dirty="0">
              <a:solidFill>
                <a:srgbClr val="333333"/>
              </a:solidFill>
              <a:latin typeface="Bierstadt" panose="020B0004020202020204" pitchFamily="34" charset="0"/>
              <a:cs typeface="Angsana New" panose="020B0502040204020203" pitchFamily="18" charset="-34"/>
            </a:endParaRPr>
          </a:p>
          <a:p>
            <a:r>
              <a:rPr lang="en-US" sz="1100" dirty="0">
                <a:solidFill>
                  <a:srgbClr val="333333"/>
                </a:solidFill>
                <a:latin typeface="Bierstadt" panose="020B0004020202020204" pitchFamily="34" charset="0"/>
                <a:cs typeface="Angsana New" panose="020B0502040204020203" pitchFamily="18" charset="-34"/>
              </a:rPr>
              <a:t>Alec Radford, Jeffrey </a:t>
            </a:r>
            <a:r>
              <a:rPr lang="en-US" sz="1100" dirty="0" err="1">
                <a:solidFill>
                  <a:srgbClr val="333333"/>
                </a:solidFill>
                <a:latin typeface="Bierstadt" panose="020B0004020202020204" pitchFamily="34" charset="0"/>
                <a:cs typeface="Angsana New" panose="020B0502040204020203" pitchFamily="18" charset="-34"/>
              </a:rPr>
              <a:t>Wu,Rewon</a:t>
            </a:r>
            <a:r>
              <a:rPr lang="en-US" sz="1100" dirty="0">
                <a:solidFill>
                  <a:srgbClr val="333333"/>
                </a:solidFill>
                <a:latin typeface="Bierstadt" panose="020B0004020202020204" pitchFamily="34" charset="0"/>
                <a:cs typeface="Angsana New" panose="020B0502040204020203" pitchFamily="18" charset="-34"/>
              </a:rPr>
              <a:t> Child , Language models are unsupervised multitask learners, </a:t>
            </a:r>
            <a:r>
              <a:rPr lang="en-US" sz="1100" dirty="0" err="1">
                <a:solidFill>
                  <a:srgbClr val="333333"/>
                </a:solidFill>
                <a:latin typeface="Bierstadt" panose="020B0004020202020204" pitchFamily="34" charset="0"/>
                <a:cs typeface="Angsana New" panose="020B0502040204020203" pitchFamily="18" charset="-34"/>
              </a:rPr>
              <a:t>OpenAI</a:t>
            </a:r>
            <a:r>
              <a:rPr lang="en-US" sz="1100" dirty="0">
                <a:solidFill>
                  <a:srgbClr val="333333"/>
                </a:solidFill>
                <a:latin typeface="Bierstadt" panose="020B0004020202020204" pitchFamily="34" charset="0"/>
                <a:cs typeface="Angsana New" panose="020B0502040204020203" pitchFamily="18" charset="-34"/>
              </a:rPr>
              <a:t> research 2020.</a:t>
            </a:r>
            <a:endParaRPr lang="en-IN" sz="1100" dirty="0">
              <a:solidFill>
                <a:srgbClr val="333333"/>
              </a:solidFill>
              <a:latin typeface="Bierstadt" panose="020B0004020202020204" pitchFamily="34" charset="0"/>
              <a:cs typeface="Angsana New" panose="020B0502040204020203" pitchFamily="18" charset="-34"/>
            </a:endParaRPr>
          </a:p>
          <a:p>
            <a:r>
              <a:rPr lang="en-IN" sz="1100" b="0" i="0" dirty="0" err="1">
                <a:solidFill>
                  <a:srgbClr val="000000"/>
                </a:solidFill>
                <a:effectLst/>
                <a:latin typeface="Bierstadt" panose="020B0004020202020204" pitchFamily="34" charset="0"/>
                <a:cs typeface="Angsana New" panose="020B0502040204020203" pitchFamily="18" charset="-34"/>
              </a:rPr>
              <a:t>Prasadhi</a:t>
            </a:r>
            <a:r>
              <a:rPr lang="en-IN" sz="1100" b="0" i="0" dirty="0">
                <a:solidFill>
                  <a:srgbClr val="000000"/>
                </a:solidFill>
                <a:effectLst/>
                <a:latin typeface="Bierstadt" panose="020B0004020202020204" pitchFamily="34" charset="0"/>
                <a:cs typeface="Angsana New" panose="020B0502040204020203" pitchFamily="18" charset="-34"/>
              </a:rPr>
              <a:t> Ranasinghe, </a:t>
            </a:r>
            <a:r>
              <a:rPr lang="en-IN" sz="1100" b="0" i="0" dirty="0" err="1">
                <a:solidFill>
                  <a:srgbClr val="000000"/>
                </a:solidFill>
                <a:effectLst/>
                <a:latin typeface="Bierstadt" panose="020B0004020202020204" pitchFamily="34" charset="0"/>
                <a:cs typeface="Angsana New" panose="020B0502040204020203" pitchFamily="18" charset="-34"/>
              </a:rPr>
              <a:t>Nipuni</a:t>
            </a:r>
            <a:r>
              <a:rPr lang="en-IN" sz="1100" b="0" i="0" dirty="0">
                <a:solidFill>
                  <a:srgbClr val="000000"/>
                </a:solidFill>
                <a:effectLst/>
                <a:latin typeface="Bierstadt" panose="020B0004020202020204" pitchFamily="34" charset="0"/>
                <a:cs typeface="Angsana New" panose="020B0502040204020203" pitchFamily="18" charset="-34"/>
              </a:rPr>
              <a:t> </a:t>
            </a:r>
            <a:r>
              <a:rPr lang="en-IN" sz="1100" b="0" i="0" dirty="0" err="1">
                <a:solidFill>
                  <a:srgbClr val="000000"/>
                </a:solidFill>
                <a:effectLst/>
                <a:latin typeface="Bierstadt" panose="020B0004020202020204" pitchFamily="34" charset="0"/>
                <a:cs typeface="Angsana New" panose="020B0502040204020203" pitchFamily="18" charset="-34"/>
              </a:rPr>
              <a:t>Chandimali</a:t>
            </a:r>
            <a:r>
              <a:rPr lang="en-IN" sz="1100" b="0" i="0" dirty="0">
                <a:solidFill>
                  <a:srgbClr val="000000"/>
                </a:solidFill>
                <a:effectLst/>
                <a:latin typeface="Bierstadt" panose="020B0004020202020204" pitchFamily="34" charset="0"/>
                <a:cs typeface="Angsana New" panose="020B0502040204020203" pitchFamily="18" charset="-34"/>
              </a:rPr>
              <a:t>, Chaman </a:t>
            </a:r>
            <a:r>
              <a:rPr lang="en-IN" sz="1100" b="0" i="0" dirty="0" err="1">
                <a:solidFill>
                  <a:srgbClr val="000000"/>
                </a:solidFill>
                <a:effectLst/>
                <a:latin typeface="Bierstadt" panose="020B0004020202020204" pitchFamily="34" charset="0"/>
                <a:cs typeface="Angsana New" panose="020B0502040204020203" pitchFamily="18" charset="-34"/>
              </a:rPr>
              <a:t>Wijesiriwardana</a:t>
            </a:r>
            <a:r>
              <a:rPr lang="en-IN" sz="1100" dirty="0">
                <a:solidFill>
                  <a:srgbClr val="000000"/>
                </a:solidFill>
                <a:latin typeface="Bierstadt" panose="020B0004020202020204" pitchFamily="34" charset="0"/>
                <a:cs typeface="Angsana New" panose="020B0502040204020203" pitchFamily="18" charset="-34"/>
              </a:rPr>
              <a:t>, </a:t>
            </a:r>
            <a:r>
              <a:rPr lang="en-IN" sz="1100" b="0" i="0" dirty="0">
                <a:solidFill>
                  <a:srgbClr val="000000"/>
                </a:solidFill>
                <a:effectLst/>
                <a:latin typeface="Bierstadt" panose="020B0004020202020204" pitchFamily="34" charset="0"/>
                <a:cs typeface="Angsana New" panose="020B0502040204020203" pitchFamily="18" charset="-34"/>
              </a:rPr>
              <a:t>Systematic Exploration and Classiﬁcation of Useful Comments in Stack Overﬂow IEEE explore,2021</a:t>
            </a:r>
          </a:p>
          <a:p>
            <a:r>
              <a:rPr lang="en-US" sz="1100" b="0" i="0" dirty="0">
                <a:solidFill>
                  <a:srgbClr val="000000"/>
                </a:solidFill>
                <a:effectLst/>
                <a:latin typeface="Bierstadt" panose="020B0004020202020204" pitchFamily="34" charset="0"/>
                <a:cs typeface="Angsana New" panose="020B0502040204020203" pitchFamily="18" charset="-34"/>
              </a:rPr>
              <a:t>Aniket L Sulke1 Akash S </a:t>
            </a:r>
            <a:r>
              <a:rPr lang="en-US" sz="1100" b="0" i="0" dirty="0" err="1">
                <a:solidFill>
                  <a:srgbClr val="000000"/>
                </a:solidFill>
                <a:effectLst/>
                <a:latin typeface="Bierstadt" panose="020B0004020202020204" pitchFamily="34" charset="0"/>
                <a:cs typeface="Angsana New" panose="020B0502040204020203" pitchFamily="18" charset="-34"/>
              </a:rPr>
              <a:t>Varude</a:t>
            </a:r>
            <a:r>
              <a:rPr lang="en-US" sz="1100" dirty="0">
                <a:solidFill>
                  <a:srgbClr val="000000"/>
                </a:solidFill>
                <a:latin typeface="Bierstadt" panose="020B0004020202020204" pitchFamily="34" charset="0"/>
                <a:cs typeface="Angsana New" panose="020B0502040204020203" pitchFamily="18" charset="-34"/>
              </a:rPr>
              <a:t>,</a:t>
            </a:r>
            <a:r>
              <a:rPr lang="en-US" sz="1100" b="0" i="0" dirty="0">
                <a:solidFill>
                  <a:srgbClr val="000000"/>
                </a:solidFill>
                <a:effectLst/>
                <a:latin typeface="Bierstadt" panose="020B0004020202020204" pitchFamily="34" charset="0"/>
                <a:cs typeface="Angsana New" panose="020B0502040204020203" pitchFamily="18" charset="-34"/>
              </a:rPr>
              <a:t> Classification of Online Pernicious Comments using Machine ,MIT RESEARCH,2020</a:t>
            </a:r>
          </a:p>
          <a:p>
            <a:r>
              <a:rPr lang="en-US" sz="1100" b="0" i="0" dirty="0">
                <a:solidFill>
                  <a:srgbClr val="111111"/>
                </a:solidFill>
                <a:effectLst/>
                <a:latin typeface="Bierstadt" panose="020B0004020202020204" pitchFamily="34" charset="0"/>
                <a:cs typeface="Angsana New" panose="020B0502040204020203" pitchFamily="18" charset="-34"/>
              </a:rPr>
              <a:t>Qing Yu, </a:t>
            </a:r>
            <a:r>
              <a:rPr lang="en-US" sz="1100" b="0" i="0" dirty="0" err="1">
                <a:solidFill>
                  <a:srgbClr val="111111"/>
                </a:solidFill>
                <a:effectLst/>
                <a:latin typeface="Bierstadt" panose="020B0004020202020204" pitchFamily="34" charset="0"/>
                <a:cs typeface="Angsana New" panose="020B0502040204020203" pitchFamily="18" charset="-34"/>
              </a:rPr>
              <a:t>Ziyin</a:t>
            </a:r>
            <a:r>
              <a:rPr lang="en-US" sz="1100" b="0" i="0" dirty="0">
                <a:solidFill>
                  <a:srgbClr val="111111"/>
                </a:solidFill>
                <a:effectLst/>
                <a:latin typeface="Bierstadt" panose="020B0004020202020204" pitchFamily="34" charset="0"/>
                <a:cs typeface="Angsana New" panose="020B0502040204020203" pitchFamily="18" charset="-34"/>
              </a:rPr>
              <a:t> Wang and </a:t>
            </a:r>
            <a:r>
              <a:rPr lang="en-US" sz="1100" b="0" i="0" dirty="0" err="1">
                <a:solidFill>
                  <a:srgbClr val="111111"/>
                </a:solidFill>
                <a:effectLst/>
                <a:latin typeface="Bierstadt" panose="020B0004020202020204" pitchFamily="34" charset="0"/>
                <a:cs typeface="Angsana New" panose="020B0502040204020203" pitchFamily="18" charset="-34"/>
              </a:rPr>
              <a:t>Kaiwen</a:t>
            </a:r>
            <a:r>
              <a:rPr lang="en-US" sz="1100" b="0" i="0" dirty="0">
                <a:solidFill>
                  <a:srgbClr val="111111"/>
                </a:solidFill>
                <a:effectLst/>
                <a:latin typeface="Bierstadt" panose="020B0004020202020204" pitchFamily="34" charset="0"/>
                <a:cs typeface="Angsana New" panose="020B0502040204020203" pitchFamily="18" charset="-34"/>
              </a:rPr>
              <a:t> </a:t>
            </a:r>
            <a:r>
              <a:rPr lang="en-US" sz="1100" b="0" i="0" dirty="0" err="1">
                <a:solidFill>
                  <a:srgbClr val="111111"/>
                </a:solidFill>
                <a:effectLst/>
                <a:latin typeface="Bierstadt" panose="020B0004020202020204" pitchFamily="34" charset="0"/>
                <a:cs typeface="Angsana New" panose="020B0502040204020203" pitchFamily="18" charset="-34"/>
              </a:rPr>
              <a:t>Jaing,Tianjin</a:t>
            </a:r>
            <a:r>
              <a:rPr lang="en-US" sz="1100" dirty="0">
                <a:solidFill>
                  <a:srgbClr val="111111"/>
                </a:solidFill>
                <a:latin typeface="Bierstadt" panose="020B0004020202020204" pitchFamily="34" charset="0"/>
                <a:cs typeface="Angsana New" panose="020B0502040204020203" pitchFamily="18" charset="-34"/>
              </a:rPr>
              <a:t>, </a:t>
            </a:r>
            <a:r>
              <a:rPr lang="en-US" sz="1100" b="0" i="0" dirty="0">
                <a:solidFill>
                  <a:srgbClr val="111111"/>
                </a:solidFill>
                <a:effectLst/>
                <a:latin typeface="Bierstadt" panose="020B0004020202020204" pitchFamily="34" charset="0"/>
                <a:cs typeface="Angsana New" panose="020B0502040204020203" pitchFamily="18" charset="-34"/>
              </a:rPr>
              <a:t>Research on text classification based on BERT-</a:t>
            </a:r>
            <a:r>
              <a:rPr lang="en-US" sz="1100" b="0" i="0" dirty="0" err="1">
                <a:solidFill>
                  <a:srgbClr val="111111"/>
                </a:solidFill>
                <a:effectLst/>
                <a:latin typeface="Bierstadt" panose="020B0004020202020204" pitchFamily="34" charset="0"/>
                <a:cs typeface="Angsana New" panose="020B0502040204020203" pitchFamily="18" charset="-34"/>
              </a:rPr>
              <a:t>BiGRU</a:t>
            </a:r>
            <a:r>
              <a:rPr lang="en-US" sz="1100" b="0" i="0" dirty="0">
                <a:solidFill>
                  <a:srgbClr val="111111"/>
                </a:solidFill>
                <a:effectLst/>
                <a:latin typeface="Bierstadt" panose="020B0004020202020204" pitchFamily="34" charset="0"/>
                <a:cs typeface="Angsana New" panose="020B0502040204020203" pitchFamily="18" charset="-34"/>
              </a:rPr>
              <a:t> MODEL, researchGATE,2021,VOL2.</a:t>
            </a:r>
          </a:p>
          <a:p>
            <a:r>
              <a:rPr lang="en-US" sz="1100" b="0" i="0" dirty="0" err="1">
                <a:solidFill>
                  <a:srgbClr val="231F20"/>
                </a:solidFill>
                <a:effectLst/>
                <a:latin typeface="Bierstadt" panose="020B0004020202020204" pitchFamily="34" charset="0"/>
                <a:cs typeface="Angsana New" panose="020B0502040204020203" pitchFamily="18" charset="-34"/>
              </a:rPr>
              <a:t>Kazi</a:t>
            </a:r>
            <a:r>
              <a:rPr lang="en-US" sz="1100" b="0" i="0" dirty="0">
                <a:solidFill>
                  <a:srgbClr val="231F20"/>
                </a:solidFill>
                <a:effectLst/>
                <a:latin typeface="Bierstadt" panose="020B0004020202020204" pitchFamily="34" charset="0"/>
                <a:cs typeface="Angsana New" panose="020B0502040204020203" pitchFamily="18" charset="-34"/>
              </a:rPr>
              <a:t> Saeed </a:t>
            </a:r>
            <a:r>
              <a:rPr lang="en-US" sz="1100" b="0" i="0" dirty="0" err="1">
                <a:solidFill>
                  <a:srgbClr val="231F20"/>
                </a:solidFill>
                <a:effectLst/>
                <a:latin typeface="Bierstadt" panose="020B0004020202020204" pitchFamily="34" charset="0"/>
                <a:cs typeface="Angsana New" panose="020B0502040204020203" pitchFamily="18" charset="-34"/>
              </a:rPr>
              <a:t>Alam</a:t>
            </a:r>
            <a:r>
              <a:rPr lang="en-US" sz="1100" b="0" i="0" dirty="0">
                <a:solidFill>
                  <a:srgbClr val="231F20"/>
                </a:solidFill>
                <a:effectLst/>
                <a:latin typeface="Bierstadt" panose="020B0004020202020204" pitchFamily="34" charset="0"/>
                <a:cs typeface="Angsana New" panose="020B0502040204020203" pitchFamily="18" charset="-34"/>
              </a:rPr>
              <a:t>, Cyberbullying Detection: An Ensemble Based Machine Learning Approach IEEE explore, 2020 </a:t>
            </a:r>
          </a:p>
          <a:p>
            <a:r>
              <a:rPr lang="en-US" sz="1100" b="0" i="0" dirty="0">
                <a:solidFill>
                  <a:srgbClr val="231F20"/>
                </a:solidFill>
                <a:effectLst/>
                <a:latin typeface="Bierstadt" panose="020B0004020202020204" pitchFamily="34" charset="0"/>
                <a:cs typeface="Angsana New" panose="020B0502040204020203" pitchFamily="18" charset="-34"/>
              </a:rPr>
              <a:t>Alee </a:t>
            </a:r>
            <a:r>
              <a:rPr lang="en-US" sz="1100" b="0" i="0" dirty="0" err="1">
                <a:solidFill>
                  <a:srgbClr val="231F20"/>
                </a:solidFill>
                <a:effectLst/>
                <a:latin typeface="Bierstadt" panose="020B0004020202020204" pitchFamily="34" charset="0"/>
                <a:cs typeface="Angsana New" panose="020B0502040204020203" pitchFamily="18" charset="-34"/>
              </a:rPr>
              <a:t>radford,karthik</a:t>
            </a:r>
            <a:r>
              <a:rPr lang="en-US" sz="1100" b="0" i="0" dirty="0">
                <a:solidFill>
                  <a:srgbClr val="231F20"/>
                </a:solidFill>
                <a:effectLst/>
                <a:latin typeface="Bierstadt" panose="020B0004020202020204" pitchFamily="34" charset="0"/>
                <a:cs typeface="Angsana New" panose="020B0502040204020203" pitchFamily="18" charset="-34"/>
              </a:rPr>
              <a:t> </a:t>
            </a:r>
            <a:r>
              <a:rPr lang="en-US" sz="1100" b="0" i="0" dirty="0" err="1">
                <a:solidFill>
                  <a:srgbClr val="231F20"/>
                </a:solidFill>
                <a:effectLst/>
                <a:latin typeface="Bierstadt" panose="020B0004020202020204" pitchFamily="34" charset="0"/>
                <a:cs typeface="Angsana New" panose="020B0502040204020203" pitchFamily="18" charset="-34"/>
              </a:rPr>
              <a:t>narasimhan,tim</a:t>
            </a:r>
            <a:r>
              <a:rPr lang="en-US" sz="1100" b="0" i="0" dirty="0">
                <a:solidFill>
                  <a:srgbClr val="231F20"/>
                </a:solidFill>
                <a:effectLst/>
                <a:latin typeface="Bierstadt" panose="020B0004020202020204" pitchFamily="34" charset="0"/>
                <a:cs typeface="Angsana New" panose="020B0502040204020203" pitchFamily="18" charset="-34"/>
              </a:rPr>
              <a:t> </a:t>
            </a:r>
            <a:r>
              <a:rPr lang="en-US" sz="1100" b="0" i="0" dirty="0" err="1">
                <a:solidFill>
                  <a:srgbClr val="231F20"/>
                </a:solidFill>
                <a:effectLst/>
                <a:latin typeface="Bierstadt" panose="020B0004020202020204" pitchFamily="34" charset="0"/>
                <a:cs typeface="Angsana New" panose="020B0502040204020203" pitchFamily="18" charset="-34"/>
              </a:rPr>
              <a:t>salimans,ilya</a:t>
            </a:r>
            <a:r>
              <a:rPr lang="en-US" sz="1100" b="0" i="0" dirty="0">
                <a:solidFill>
                  <a:srgbClr val="231F20"/>
                </a:solidFill>
                <a:effectLst/>
                <a:latin typeface="Bierstadt" panose="020B0004020202020204" pitchFamily="34" charset="0"/>
                <a:cs typeface="Angsana New" panose="020B0502040204020203" pitchFamily="18" charset="-34"/>
              </a:rPr>
              <a:t> </a:t>
            </a:r>
            <a:r>
              <a:rPr lang="en-US" sz="1100" b="0" i="0" dirty="0" err="1">
                <a:solidFill>
                  <a:srgbClr val="231F20"/>
                </a:solidFill>
                <a:effectLst/>
                <a:latin typeface="Bierstadt" panose="020B0004020202020204" pitchFamily="34" charset="0"/>
                <a:cs typeface="Angsana New" panose="020B0502040204020203" pitchFamily="18" charset="-34"/>
              </a:rPr>
              <a:t>sutskever</a:t>
            </a:r>
            <a:r>
              <a:rPr lang="en-US" sz="1100" dirty="0" err="1">
                <a:solidFill>
                  <a:srgbClr val="231F20"/>
                </a:solidFill>
                <a:latin typeface="Bierstadt" panose="020B0004020202020204" pitchFamily="34" charset="0"/>
                <a:cs typeface="Angsana New" panose="020B0502040204020203" pitchFamily="18" charset="-34"/>
              </a:rPr>
              <a:t>,I</a:t>
            </a:r>
            <a:r>
              <a:rPr lang="en-US" sz="1100" b="0" i="0" dirty="0" err="1">
                <a:solidFill>
                  <a:srgbClr val="231F20"/>
                </a:solidFill>
                <a:effectLst/>
                <a:latin typeface="Bierstadt" panose="020B0004020202020204" pitchFamily="34" charset="0"/>
                <a:cs typeface="Angsana New" panose="020B0502040204020203" pitchFamily="18" charset="-34"/>
              </a:rPr>
              <a:t>mproving</a:t>
            </a:r>
            <a:r>
              <a:rPr lang="en-US" sz="1100" b="0" i="0" dirty="0">
                <a:solidFill>
                  <a:srgbClr val="231F20"/>
                </a:solidFill>
                <a:effectLst/>
                <a:latin typeface="Bierstadt" panose="020B0004020202020204" pitchFamily="34" charset="0"/>
                <a:cs typeface="Angsana New" panose="020B0502040204020203" pitchFamily="18" charset="-34"/>
              </a:rPr>
              <a:t> language understanding by generative pre-</a:t>
            </a:r>
            <a:r>
              <a:rPr lang="en-US" sz="1100" b="0" i="0" dirty="0" err="1">
                <a:solidFill>
                  <a:srgbClr val="231F20"/>
                </a:solidFill>
                <a:effectLst/>
                <a:latin typeface="Bierstadt" panose="020B0004020202020204" pitchFamily="34" charset="0"/>
                <a:cs typeface="Angsana New" panose="020B0502040204020203" pitchFamily="18" charset="-34"/>
              </a:rPr>
              <a:t>training.ALBERT</a:t>
            </a:r>
            <a:r>
              <a:rPr lang="en-US" sz="1100" b="0" i="0" dirty="0">
                <a:solidFill>
                  <a:srgbClr val="231F20"/>
                </a:solidFill>
                <a:effectLst/>
                <a:latin typeface="Bierstadt" panose="020B0004020202020204" pitchFamily="34" charset="0"/>
                <a:cs typeface="Angsana New" panose="020B0502040204020203" pitchFamily="18" charset="-34"/>
              </a:rPr>
              <a:t> : a lite </a:t>
            </a:r>
            <a:r>
              <a:rPr lang="en-US" sz="1100" b="0" i="0" dirty="0" err="1">
                <a:solidFill>
                  <a:srgbClr val="231F20"/>
                </a:solidFill>
                <a:effectLst/>
                <a:latin typeface="Bierstadt" panose="020B0004020202020204" pitchFamily="34" charset="0"/>
                <a:cs typeface="Angsana New" panose="020B0502040204020203" pitchFamily="18" charset="-34"/>
              </a:rPr>
              <a:t>bert</a:t>
            </a:r>
            <a:r>
              <a:rPr lang="en-US" sz="1100" b="0" i="0" dirty="0">
                <a:solidFill>
                  <a:srgbClr val="231F20"/>
                </a:solidFill>
                <a:effectLst/>
                <a:latin typeface="Bierstadt" panose="020B0004020202020204" pitchFamily="34" charset="0"/>
                <a:cs typeface="Angsana New" panose="020B0502040204020203" pitchFamily="18" charset="-34"/>
              </a:rPr>
              <a:t> for self-supervised learning of </a:t>
            </a:r>
            <a:r>
              <a:rPr lang="en-US" sz="1100" b="0" i="0" dirty="0" err="1">
                <a:solidFill>
                  <a:srgbClr val="231F20"/>
                </a:solidFill>
                <a:effectLst/>
                <a:latin typeface="Bierstadt" panose="020B0004020202020204" pitchFamily="34" charset="0"/>
                <a:cs typeface="Angsana New" panose="020B0502040204020203" pitchFamily="18" charset="-34"/>
              </a:rPr>
              <a:t>language,IEEE</a:t>
            </a:r>
            <a:r>
              <a:rPr lang="en-US" sz="1100" b="0" i="0" dirty="0">
                <a:solidFill>
                  <a:srgbClr val="231F20"/>
                </a:solidFill>
                <a:effectLst/>
                <a:latin typeface="Bierstadt" panose="020B0004020202020204" pitchFamily="34" charset="0"/>
                <a:cs typeface="Angsana New" panose="020B0502040204020203" pitchFamily="18" charset="-34"/>
              </a:rPr>
              <a:t> explore,2021</a:t>
            </a:r>
          </a:p>
          <a:p>
            <a:endParaRPr lang="en-US" sz="1000" b="0" i="0" dirty="0">
              <a:solidFill>
                <a:srgbClr val="231F20"/>
              </a:solidFill>
              <a:effectLst/>
              <a:latin typeface="Bierstadt" panose="020B0004020202020204" pitchFamily="34" charset="0"/>
              <a:cs typeface="Angsana New" panose="020B0502040204020203" pitchFamily="18" charset="-34"/>
            </a:endParaRPr>
          </a:p>
          <a:p>
            <a:endParaRPr lang="en-US" sz="800" b="0" i="0" dirty="0">
              <a:solidFill>
                <a:srgbClr val="111111"/>
              </a:solidFill>
              <a:effectLst/>
              <a:latin typeface="var(--nova-font-family-sans-serif)"/>
            </a:endParaRPr>
          </a:p>
          <a:p>
            <a:endParaRPr lang="en-US" sz="800" b="0" i="0" dirty="0">
              <a:solidFill>
                <a:srgbClr val="000000"/>
              </a:solidFill>
              <a:effectLst/>
              <a:latin typeface="ff2"/>
            </a:endParaRPr>
          </a:p>
          <a:p>
            <a:endParaRPr lang="en-IN" sz="800" b="0" i="0" dirty="0">
              <a:solidFill>
                <a:srgbClr val="000000"/>
              </a:solidFill>
              <a:effectLst/>
              <a:latin typeface="ff2"/>
            </a:endParaRPr>
          </a:p>
          <a:p>
            <a:endParaRPr lang="en-US" sz="1000" i="0" dirty="0">
              <a:solidFill>
                <a:srgbClr val="333333"/>
              </a:solidFill>
              <a:effectLst/>
              <a:latin typeface="Arial" panose="020B0604020202020204" pitchFamily="34" charset="0"/>
            </a:endParaRPr>
          </a:p>
          <a:p>
            <a:endParaRPr lang="en-US" sz="1400" dirty="0">
              <a:solidFill>
                <a:schemeClr val="tx1">
                  <a:lumMod val="85000"/>
                  <a:lumOff val="15000"/>
                </a:schemeClr>
              </a:solidFill>
            </a:endParaRPr>
          </a:p>
          <a:p>
            <a:pPr marL="466090">
              <a:lnSpc>
                <a:spcPct val="90000"/>
              </a:lnSpc>
              <a:buSzPct val="56250"/>
            </a:pPr>
            <a:endParaRPr lang="en-US" sz="1400" dirty="0">
              <a:solidFill>
                <a:schemeClr val="tx1">
                  <a:lumMod val="85000"/>
                  <a:lumOff val="15000"/>
                </a:schemeClr>
              </a:solidFill>
            </a:endParaRPr>
          </a:p>
          <a:p>
            <a:pPr marL="466090">
              <a:lnSpc>
                <a:spcPct val="90000"/>
              </a:lnSpc>
              <a:buSzPct val="56250"/>
            </a:pPr>
            <a:endParaRPr lang="en-US" sz="1400" dirty="0">
              <a:solidFill>
                <a:schemeClr val="tx1">
                  <a:lumMod val="85000"/>
                  <a:lumOff val="15000"/>
                </a:schemeClr>
              </a:solidFill>
            </a:endParaRPr>
          </a:p>
          <a:p>
            <a:pPr marL="466090">
              <a:lnSpc>
                <a:spcPct val="90000"/>
              </a:lnSpc>
              <a:buSzPct val="56250"/>
            </a:pPr>
            <a:endParaRPr lang="en-US" sz="1400" dirty="0">
              <a:solidFill>
                <a:schemeClr val="tx1">
                  <a:lumMod val="85000"/>
                  <a:lumOff val="15000"/>
                </a:schemeClr>
              </a:solidFill>
            </a:endParaRPr>
          </a:p>
        </p:txBody>
      </p:sp>
      <p:sp>
        <p:nvSpPr>
          <p:cNvPr id="135" name="Google Shape;135;g136e9aabb49_0_26"/>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16</a:t>
            </a:fld>
            <a:endParaRPr lang="en-US"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2"/>
        <p:cNvGrpSpPr/>
        <p:nvPr/>
      </p:nvGrpSpPr>
      <p:grpSpPr>
        <a:xfrm>
          <a:off x="0" y="0"/>
          <a:ext cx="0" cy="0"/>
          <a:chOff x="0" y="0"/>
          <a:chExt cx="0" cy="0"/>
        </a:xfrm>
      </p:grpSpPr>
      <p:sp useBgFill="1">
        <p:nvSpPr>
          <p:cNvPr id="148" name="Rectangle 139">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Shape 141">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Google Shape;133;g136e9aabb49_0_26"/>
          <p:cNvSpPr txBox="1">
            <a:spLocks noGrp="1"/>
          </p:cNvSpPr>
          <p:nvPr>
            <p:ph type="title"/>
          </p:nvPr>
        </p:nvSpPr>
        <p:spPr>
          <a:xfrm>
            <a:off x="532263" y="1562100"/>
            <a:ext cx="3106483" cy="3733800"/>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dirty="0">
                <a:solidFill>
                  <a:schemeClr val="tx1">
                    <a:lumMod val="85000"/>
                    <a:lumOff val="15000"/>
                  </a:schemeClr>
                </a:solidFill>
              </a:rPr>
              <a:t>REFERENCES</a:t>
            </a:r>
          </a:p>
        </p:txBody>
      </p:sp>
      <p:sp>
        <p:nvSpPr>
          <p:cNvPr id="150" name="Google Shape;134;g136e9aabb49_0_26"/>
          <p:cNvSpPr txBox="1">
            <a:spLocks noGrp="1"/>
          </p:cNvSpPr>
          <p:nvPr>
            <p:ph type="body" idx="1"/>
          </p:nvPr>
        </p:nvSpPr>
        <p:spPr>
          <a:xfrm>
            <a:off x="4572000" y="559293"/>
            <a:ext cx="3851694" cy="6569476"/>
          </a:xfrm>
          <a:prstGeom prst="rect">
            <a:avLst/>
          </a:prstGeom>
        </p:spPr>
        <p:txBody>
          <a:bodyPr spcFirstLastPara="1" lIns="91425" tIns="45700" rIns="91425" bIns="45700" anchor="ctr" anchorCtr="0">
            <a:normAutofit/>
          </a:bodyPr>
          <a:lstStyle/>
          <a:p>
            <a:r>
              <a:rPr lang="en-US" sz="1400" b="0" i="0" dirty="0">
                <a:solidFill>
                  <a:srgbClr val="231F20"/>
                </a:solidFill>
                <a:effectLst/>
                <a:latin typeface="Times New Roman" panose="02020603050405020304" pitchFamily="18" charset="0"/>
                <a:cs typeface="Times New Roman" panose="02020603050405020304" pitchFamily="18" charset="0"/>
              </a:rPr>
              <a:t>Hasim </a:t>
            </a:r>
            <a:r>
              <a:rPr lang="en-US" sz="1400" b="0" i="0" dirty="0" err="1">
                <a:solidFill>
                  <a:srgbClr val="231F20"/>
                </a:solidFill>
                <a:effectLst/>
                <a:latin typeface="Times New Roman" panose="02020603050405020304" pitchFamily="18" charset="0"/>
                <a:cs typeface="Times New Roman" panose="02020603050405020304" pitchFamily="18" charset="0"/>
              </a:rPr>
              <a:t>sak</a:t>
            </a:r>
            <a:r>
              <a:rPr lang="en-US" sz="1400" b="0" i="0" dirty="0">
                <a:solidFill>
                  <a:srgbClr val="231F20"/>
                </a:solidFill>
                <a:effectLst/>
                <a:latin typeface="Times New Roman" panose="02020603050405020304" pitchFamily="18" charset="0"/>
                <a:cs typeface="Times New Roman" panose="02020603050405020304" pitchFamily="18" charset="0"/>
              </a:rPr>
              <a:t>, Andrew senior, </a:t>
            </a:r>
            <a:r>
              <a:rPr lang="en-US" sz="1400" b="0" i="0" dirty="0" err="1">
                <a:solidFill>
                  <a:srgbClr val="231F20"/>
                </a:solidFill>
                <a:effectLst/>
                <a:latin typeface="Times New Roman" panose="02020603050405020304" pitchFamily="18" charset="0"/>
                <a:cs typeface="Times New Roman" panose="02020603050405020304" pitchFamily="18" charset="0"/>
              </a:rPr>
              <a:t>francoise</a:t>
            </a:r>
            <a:r>
              <a:rPr lang="en-US" sz="1400" b="0" i="0" dirty="0">
                <a:solidFill>
                  <a:srgbClr val="231F20"/>
                </a:solidFill>
                <a:effectLst/>
                <a:latin typeface="Times New Roman" panose="02020603050405020304" pitchFamily="18" charset="0"/>
                <a:cs typeface="Times New Roman" panose="02020603050405020304" pitchFamily="18" charset="0"/>
              </a:rPr>
              <a:t> </a:t>
            </a:r>
            <a:r>
              <a:rPr lang="en-US" sz="1400" b="0" i="0" dirty="0" err="1">
                <a:solidFill>
                  <a:srgbClr val="231F20"/>
                </a:solidFill>
                <a:effectLst/>
                <a:latin typeface="Times New Roman" panose="02020603050405020304" pitchFamily="18" charset="0"/>
                <a:cs typeface="Times New Roman" panose="02020603050405020304" pitchFamily="18" charset="0"/>
              </a:rPr>
              <a:t>beaufays</a:t>
            </a:r>
            <a:r>
              <a:rPr lang="en-US" sz="1400" b="0" i="0" dirty="0">
                <a:solidFill>
                  <a:srgbClr val="231F20"/>
                </a:solidFill>
                <a:effectLst/>
                <a:latin typeface="Times New Roman" panose="02020603050405020304" pitchFamily="18" charset="0"/>
                <a:cs typeface="Times New Roman" panose="02020603050405020304" pitchFamily="18" charset="0"/>
              </a:rPr>
              <a:t>, long short term </a:t>
            </a:r>
            <a:r>
              <a:rPr lang="en-US" sz="1400" b="0" i="0" dirty="0" err="1">
                <a:solidFill>
                  <a:srgbClr val="231F20"/>
                </a:solidFill>
                <a:effectLst/>
                <a:latin typeface="Times New Roman" panose="02020603050405020304" pitchFamily="18" charset="0"/>
                <a:cs typeface="Times New Roman" panose="02020603050405020304" pitchFamily="18" charset="0"/>
              </a:rPr>
              <a:t>memort</a:t>
            </a:r>
            <a:r>
              <a:rPr lang="en-US" sz="1400" b="0" i="0" dirty="0">
                <a:solidFill>
                  <a:srgbClr val="231F20"/>
                </a:solidFill>
                <a:effectLst/>
                <a:latin typeface="Times New Roman" panose="02020603050405020304" pitchFamily="18" charset="0"/>
                <a:cs typeface="Times New Roman" panose="02020603050405020304" pitchFamily="18" charset="0"/>
              </a:rPr>
              <a:t> recurrent neural network architectures for large scale acoustic modeling, google brain research 2022.</a:t>
            </a:r>
          </a:p>
          <a:p>
            <a:r>
              <a:rPr lang="en-US" sz="1400" dirty="0">
                <a:solidFill>
                  <a:srgbClr val="231F20"/>
                </a:solidFill>
                <a:latin typeface="Times New Roman" panose="02020603050405020304" pitchFamily="18" charset="0"/>
                <a:cs typeface="Times New Roman" panose="02020603050405020304" pitchFamily="18" charset="0"/>
              </a:rPr>
              <a:t>Jacob </a:t>
            </a:r>
            <a:r>
              <a:rPr lang="en-US" sz="1400" dirty="0" err="1">
                <a:solidFill>
                  <a:srgbClr val="231F20"/>
                </a:solidFill>
                <a:latin typeface="Times New Roman" panose="02020603050405020304" pitchFamily="18" charset="0"/>
                <a:cs typeface="Times New Roman" panose="02020603050405020304" pitchFamily="18" charset="0"/>
              </a:rPr>
              <a:t>devlin</a:t>
            </a:r>
            <a:r>
              <a:rPr lang="en-US" sz="1400" dirty="0">
                <a:solidFill>
                  <a:srgbClr val="231F20"/>
                </a:solidFill>
                <a:latin typeface="Times New Roman" panose="02020603050405020304" pitchFamily="18" charset="0"/>
                <a:cs typeface="Times New Roman" panose="02020603050405020304" pitchFamily="18" charset="0"/>
              </a:rPr>
              <a:t>, Kenton lee, </a:t>
            </a:r>
            <a:r>
              <a:rPr lang="en-US" sz="1400" dirty="0" err="1">
                <a:solidFill>
                  <a:srgbClr val="231F20"/>
                </a:solidFill>
                <a:latin typeface="Times New Roman" panose="02020603050405020304" pitchFamily="18" charset="0"/>
                <a:cs typeface="Times New Roman" panose="02020603050405020304" pitchFamily="18" charset="0"/>
              </a:rPr>
              <a:t>bert</a:t>
            </a:r>
            <a:r>
              <a:rPr lang="en-US" sz="1400" dirty="0">
                <a:solidFill>
                  <a:srgbClr val="231F20"/>
                </a:solidFill>
                <a:latin typeface="Times New Roman" panose="02020603050405020304" pitchFamily="18" charset="0"/>
                <a:cs typeface="Times New Roman" panose="02020603050405020304" pitchFamily="18" charset="0"/>
              </a:rPr>
              <a:t> pre-training of deep bidirectional transformers for language understanding, google brain.</a:t>
            </a:r>
          </a:p>
          <a:p>
            <a:r>
              <a:rPr lang="en-US" sz="1400" b="0" i="0" dirty="0" err="1">
                <a:solidFill>
                  <a:srgbClr val="231F20"/>
                </a:solidFill>
                <a:effectLst/>
                <a:latin typeface="Times New Roman" panose="02020603050405020304" pitchFamily="18" charset="0"/>
                <a:cs typeface="Times New Roman" panose="02020603050405020304" pitchFamily="18" charset="0"/>
              </a:rPr>
              <a:t>Wenpen</a:t>
            </a:r>
            <a:r>
              <a:rPr lang="en-US" sz="1400" dirty="0" err="1">
                <a:solidFill>
                  <a:srgbClr val="231F20"/>
                </a:solidFill>
                <a:latin typeface="Times New Roman" panose="02020603050405020304" pitchFamily="18" charset="0"/>
                <a:cs typeface="Times New Roman" panose="02020603050405020304" pitchFamily="18" charset="0"/>
              </a:rPr>
              <a:t>g</a:t>
            </a:r>
            <a:r>
              <a:rPr lang="en-US" sz="1400" dirty="0">
                <a:solidFill>
                  <a:srgbClr val="231F20"/>
                </a:solidFill>
                <a:latin typeface="Times New Roman" panose="02020603050405020304" pitchFamily="18" charset="0"/>
                <a:cs typeface="Times New Roman" panose="02020603050405020304" pitchFamily="18" charset="0"/>
              </a:rPr>
              <a:t> yin, </a:t>
            </a:r>
            <a:r>
              <a:rPr lang="en-US" sz="1400" dirty="0" err="1">
                <a:solidFill>
                  <a:srgbClr val="231F20"/>
                </a:solidFill>
                <a:latin typeface="Times New Roman" panose="02020603050405020304" pitchFamily="18" charset="0"/>
                <a:cs typeface="Times New Roman" panose="02020603050405020304" pitchFamily="18" charset="0"/>
              </a:rPr>
              <a:t>katharina</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a:solidFill>
                  <a:srgbClr val="231F20"/>
                </a:solidFill>
                <a:latin typeface="Times New Roman" panose="02020603050405020304" pitchFamily="18" charset="0"/>
                <a:cs typeface="Times New Roman" panose="02020603050405020304" pitchFamily="18" charset="0"/>
              </a:rPr>
              <a:t>kann</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a:solidFill>
                  <a:srgbClr val="231F20"/>
                </a:solidFill>
                <a:latin typeface="Times New Roman" panose="02020603050405020304" pitchFamily="18" charset="0"/>
                <a:cs typeface="Times New Roman" panose="02020603050405020304" pitchFamily="18" charset="0"/>
              </a:rPr>
              <a:t>mo</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a:solidFill>
                  <a:srgbClr val="231F20"/>
                </a:solidFill>
                <a:latin typeface="Times New Roman" panose="02020603050405020304" pitchFamily="18" charset="0"/>
                <a:cs typeface="Times New Roman" panose="02020603050405020304" pitchFamily="18" charset="0"/>
              </a:rPr>
              <a:t>yu</a:t>
            </a:r>
            <a:r>
              <a:rPr lang="en-US" sz="1400" dirty="0">
                <a:solidFill>
                  <a:srgbClr val="231F20"/>
                </a:solidFill>
                <a:latin typeface="Times New Roman" panose="02020603050405020304" pitchFamily="18" charset="0"/>
                <a:cs typeface="Times New Roman" panose="02020603050405020304" pitchFamily="18" charset="0"/>
              </a:rPr>
              <a:t>, comparative study of </a:t>
            </a:r>
            <a:r>
              <a:rPr lang="en-US" sz="1400" dirty="0" err="1">
                <a:solidFill>
                  <a:srgbClr val="231F20"/>
                </a:solidFill>
                <a:latin typeface="Times New Roman" panose="02020603050405020304" pitchFamily="18" charset="0"/>
                <a:cs typeface="Times New Roman" panose="02020603050405020304" pitchFamily="18" charset="0"/>
              </a:rPr>
              <a:t>cnn</a:t>
            </a:r>
            <a:r>
              <a:rPr lang="en-US" sz="1400" dirty="0">
                <a:solidFill>
                  <a:srgbClr val="231F20"/>
                </a:solidFill>
                <a:latin typeface="Times New Roman" panose="02020603050405020304" pitchFamily="18" charset="0"/>
                <a:cs typeface="Times New Roman" panose="02020603050405020304" pitchFamily="18" charset="0"/>
              </a:rPr>
              <a:t> and </a:t>
            </a:r>
            <a:r>
              <a:rPr lang="en-US" sz="1400" dirty="0" err="1">
                <a:solidFill>
                  <a:srgbClr val="231F20"/>
                </a:solidFill>
                <a:latin typeface="Times New Roman" panose="02020603050405020304" pitchFamily="18" charset="0"/>
                <a:cs typeface="Times New Roman" panose="02020603050405020304" pitchFamily="18" charset="0"/>
              </a:rPr>
              <a:t>rnn</a:t>
            </a:r>
            <a:r>
              <a:rPr lang="en-US" sz="1400" dirty="0">
                <a:solidFill>
                  <a:srgbClr val="231F20"/>
                </a:solidFill>
                <a:latin typeface="Times New Roman" panose="02020603050405020304" pitchFamily="18" charset="0"/>
                <a:cs typeface="Times New Roman" panose="02020603050405020304" pitchFamily="18" charset="0"/>
              </a:rPr>
              <a:t> for </a:t>
            </a:r>
            <a:r>
              <a:rPr lang="en-US" sz="1400" dirty="0" err="1">
                <a:solidFill>
                  <a:srgbClr val="231F20"/>
                </a:solidFill>
                <a:latin typeface="Times New Roman" panose="02020603050405020304" pitchFamily="18" charset="0"/>
                <a:cs typeface="Times New Roman" panose="02020603050405020304" pitchFamily="18" charset="0"/>
              </a:rPr>
              <a:t>nlp</a:t>
            </a:r>
            <a:r>
              <a:rPr lang="en-US" sz="1400" dirty="0">
                <a:solidFill>
                  <a:srgbClr val="231F20"/>
                </a:solidFill>
                <a:latin typeface="Times New Roman" panose="02020603050405020304" pitchFamily="18" charset="0"/>
                <a:cs typeface="Times New Roman" panose="02020603050405020304" pitchFamily="18" charset="0"/>
              </a:rPr>
              <a:t> ,IBM research papers</a:t>
            </a:r>
          </a:p>
          <a:p>
            <a:r>
              <a:rPr lang="en-US" sz="1400" b="0" i="0" dirty="0">
                <a:solidFill>
                  <a:srgbClr val="231F20"/>
                </a:solidFill>
                <a:effectLst/>
                <a:latin typeface="Times New Roman" panose="02020603050405020304" pitchFamily="18" charset="0"/>
                <a:cs typeface="Times New Roman" panose="02020603050405020304" pitchFamily="18" charset="0"/>
              </a:rPr>
              <a:t>Z</a:t>
            </a:r>
            <a:r>
              <a:rPr lang="en-US" sz="1400" dirty="0">
                <a:solidFill>
                  <a:srgbClr val="231F20"/>
                </a:solidFill>
                <a:latin typeface="Times New Roman" panose="02020603050405020304" pitchFamily="18" charset="0"/>
                <a:cs typeface="Times New Roman" panose="02020603050405020304" pitchFamily="18" charset="0"/>
              </a:rPr>
              <a:t>achary C </a:t>
            </a:r>
            <a:r>
              <a:rPr lang="en-US" sz="1400" dirty="0" err="1">
                <a:solidFill>
                  <a:srgbClr val="231F20"/>
                </a:solidFill>
                <a:latin typeface="Times New Roman" panose="02020603050405020304" pitchFamily="18" charset="0"/>
                <a:cs typeface="Times New Roman" panose="02020603050405020304" pitchFamily="18" charset="0"/>
              </a:rPr>
              <a:t>liption</a:t>
            </a:r>
            <a:r>
              <a:rPr lang="en-US" sz="1400" dirty="0">
                <a:solidFill>
                  <a:srgbClr val="231F20"/>
                </a:solidFill>
                <a:latin typeface="Times New Roman" panose="02020603050405020304" pitchFamily="18" charset="0"/>
                <a:cs typeface="Times New Roman" panose="02020603050405020304" pitchFamily="18" charset="0"/>
              </a:rPr>
              <a:t>, a critical review of recurrent neural network for sequence </a:t>
            </a:r>
            <a:r>
              <a:rPr lang="en-US" sz="1400" dirty="0" err="1">
                <a:solidFill>
                  <a:srgbClr val="231F20"/>
                </a:solidFill>
                <a:latin typeface="Times New Roman" panose="02020603050405020304" pitchFamily="18" charset="0"/>
                <a:cs typeface="Times New Roman" panose="02020603050405020304" pitchFamily="18" charset="0"/>
              </a:rPr>
              <a:t>learning,universirt</a:t>
            </a:r>
            <a:r>
              <a:rPr lang="en-US" sz="1400" dirty="0">
                <a:solidFill>
                  <a:srgbClr val="231F20"/>
                </a:solidFill>
                <a:latin typeface="Times New Roman" panose="02020603050405020304" pitchFamily="18" charset="0"/>
                <a:cs typeface="Times New Roman" panose="02020603050405020304" pitchFamily="18" charset="0"/>
              </a:rPr>
              <a:t> of </a:t>
            </a:r>
            <a:r>
              <a:rPr lang="en-US" sz="1400" dirty="0" err="1">
                <a:solidFill>
                  <a:srgbClr val="231F20"/>
                </a:solidFill>
                <a:latin typeface="Times New Roman" panose="02020603050405020304" pitchFamily="18" charset="0"/>
                <a:cs typeface="Times New Roman" panose="02020603050405020304" pitchFamily="18" charset="0"/>
              </a:rPr>
              <a:t>san</a:t>
            </a:r>
            <a:r>
              <a:rPr lang="en-US" sz="1400" dirty="0">
                <a:solidFill>
                  <a:srgbClr val="231F20"/>
                </a:solidFill>
                <a:latin typeface="Times New Roman" panose="02020603050405020304" pitchFamily="18" charset="0"/>
                <a:cs typeface="Times New Roman" panose="02020603050405020304" pitchFamily="18" charset="0"/>
              </a:rPr>
              <a:t> </a:t>
            </a:r>
            <a:r>
              <a:rPr lang="en-US" sz="1400" dirty="0" err="1">
                <a:solidFill>
                  <a:srgbClr val="231F20"/>
                </a:solidFill>
                <a:latin typeface="Times New Roman" panose="02020603050405020304" pitchFamily="18" charset="0"/>
                <a:cs typeface="Times New Roman" panose="02020603050405020304" pitchFamily="18" charset="0"/>
              </a:rPr>
              <a:t>diego</a:t>
            </a:r>
            <a:r>
              <a:rPr lang="en-US" sz="1400" dirty="0">
                <a:solidFill>
                  <a:srgbClr val="231F20"/>
                </a:solidFill>
                <a:latin typeface="Times New Roman" panose="02020603050405020304" pitchFamily="18" charset="0"/>
                <a:cs typeface="Times New Roman" panose="02020603050405020304" pitchFamily="18" charset="0"/>
              </a:rPr>
              <a:t>.</a:t>
            </a:r>
          </a:p>
          <a:p>
            <a:r>
              <a:rPr lang="en-US" sz="1400" b="0" i="0" dirty="0" err="1">
                <a:solidFill>
                  <a:srgbClr val="231F20"/>
                </a:solidFill>
                <a:effectLst/>
                <a:latin typeface="Times New Roman" panose="02020603050405020304" pitchFamily="18" charset="0"/>
                <a:cs typeface="Times New Roman" panose="02020603050405020304" pitchFamily="18" charset="0"/>
              </a:rPr>
              <a:t>mingda</a:t>
            </a:r>
            <a:r>
              <a:rPr lang="en-US" sz="1400" b="0" i="0" dirty="0">
                <a:solidFill>
                  <a:srgbClr val="231F20"/>
                </a:solidFill>
                <a:effectLst/>
                <a:latin typeface="Times New Roman" panose="02020603050405020304" pitchFamily="18" charset="0"/>
                <a:cs typeface="Times New Roman" panose="02020603050405020304" pitchFamily="18" charset="0"/>
              </a:rPr>
              <a:t> </a:t>
            </a:r>
            <a:r>
              <a:rPr lang="en-US" sz="1400" b="0" i="0" dirty="0" err="1">
                <a:solidFill>
                  <a:srgbClr val="231F20"/>
                </a:solidFill>
                <a:effectLst/>
                <a:latin typeface="Times New Roman" panose="02020603050405020304" pitchFamily="18" charset="0"/>
                <a:cs typeface="Times New Roman" panose="02020603050405020304" pitchFamily="18" charset="0"/>
              </a:rPr>
              <a:t>chen,kevin</a:t>
            </a:r>
            <a:r>
              <a:rPr lang="en-US" sz="1400" b="0" i="0" dirty="0">
                <a:solidFill>
                  <a:srgbClr val="231F20"/>
                </a:solidFill>
                <a:effectLst/>
                <a:latin typeface="Times New Roman" panose="02020603050405020304" pitchFamily="18" charset="0"/>
                <a:cs typeface="Times New Roman" panose="02020603050405020304" pitchFamily="18" charset="0"/>
              </a:rPr>
              <a:t> </a:t>
            </a:r>
            <a:r>
              <a:rPr lang="en-US" sz="1400" b="0" i="0" dirty="0" err="1">
                <a:solidFill>
                  <a:srgbClr val="231F20"/>
                </a:solidFill>
                <a:effectLst/>
                <a:latin typeface="Times New Roman" panose="02020603050405020304" pitchFamily="18" charset="0"/>
                <a:cs typeface="Times New Roman" panose="02020603050405020304" pitchFamily="18" charset="0"/>
              </a:rPr>
              <a:t>gimpel,piyush</a:t>
            </a:r>
            <a:r>
              <a:rPr lang="en-US" sz="1400" b="0" i="0" dirty="0">
                <a:solidFill>
                  <a:srgbClr val="231F20"/>
                </a:solidFill>
                <a:effectLst/>
                <a:latin typeface="Times New Roman" panose="02020603050405020304" pitchFamily="18" charset="0"/>
                <a:cs typeface="Times New Roman" panose="02020603050405020304" pitchFamily="18" charset="0"/>
              </a:rPr>
              <a:t> </a:t>
            </a:r>
            <a:r>
              <a:rPr lang="en-US" sz="1400" b="0" i="0" dirty="0" err="1">
                <a:solidFill>
                  <a:srgbClr val="231F20"/>
                </a:solidFill>
                <a:effectLst/>
                <a:latin typeface="Times New Roman" panose="02020603050405020304" pitchFamily="18" charset="0"/>
                <a:cs typeface="Times New Roman" panose="02020603050405020304" pitchFamily="18" charset="0"/>
              </a:rPr>
              <a:t>sharma,radu</a:t>
            </a:r>
            <a:r>
              <a:rPr lang="en-US" sz="1400" b="0" i="0" dirty="0">
                <a:solidFill>
                  <a:srgbClr val="231F20"/>
                </a:solidFill>
                <a:effectLst/>
                <a:latin typeface="Times New Roman" panose="02020603050405020304" pitchFamily="18" charset="0"/>
                <a:cs typeface="Times New Roman" panose="02020603050405020304" pitchFamily="18" charset="0"/>
              </a:rPr>
              <a:t> </a:t>
            </a:r>
            <a:r>
              <a:rPr lang="en-US" sz="1400" b="0" i="0" dirty="0" err="1">
                <a:solidFill>
                  <a:srgbClr val="231F20"/>
                </a:solidFill>
                <a:effectLst/>
                <a:latin typeface="Times New Roman" panose="02020603050405020304" pitchFamily="18" charset="0"/>
                <a:cs typeface="Times New Roman" panose="02020603050405020304" pitchFamily="18" charset="0"/>
              </a:rPr>
              <a:t>soricut.google</a:t>
            </a:r>
            <a:r>
              <a:rPr lang="en-US" sz="1400" b="0" i="0" dirty="0">
                <a:solidFill>
                  <a:srgbClr val="231F20"/>
                </a:solidFill>
                <a:effectLst/>
                <a:latin typeface="Times New Roman" panose="02020603050405020304" pitchFamily="18" charset="0"/>
                <a:cs typeface="Times New Roman" panose="02020603050405020304" pitchFamily="18" charset="0"/>
              </a:rPr>
              <a:t> research </a:t>
            </a:r>
            <a:r>
              <a:rPr lang="en-US" sz="1400" b="0" i="0" dirty="0" err="1">
                <a:solidFill>
                  <a:srgbClr val="231F20"/>
                </a:solidFill>
                <a:effectLst/>
                <a:latin typeface="Times New Roman" panose="02020603050405020304" pitchFamily="18" charset="0"/>
                <a:cs typeface="Times New Roman" panose="02020603050405020304" pitchFamily="18" charset="0"/>
              </a:rPr>
              <a:t>toyota</a:t>
            </a:r>
            <a:r>
              <a:rPr lang="en-US" sz="1400" b="0" i="0" dirty="0">
                <a:solidFill>
                  <a:srgbClr val="231F20"/>
                </a:solidFill>
                <a:effectLst/>
                <a:latin typeface="Times New Roman" panose="02020603050405020304" pitchFamily="18" charset="0"/>
                <a:cs typeface="Times New Roman" panose="02020603050405020304" pitchFamily="18" charset="0"/>
              </a:rPr>
              <a:t> technological institute at </a:t>
            </a:r>
            <a:r>
              <a:rPr lang="en-US" sz="1400" b="0" i="0" dirty="0" err="1">
                <a:solidFill>
                  <a:srgbClr val="231F20"/>
                </a:solidFill>
                <a:effectLst/>
                <a:latin typeface="Times New Roman" panose="02020603050405020304" pitchFamily="18" charset="0"/>
                <a:cs typeface="Times New Roman" panose="02020603050405020304" pitchFamily="18" charset="0"/>
              </a:rPr>
              <a:t>chicago</a:t>
            </a:r>
            <a:r>
              <a:rPr lang="en-US" sz="1400" b="0" i="0" dirty="0">
                <a:solidFill>
                  <a:srgbClr val="231F20"/>
                </a:solidFill>
                <a:effectLst/>
                <a:latin typeface="Times New Roman" panose="02020603050405020304" pitchFamily="18" charset="0"/>
                <a:cs typeface="Times New Roman" panose="02020603050405020304" pitchFamily="18" charset="0"/>
              </a:rPr>
              <a:t>.</a:t>
            </a:r>
          </a:p>
          <a:p>
            <a:r>
              <a:rPr lang="en-US" sz="1400" b="0" i="0" dirty="0" err="1">
                <a:solidFill>
                  <a:srgbClr val="231F20"/>
                </a:solidFill>
                <a:effectLst/>
                <a:latin typeface="Times New Roman" panose="02020603050405020304" pitchFamily="18" charset="0"/>
                <a:cs typeface="Times New Roman" panose="02020603050405020304" pitchFamily="18" charset="0"/>
              </a:rPr>
              <a:t>riu</a:t>
            </a:r>
            <a:r>
              <a:rPr lang="en-US" sz="1400" b="0" i="0" dirty="0">
                <a:solidFill>
                  <a:srgbClr val="231F20"/>
                </a:solidFill>
                <a:effectLst/>
                <a:latin typeface="Times New Roman" panose="02020603050405020304" pitchFamily="18" charset="0"/>
                <a:cs typeface="Times New Roman" panose="02020603050405020304" pitchFamily="18" charset="0"/>
              </a:rPr>
              <a:t> </a:t>
            </a:r>
            <a:r>
              <a:rPr lang="en-US" sz="1400" b="0" i="0" dirty="0" err="1">
                <a:solidFill>
                  <a:srgbClr val="231F20"/>
                </a:solidFill>
                <a:effectLst/>
                <a:latin typeface="Times New Roman" panose="02020603050405020304" pitchFamily="18" charset="0"/>
                <a:cs typeface="Times New Roman" panose="02020603050405020304" pitchFamily="18" charset="0"/>
              </a:rPr>
              <a:t>xia,zixiang</a:t>
            </a:r>
            <a:r>
              <a:rPr lang="en-US" sz="1400" b="0" i="0" dirty="0">
                <a:solidFill>
                  <a:srgbClr val="231F20"/>
                </a:solidFill>
                <a:effectLst/>
                <a:latin typeface="Times New Roman" panose="02020603050405020304" pitchFamily="18" charset="0"/>
                <a:cs typeface="Times New Roman" panose="02020603050405020304" pitchFamily="18" charset="0"/>
              </a:rPr>
              <a:t> ding, emotion-cause pair </a:t>
            </a:r>
            <a:r>
              <a:rPr lang="en-US" sz="1400" b="0" i="0" dirty="0" err="1">
                <a:solidFill>
                  <a:srgbClr val="231F20"/>
                </a:solidFill>
                <a:effectLst/>
                <a:latin typeface="Times New Roman" panose="02020603050405020304" pitchFamily="18" charset="0"/>
                <a:cs typeface="Times New Roman" panose="02020603050405020304" pitchFamily="18" charset="0"/>
              </a:rPr>
              <a:t>extraction:a</a:t>
            </a:r>
            <a:r>
              <a:rPr lang="en-US" sz="1400" b="0" i="0" dirty="0">
                <a:solidFill>
                  <a:srgbClr val="231F20"/>
                </a:solidFill>
                <a:effectLst/>
                <a:latin typeface="Times New Roman" panose="02020603050405020304" pitchFamily="18" charset="0"/>
                <a:cs typeface="Times New Roman" panose="02020603050405020304" pitchFamily="18" charset="0"/>
              </a:rPr>
              <a:t> new task to emotion analysis in texts</a:t>
            </a:r>
            <a:r>
              <a:rPr lang="en-US" sz="1400" dirty="0">
                <a:solidFill>
                  <a:srgbClr val="231F20"/>
                </a:solidFill>
                <a:latin typeface="Times New Roman" panose="02020603050405020304" pitchFamily="18" charset="0"/>
                <a:cs typeface="Times New Roman" panose="02020603050405020304" pitchFamily="18" charset="0"/>
              </a:rPr>
              <a:t>, IEEE explore,2021</a:t>
            </a:r>
            <a:endParaRPr lang="en-US" sz="1400" b="0" i="0" dirty="0">
              <a:solidFill>
                <a:srgbClr val="231F20"/>
              </a:solidFill>
              <a:effectLst/>
              <a:latin typeface="Times New Roman" panose="02020603050405020304" pitchFamily="18" charset="0"/>
              <a:cs typeface="Times New Roman" panose="02020603050405020304" pitchFamily="18" charset="0"/>
            </a:endParaRPr>
          </a:p>
          <a:p>
            <a:endParaRPr lang="en-US" sz="1400" b="0" i="0" dirty="0">
              <a:solidFill>
                <a:srgbClr val="231F20"/>
              </a:solidFill>
              <a:effectLst/>
              <a:latin typeface="Times New Roman" panose="02020603050405020304" pitchFamily="18" charset="0"/>
              <a:cs typeface="Times New Roman" panose="02020603050405020304" pitchFamily="18" charset="0"/>
            </a:endParaRPr>
          </a:p>
          <a:p>
            <a:endParaRPr lang="en-US" sz="800" b="0" i="0" dirty="0">
              <a:solidFill>
                <a:srgbClr val="111111"/>
              </a:solidFill>
              <a:effectLst/>
              <a:latin typeface="var(--nova-font-family-sans-serif)"/>
            </a:endParaRPr>
          </a:p>
          <a:p>
            <a:endParaRPr lang="en-US" sz="800" b="0" i="0" dirty="0">
              <a:solidFill>
                <a:srgbClr val="000000"/>
              </a:solidFill>
              <a:effectLst/>
              <a:latin typeface="ff2"/>
            </a:endParaRPr>
          </a:p>
          <a:p>
            <a:endParaRPr lang="en-IN" sz="800" b="0" i="0" dirty="0">
              <a:solidFill>
                <a:srgbClr val="000000"/>
              </a:solidFill>
              <a:effectLst/>
              <a:latin typeface="ff2"/>
            </a:endParaRPr>
          </a:p>
          <a:p>
            <a:endParaRPr lang="en-US" sz="1000" i="0" dirty="0">
              <a:solidFill>
                <a:srgbClr val="333333"/>
              </a:solidFill>
              <a:effectLst/>
              <a:latin typeface="Arial" panose="020B0604020202020204" pitchFamily="34" charset="0"/>
            </a:endParaRPr>
          </a:p>
          <a:p>
            <a:endParaRPr lang="en-US" sz="1400" dirty="0">
              <a:solidFill>
                <a:schemeClr val="tx1">
                  <a:lumMod val="85000"/>
                  <a:lumOff val="15000"/>
                </a:schemeClr>
              </a:solidFill>
            </a:endParaRPr>
          </a:p>
          <a:p>
            <a:pPr marL="466090">
              <a:lnSpc>
                <a:spcPct val="90000"/>
              </a:lnSpc>
              <a:buSzPct val="56250"/>
            </a:pPr>
            <a:endParaRPr lang="en-US" sz="1400" dirty="0">
              <a:solidFill>
                <a:schemeClr val="tx1">
                  <a:lumMod val="85000"/>
                  <a:lumOff val="15000"/>
                </a:schemeClr>
              </a:solidFill>
            </a:endParaRPr>
          </a:p>
          <a:p>
            <a:pPr marL="466090">
              <a:lnSpc>
                <a:spcPct val="90000"/>
              </a:lnSpc>
              <a:buSzPct val="56250"/>
            </a:pPr>
            <a:endParaRPr lang="en-US" sz="1400" dirty="0">
              <a:solidFill>
                <a:schemeClr val="tx1">
                  <a:lumMod val="85000"/>
                  <a:lumOff val="15000"/>
                </a:schemeClr>
              </a:solidFill>
            </a:endParaRPr>
          </a:p>
          <a:p>
            <a:pPr marL="466090">
              <a:lnSpc>
                <a:spcPct val="90000"/>
              </a:lnSpc>
              <a:buSzPct val="56250"/>
            </a:pPr>
            <a:endParaRPr lang="en-US" sz="1400" dirty="0">
              <a:solidFill>
                <a:schemeClr val="tx1">
                  <a:lumMod val="85000"/>
                  <a:lumOff val="15000"/>
                </a:schemeClr>
              </a:solidFill>
            </a:endParaRPr>
          </a:p>
        </p:txBody>
      </p:sp>
      <p:sp>
        <p:nvSpPr>
          <p:cNvPr id="135" name="Google Shape;135;g136e9aabb49_0_26"/>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17</a:t>
            </a:fld>
            <a:endParaRPr lang="en-US" sz="900" dirty="0"/>
          </a:p>
        </p:txBody>
      </p:sp>
    </p:spTree>
    <p:extLst>
      <p:ext uri="{BB962C8B-B14F-4D97-AF65-F5344CB8AC3E}">
        <p14:creationId xmlns:p14="http://schemas.microsoft.com/office/powerpoint/2010/main" val="242231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8" y="3296652"/>
            <a:ext cx="9151584"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7" name="Google Shape;157;p3"/>
          <p:cNvPicPr preferRelativeResize="0"/>
          <p:nvPr/>
        </p:nvPicPr>
        <p:blipFill rotWithShape="1">
          <a:blip r:embed="rId3"/>
          <a:stretch/>
        </p:blipFill>
        <p:spPr>
          <a:xfrm>
            <a:off x="914247" y="553454"/>
            <a:ext cx="7316382" cy="2469279"/>
          </a:xfrm>
          <a:prstGeom prst="rect">
            <a:avLst/>
          </a:prstGeom>
          <a:noFill/>
        </p:spPr>
      </p:pic>
      <p:sp>
        <p:nvSpPr>
          <p:cNvPr id="156" name="Google Shape;156;p3"/>
          <p:cNvSpPr txBox="1">
            <a:spLocks noGrp="1"/>
          </p:cNvSpPr>
          <p:nvPr>
            <p:ph type="body" idx="1"/>
          </p:nvPr>
        </p:nvSpPr>
        <p:spPr>
          <a:xfrm>
            <a:off x="4223084" y="3884452"/>
            <a:ext cx="4292266" cy="2398713"/>
          </a:xfrm>
          <a:prstGeom prst="rect">
            <a:avLst/>
          </a:prstGeom>
        </p:spPr>
        <p:txBody>
          <a:bodyPr spcFirstLastPara="1" lIns="91425" tIns="45700" rIns="91425" bIns="45700" anchor="ctr" anchorCtr="0">
            <a:normAutofit/>
          </a:bodyPr>
          <a:lstStyle/>
          <a:p>
            <a:pPr marL="0" lvl="0" indent="0" rtl="0">
              <a:spcBef>
                <a:spcPts val="0"/>
              </a:spcBef>
              <a:spcAft>
                <a:spcPts val="0"/>
              </a:spcAft>
              <a:buClr>
                <a:schemeClr val="dk1"/>
              </a:buClr>
              <a:buSzPts val="3200"/>
              <a:buNone/>
            </a:pPr>
            <a:endParaRPr lang="en-IN" sz="1700" dirty="0"/>
          </a:p>
          <a:p>
            <a:pPr marL="0" lvl="0" indent="0" rtl="0">
              <a:spcBef>
                <a:spcPts val="640"/>
              </a:spcBef>
              <a:spcAft>
                <a:spcPts val="0"/>
              </a:spcAft>
              <a:buClr>
                <a:schemeClr val="dk1"/>
              </a:buClr>
              <a:buSzPts val="3200"/>
              <a:buNone/>
            </a:pPr>
            <a:endParaRPr lang="en-IN" sz="1700" dirty="0"/>
          </a:p>
          <a:p>
            <a:pPr marL="0" lvl="0" indent="0" rtl="0">
              <a:spcBef>
                <a:spcPts val="640"/>
              </a:spcBef>
              <a:spcAft>
                <a:spcPts val="0"/>
              </a:spcAft>
              <a:buClr>
                <a:srgbClr val="FF0000"/>
              </a:buClr>
              <a:buSzPts val="3200"/>
              <a:buNone/>
            </a:pPr>
            <a:r>
              <a:rPr lang="en-IN" sz="5400" dirty="0"/>
              <a:t>THANK YOU</a:t>
            </a:r>
          </a:p>
        </p:txBody>
      </p:sp>
      <p:sp>
        <p:nvSpPr>
          <p:cNvPr id="158" name="Google Shape;158;p3"/>
          <p:cNvSpPr txBox="1">
            <a:spLocks noGrp="1"/>
          </p:cNvSpPr>
          <p:nvPr>
            <p:ph type="dt" idx="10"/>
          </p:nvPr>
        </p:nvSpPr>
        <p:spPr>
          <a:xfrm>
            <a:off x="6286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900"/>
              <a:t>20/09/2022</a:t>
            </a:r>
          </a:p>
        </p:txBody>
      </p:sp>
      <p:sp>
        <p:nvSpPr>
          <p:cNvPr id="160" name="Google Shape;160;p3"/>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sz="900"/>
              <a:pPr marL="0" lvl="0" indent="0" rtl="0">
                <a:spcBef>
                  <a:spcPts val="0"/>
                </a:spcBef>
                <a:spcAft>
                  <a:spcPts val="600"/>
                </a:spcAft>
                <a:buNone/>
              </a:pPr>
              <a:t>18</a:t>
            </a:fld>
            <a:endParaRPr lang="en-US"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68" y="3296652"/>
            <a:ext cx="9151584"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Google Shape;96;p2"/>
          <p:cNvSpPr txBox="1">
            <a:spLocks noGrp="1"/>
          </p:cNvSpPr>
          <p:nvPr>
            <p:ph type="title"/>
          </p:nvPr>
        </p:nvSpPr>
        <p:spPr>
          <a:xfrm>
            <a:off x="628650" y="3905833"/>
            <a:ext cx="3434303" cy="2398713"/>
          </a:xfrm>
          <a:prstGeom prst="rect">
            <a:avLst/>
          </a:prstGeom>
        </p:spPr>
        <p:txBody>
          <a:bodyPr spcFirstLastPara="1" lIns="91425" tIns="45700" rIns="91425" bIns="45700" anchorCtr="0">
            <a:normAutofit/>
          </a:bodyPr>
          <a:lstStyle/>
          <a:p>
            <a:pPr marL="0" lvl="0" indent="0" algn="l" rtl="0">
              <a:spcBef>
                <a:spcPts val="0"/>
              </a:spcBef>
              <a:spcAft>
                <a:spcPts val="0"/>
              </a:spcAft>
              <a:buClr>
                <a:schemeClr val="dk1"/>
              </a:buClr>
              <a:buSzPts val="4400"/>
              <a:buFont typeface="Calibri"/>
              <a:buNone/>
            </a:pPr>
            <a:r>
              <a:rPr lang="en-US" dirty="0"/>
              <a:t>TABLE</a:t>
            </a:r>
            <a:br>
              <a:rPr lang="en-US" dirty="0"/>
            </a:br>
            <a:r>
              <a:rPr lang="en-US" dirty="0"/>
              <a:t>OF </a:t>
            </a:r>
            <a:br>
              <a:rPr lang="en-US" dirty="0"/>
            </a:br>
            <a:r>
              <a:rPr lang="en-US" dirty="0"/>
              <a:t>CONTENTS</a:t>
            </a:r>
            <a:endParaRPr lang="en-IN" dirty="0"/>
          </a:p>
        </p:txBody>
      </p:sp>
      <p:pic>
        <p:nvPicPr>
          <p:cNvPr id="98" name="Google Shape;98;p2"/>
          <p:cNvPicPr preferRelativeResize="0"/>
          <p:nvPr/>
        </p:nvPicPr>
        <p:blipFill rotWithShape="1">
          <a:blip r:embed="rId3"/>
          <a:stretch/>
        </p:blipFill>
        <p:spPr>
          <a:xfrm>
            <a:off x="914247" y="553454"/>
            <a:ext cx="7316382" cy="2469279"/>
          </a:xfrm>
          <a:prstGeom prst="rect">
            <a:avLst/>
          </a:prstGeom>
          <a:noFill/>
        </p:spPr>
      </p:pic>
      <p:sp>
        <p:nvSpPr>
          <p:cNvPr id="97" name="Google Shape;97;p2"/>
          <p:cNvSpPr txBox="1">
            <a:spLocks noGrp="1"/>
          </p:cNvSpPr>
          <p:nvPr>
            <p:ph type="body" idx="1"/>
          </p:nvPr>
        </p:nvSpPr>
        <p:spPr>
          <a:xfrm>
            <a:off x="4223084" y="3884452"/>
            <a:ext cx="4292266" cy="2398713"/>
          </a:xfrm>
          <a:prstGeom prst="rect">
            <a:avLst/>
          </a:prstGeom>
        </p:spPr>
        <p:txBody>
          <a:bodyPr spcFirstLastPara="1" lIns="91425" tIns="45700" rIns="91425" bIns="45700" anchor="ctr" anchorCtr="0">
            <a:normAutofit fontScale="92500" lnSpcReduction="20000"/>
          </a:bodyPr>
          <a:lstStyle/>
          <a:p>
            <a:pPr marL="457200" lvl="0" indent="-342900" rtl="0">
              <a:spcBef>
                <a:spcPts val="0"/>
              </a:spcBef>
              <a:spcAft>
                <a:spcPts val="0"/>
              </a:spcAft>
              <a:buSzPts val="1800"/>
              <a:buChar char="•"/>
            </a:pPr>
            <a:r>
              <a:rPr lang="en-US" sz="1700" dirty="0"/>
              <a:t>Abstract</a:t>
            </a:r>
          </a:p>
          <a:p>
            <a:pPr marL="457200" lvl="0" indent="-342900" rtl="0">
              <a:spcBef>
                <a:spcPts val="0"/>
              </a:spcBef>
              <a:spcAft>
                <a:spcPts val="0"/>
              </a:spcAft>
              <a:buSzPts val="1800"/>
              <a:buChar char="•"/>
            </a:pPr>
            <a:r>
              <a:rPr lang="en-US" sz="1700" dirty="0"/>
              <a:t>Requirement Gathering</a:t>
            </a:r>
          </a:p>
          <a:p>
            <a:pPr marL="457200" lvl="0" indent="-342900" rtl="0">
              <a:spcBef>
                <a:spcPts val="0"/>
              </a:spcBef>
              <a:spcAft>
                <a:spcPts val="0"/>
              </a:spcAft>
              <a:buSzPts val="1800"/>
              <a:buChar char="•"/>
            </a:pPr>
            <a:r>
              <a:rPr lang="en-US" sz="1700" dirty="0"/>
              <a:t>Literature Survey</a:t>
            </a:r>
          </a:p>
          <a:p>
            <a:pPr marL="457200" lvl="0" indent="-342900" rtl="0">
              <a:spcBef>
                <a:spcPts val="0"/>
              </a:spcBef>
              <a:spcAft>
                <a:spcPts val="0"/>
              </a:spcAft>
              <a:buSzPts val="1800"/>
              <a:buChar char="•"/>
            </a:pPr>
            <a:r>
              <a:rPr lang="en-US" sz="1700" dirty="0"/>
              <a:t>Research Gap</a:t>
            </a:r>
          </a:p>
          <a:p>
            <a:pPr marL="457200" lvl="0" indent="-342900" rtl="0">
              <a:spcBef>
                <a:spcPts val="0"/>
              </a:spcBef>
              <a:spcAft>
                <a:spcPts val="0"/>
              </a:spcAft>
              <a:buSzPts val="1800"/>
              <a:buChar char="•"/>
            </a:pPr>
            <a:r>
              <a:rPr lang="en-US" sz="1700" dirty="0"/>
              <a:t>Objectives and Problem Statement</a:t>
            </a:r>
          </a:p>
          <a:p>
            <a:pPr marL="457200" lvl="0" indent="-342900" rtl="0">
              <a:spcBef>
                <a:spcPts val="0"/>
              </a:spcBef>
              <a:spcAft>
                <a:spcPts val="0"/>
              </a:spcAft>
              <a:buSzPts val="1800"/>
              <a:buChar char="•"/>
            </a:pPr>
            <a:r>
              <a:rPr lang="en-US" sz="1700" dirty="0"/>
              <a:t>Architecture Diagram</a:t>
            </a:r>
          </a:p>
          <a:p>
            <a:pPr marL="457200" lvl="0" indent="-342900" rtl="0">
              <a:spcBef>
                <a:spcPts val="0"/>
              </a:spcBef>
              <a:spcAft>
                <a:spcPts val="0"/>
              </a:spcAft>
              <a:buSzPts val="1800"/>
              <a:buChar char="•"/>
            </a:pPr>
            <a:r>
              <a:rPr lang="en-US" sz="1700" dirty="0"/>
              <a:t>Detailed Design Diagrams</a:t>
            </a:r>
          </a:p>
          <a:p>
            <a:pPr marL="457200" lvl="0" indent="-342900" rtl="0">
              <a:spcBef>
                <a:spcPts val="0"/>
              </a:spcBef>
              <a:spcAft>
                <a:spcPts val="0"/>
              </a:spcAft>
              <a:buSzPts val="1800"/>
              <a:buChar char="•"/>
            </a:pPr>
            <a:r>
              <a:rPr lang="en-US" sz="1700" dirty="0"/>
              <a:t>References</a:t>
            </a:r>
          </a:p>
          <a:p>
            <a:pPr marL="114300" lvl="0" indent="0" rtl="0">
              <a:spcBef>
                <a:spcPts val="0"/>
              </a:spcBef>
              <a:spcAft>
                <a:spcPts val="0"/>
              </a:spcAft>
              <a:buSzPts val="1800"/>
              <a:buNone/>
            </a:pPr>
            <a:endParaRPr lang="en-US" sz="1700" dirty="0"/>
          </a:p>
          <a:p>
            <a:pPr marL="0" indent="0">
              <a:spcBef>
                <a:spcPts val="0"/>
              </a:spcBef>
              <a:buSzPts val="3200"/>
              <a:buNone/>
            </a:pPr>
            <a:r>
              <a:rPr lang="en-US" sz="1700" dirty="0"/>
              <a:t>   </a:t>
            </a:r>
          </a:p>
          <a:p>
            <a:pPr marL="0" indent="0">
              <a:spcBef>
                <a:spcPts val="0"/>
              </a:spcBef>
              <a:buSzPts val="3200"/>
              <a:buNone/>
            </a:pPr>
            <a:r>
              <a:rPr lang="en-US" sz="1700" dirty="0"/>
              <a:t>                  </a:t>
            </a:r>
          </a:p>
          <a:p>
            <a:pPr marL="342900" lvl="0" indent="-139700" rtl="0">
              <a:spcBef>
                <a:spcPts val="640"/>
              </a:spcBef>
              <a:spcAft>
                <a:spcPts val="0"/>
              </a:spcAft>
              <a:buClr>
                <a:schemeClr val="dk1"/>
              </a:buClr>
              <a:buSzPts val="3200"/>
              <a:buNone/>
            </a:pPr>
            <a:endParaRPr lang="en-US" sz="1700" dirty="0"/>
          </a:p>
          <a:p>
            <a:pPr marL="342900" lvl="0" indent="-139700" rtl="0">
              <a:spcBef>
                <a:spcPts val="640"/>
              </a:spcBef>
              <a:spcAft>
                <a:spcPts val="0"/>
              </a:spcAft>
              <a:buClr>
                <a:schemeClr val="dk1"/>
              </a:buClr>
              <a:buSzPts val="3200"/>
              <a:buNone/>
            </a:pPr>
            <a:endParaRPr lang="en-US" sz="1700" dirty="0"/>
          </a:p>
        </p:txBody>
      </p:sp>
      <p:sp>
        <p:nvSpPr>
          <p:cNvPr id="99" name="Google Shape;99;p2"/>
          <p:cNvSpPr txBox="1">
            <a:spLocks noGrp="1"/>
          </p:cNvSpPr>
          <p:nvPr>
            <p:ph type="dt" idx="10"/>
          </p:nvPr>
        </p:nvSpPr>
        <p:spPr>
          <a:xfrm>
            <a:off x="6286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r>
              <a:rPr lang="en-US" sz="900" dirty="0"/>
              <a:t>13/10/2022</a:t>
            </a:r>
          </a:p>
        </p:txBody>
      </p:sp>
      <p:sp>
        <p:nvSpPr>
          <p:cNvPr id="101" name="Google Shape;101;p2"/>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None/>
            </a:pPr>
            <a:fld id="{00000000-1234-1234-1234-123412341234}" type="slidenum">
              <a:rPr lang="en-US" sz="900"/>
              <a:pPr marL="0" lvl="0" indent="0" rtl="0">
                <a:spcBef>
                  <a:spcPts val="0"/>
                </a:spcBef>
                <a:spcAft>
                  <a:spcPts val="600"/>
                </a:spcAft>
                <a:buNone/>
              </a:pPr>
              <a:t>2</a:t>
            </a:fld>
            <a:endParaRPr 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Google Shape;107;g136e9aabb49_0_0"/>
          <p:cNvSpPr txBox="1">
            <a:spLocks noGrp="1"/>
          </p:cNvSpPr>
          <p:nvPr>
            <p:ph type="title"/>
          </p:nvPr>
        </p:nvSpPr>
        <p:spPr>
          <a:xfrm>
            <a:off x="217310" y="1326429"/>
            <a:ext cx="3634384" cy="456247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100" dirty="0">
                <a:solidFill>
                  <a:schemeClr val="tx1">
                    <a:lumMod val="85000"/>
                    <a:lumOff val="15000"/>
                  </a:schemeClr>
                </a:solidFill>
              </a:rPr>
              <a:t>Abstract</a:t>
            </a:r>
          </a:p>
        </p:txBody>
      </p:sp>
      <p:sp>
        <p:nvSpPr>
          <p:cNvPr id="108" name="Google Shape;108;g136e9aabb49_0_0"/>
          <p:cNvSpPr txBox="1">
            <a:spLocks noGrp="1"/>
          </p:cNvSpPr>
          <p:nvPr>
            <p:ph type="body" idx="1"/>
          </p:nvPr>
        </p:nvSpPr>
        <p:spPr>
          <a:xfrm>
            <a:off x="4572000" y="733425"/>
            <a:ext cx="3851694" cy="5391150"/>
          </a:xfrm>
          <a:prstGeom prst="rect">
            <a:avLst/>
          </a:prstGeom>
        </p:spPr>
        <p:txBody>
          <a:bodyPr spcFirstLastPara="1" lIns="91425" tIns="45700" rIns="91425" bIns="45700" anchor="ctr" anchorCtr="0">
            <a:normAutofit fontScale="70000" lnSpcReduction="20000"/>
          </a:bodyPr>
          <a:lstStyle/>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The field of Natural Language Processing currently has a variety of algorithms which are used for the toxic language detection, but these algorithms are not devised keeping in mind the production environment. </a:t>
            </a:r>
          </a:p>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 the production environment, when the algorithm runs in real-time then the speed of classification has a severe impact on the application usage. If the algorithm is slow in it’s classification task then the algorithm is good only for theoretical usage. </a:t>
            </a:r>
          </a:p>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 real world we require algorithms which are highly accurate and fast in terms of operations.</a:t>
            </a:r>
          </a:p>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Through this project we aim to devise an algorithm which is viable in real-world i.e. the algorithm is fast and accurate at the same time and there is no tradeoff between two. </a:t>
            </a:r>
          </a:p>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We will be conducting a study between various NLP algorithms and we will aim to identify the short-comings in the current algorithms. </a:t>
            </a:r>
          </a:p>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We will be using the toxic language dataset for the classification task. We will be training the classifiers and then we will be testing the trained classifiers based on variety of parameters like accuracy, recall, precision, F1 score, time taken for prediction. </a:t>
            </a:r>
          </a:p>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Based on the parameters we will define what are shortcomings in various NLP algorithms.</a:t>
            </a:r>
            <a:endParaRPr lang="en-IN"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9" name="Google Shape;109;g136e9aabb49_0_0"/>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3</a:t>
            </a:fld>
            <a:endParaRPr lang="en-US" sz="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Google Shape;107;g136e9aabb49_0_0"/>
          <p:cNvSpPr txBox="1">
            <a:spLocks noGrp="1"/>
          </p:cNvSpPr>
          <p:nvPr>
            <p:ph type="title"/>
          </p:nvPr>
        </p:nvSpPr>
        <p:spPr>
          <a:xfrm>
            <a:off x="217310" y="1326429"/>
            <a:ext cx="3634384" cy="456247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100" dirty="0">
                <a:solidFill>
                  <a:schemeClr val="tx1">
                    <a:lumMod val="85000"/>
                    <a:lumOff val="15000"/>
                  </a:schemeClr>
                </a:solidFill>
              </a:rPr>
              <a:t>Requirement</a:t>
            </a:r>
            <a:br>
              <a:rPr lang="en-US" sz="4100" dirty="0">
                <a:solidFill>
                  <a:schemeClr val="tx1">
                    <a:lumMod val="85000"/>
                    <a:lumOff val="15000"/>
                  </a:schemeClr>
                </a:solidFill>
              </a:rPr>
            </a:br>
            <a:r>
              <a:rPr lang="en-US" sz="4100" dirty="0">
                <a:solidFill>
                  <a:schemeClr val="tx1">
                    <a:lumMod val="85000"/>
                    <a:lumOff val="15000"/>
                  </a:schemeClr>
                </a:solidFill>
              </a:rPr>
              <a:t>Gathering </a:t>
            </a:r>
          </a:p>
        </p:txBody>
      </p:sp>
      <p:sp>
        <p:nvSpPr>
          <p:cNvPr id="108" name="Google Shape;108;g136e9aabb49_0_0"/>
          <p:cNvSpPr txBox="1">
            <a:spLocks noGrp="1"/>
          </p:cNvSpPr>
          <p:nvPr>
            <p:ph type="body" idx="1"/>
          </p:nvPr>
        </p:nvSpPr>
        <p:spPr>
          <a:xfrm>
            <a:off x="4572000" y="733425"/>
            <a:ext cx="3851694" cy="5391150"/>
          </a:xfrm>
          <a:prstGeom prst="rect">
            <a:avLst/>
          </a:prstGeom>
        </p:spPr>
        <p:txBody>
          <a:bodyPr spcFirstLastPara="1" lIns="91425" tIns="45700" rIns="91425" bIns="45700" anchor="ctr" anchorCtr="0">
            <a:normAutofit/>
          </a:bodyPr>
          <a:lstStyle/>
          <a:p>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For this project we need a huge annotated dataset of toxic comments labelled as toxic and non-toxic. </a:t>
            </a:r>
          </a:p>
          <a:p>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We will need to clean this data for our usage.</a:t>
            </a:r>
          </a:p>
          <a:p>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We will train multiple NLP classification models on this dataset and then we will test our models in real world scenario to identify their shortcomings.</a:t>
            </a:r>
          </a:p>
          <a:p>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We will use 2 major sources for our data gathering:</a:t>
            </a:r>
          </a:p>
          <a:p>
            <a:pPr lvl="1"/>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Kaggle-&gt; It is an online repository which is used by Data scientist for gathering data according to their requirements.</a:t>
            </a:r>
          </a:p>
          <a:p>
            <a:pPr lvl="1"/>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Twitter API-&gt;This is an API which is provided by twitter for the data collection.</a:t>
            </a:r>
            <a:r>
              <a:rPr lang="en-IN" sz="1200" dirty="0">
                <a:solidFill>
                  <a:schemeClr val="tx1">
                    <a:lumMod val="85000"/>
                    <a:lumOff val="15000"/>
                  </a:schemeClr>
                </a:solidFill>
                <a:latin typeface="Times New Roman" panose="02020603050405020304" pitchFamily="18" charset="0"/>
                <a:cs typeface="Times New Roman" panose="02020603050405020304" pitchFamily="18" charset="0"/>
              </a:rPr>
              <a:t>It is both unpaid and paid depending on the data needs of the user. We will use the unpaid service; we will collect tweets which are labelled as toxic and non-toxic.</a:t>
            </a:r>
            <a:endParaRPr lang="en-US" sz="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9" name="Google Shape;109;g136e9aabb49_0_0"/>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4</a:t>
            </a:fld>
            <a:endParaRPr lang="en-US" sz="900"/>
          </a:p>
        </p:txBody>
      </p:sp>
    </p:spTree>
    <p:extLst>
      <p:ext uri="{BB962C8B-B14F-4D97-AF65-F5344CB8AC3E}">
        <p14:creationId xmlns:p14="http://schemas.microsoft.com/office/powerpoint/2010/main" val="156769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Google Shape;107;g136e9aabb49_0_0"/>
          <p:cNvSpPr txBox="1">
            <a:spLocks noGrp="1"/>
          </p:cNvSpPr>
          <p:nvPr>
            <p:ph type="title"/>
          </p:nvPr>
        </p:nvSpPr>
        <p:spPr>
          <a:xfrm>
            <a:off x="217310" y="1326429"/>
            <a:ext cx="3634384" cy="456247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100" dirty="0">
                <a:solidFill>
                  <a:schemeClr val="tx1">
                    <a:lumMod val="85000"/>
                    <a:lumOff val="15000"/>
                  </a:schemeClr>
                </a:solidFill>
              </a:rPr>
              <a:t>LITERATURE REVIEW</a:t>
            </a:r>
          </a:p>
        </p:txBody>
      </p:sp>
      <p:sp>
        <p:nvSpPr>
          <p:cNvPr id="109" name="Google Shape;109;g136e9aabb49_0_0"/>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5</a:t>
            </a:fld>
            <a:endParaRPr lang="en-US" sz="900"/>
          </a:p>
        </p:txBody>
      </p:sp>
    </p:spTree>
    <p:extLst>
      <p:ext uri="{BB962C8B-B14F-4D97-AF65-F5344CB8AC3E}">
        <p14:creationId xmlns:p14="http://schemas.microsoft.com/office/powerpoint/2010/main" val="384397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0A4414-61E7-3A2A-CC48-050F4B17AE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5" name="Table 5">
            <a:extLst>
              <a:ext uri="{FF2B5EF4-FFF2-40B4-BE49-F238E27FC236}">
                <a16:creationId xmlns:a16="http://schemas.microsoft.com/office/drawing/2014/main" id="{FD030FCE-EA93-FE6E-0E57-89BDD5454001}"/>
              </a:ext>
            </a:extLst>
          </p:cNvPr>
          <p:cNvGraphicFramePr>
            <a:graphicFrameLocks noGrp="1"/>
          </p:cNvGraphicFramePr>
          <p:nvPr>
            <p:extLst>
              <p:ext uri="{D42A27DB-BD31-4B8C-83A1-F6EECF244321}">
                <p14:modId xmlns:p14="http://schemas.microsoft.com/office/powerpoint/2010/main" val="2730098765"/>
              </p:ext>
            </p:extLst>
          </p:nvPr>
        </p:nvGraphicFramePr>
        <p:xfrm>
          <a:off x="0" y="-18853"/>
          <a:ext cx="9144000" cy="8148930"/>
        </p:xfrm>
        <a:graphic>
          <a:graphicData uri="http://schemas.openxmlformats.org/drawingml/2006/table">
            <a:tbl>
              <a:tblPr firstRow="1" bandRow="1">
                <a:tableStyleId>{073A0DAA-6AF3-43AB-8588-CEC1D06C72B9}</a:tableStyleId>
              </a:tblPr>
              <a:tblGrid>
                <a:gridCol w="2286000">
                  <a:extLst>
                    <a:ext uri="{9D8B030D-6E8A-4147-A177-3AD203B41FA5}">
                      <a16:colId xmlns:a16="http://schemas.microsoft.com/office/drawing/2014/main" val="3884011051"/>
                    </a:ext>
                  </a:extLst>
                </a:gridCol>
                <a:gridCol w="2286000">
                  <a:extLst>
                    <a:ext uri="{9D8B030D-6E8A-4147-A177-3AD203B41FA5}">
                      <a16:colId xmlns:a16="http://schemas.microsoft.com/office/drawing/2014/main" val="2071099338"/>
                    </a:ext>
                  </a:extLst>
                </a:gridCol>
                <a:gridCol w="2286000">
                  <a:extLst>
                    <a:ext uri="{9D8B030D-6E8A-4147-A177-3AD203B41FA5}">
                      <a16:colId xmlns:a16="http://schemas.microsoft.com/office/drawing/2014/main" val="3046803482"/>
                    </a:ext>
                  </a:extLst>
                </a:gridCol>
                <a:gridCol w="2286000">
                  <a:extLst>
                    <a:ext uri="{9D8B030D-6E8A-4147-A177-3AD203B41FA5}">
                      <a16:colId xmlns:a16="http://schemas.microsoft.com/office/drawing/2014/main" val="1983767166"/>
                    </a:ext>
                  </a:extLst>
                </a:gridCol>
              </a:tblGrid>
              <a:tr h="486526">
                <a:tc>
                  <a:txBody>
                    <a:bodyPr/>
                    <a:lstStyle/>
                    <a:p>
                      <a:r>
                        <a:rPr lang="en-IN" sz="1100" dirty="0"/>
                        <a:t>AUTHOR</a:t>
                      </a:r>
                    </a:p>
                  </a:txBody>
                  <a:tcPr/>
                </a:tc>
                <a:tc>
                  <a:txBody>
                    <a:bodyPr/>
                    <a:lstStyle/>
                    <a:p>
                      <a:r>
                        <a:rPr lang="en-IN" sz="1100" dirty="0"/>
                        <a:t>TITLE</a:t>
                      </a:r>
                    </a:p>
                  </a:txBody>
                  <a:tcPr/>
                </a:tc>
                <a:tc>
                  <a:txBody>
                    <a:bodyPr/>
                    <a:lstStyle/>
                    <a:p>
                      <a:r>
                        <a:rPr lang="en-IN" sz="1100" dirty="0"/>
                        <a:t>SOURCE</a:t>
                      </a:r>
                    </a:p>
                  </a:txBody>
                  <a:tcPr/>
                </a:tc>
                <a:tc>
                  <a:txBody>
                    <a:bodyPr/>
                    <a:lstStyle/>
                    <a:p>
                      <a:r>
                        <a:rPr lang="en-IN" sz="1100" dirty="0"/>
                        <a:t>FINDINGS</a:t>
                      </a:r>
                    </a:p>
                  </a:txBody>
                  <a:tcPr/>
                </a:tc>
                <a:extLst>
                  <a:ext uri="{0D108BD9-81ED-4DB2-BD59-A6C34878D82A}">
                    <a16:rowId xmlns:a16="http://schemas.microsoft.com/office/drawing/2014/main" val="2629931085"/>
                  </a:ext>
                </a:extLst>
              </a:tr>
              <a:tr h="594061">
                <a:tc>
                  <a:txBody>
                    <a:bodyPr/>
                    <a:lstStyle/>
                    <a:p>
                      <a:r>
                        <a:rPr lang="en-IN" sz="1100" dirty="0"/>
                        <a:t>BAHDANAU D, CHO K,</a:t>
                      </a:r>
                    </a:p>
                    <a:p>
                      <a:r>
                        <a:rPr lang="en-IN" sz="1100" dirty="0"/>
                        <a:t> BENGIO Y</a:t>
                      </a:r>
                    </a:p>
                  </a:txBody>
                  <a:tcPr/>
                </a:tc>
                <a:tc>
                  <a:txBody>
                    <a:bodyPr/>
                    <a:lstStyle/>
                    <a:p>
                      <a:r>
                        <a:rPr lang="en-IN" sz="1100" dirty="0"/>
                        <a:t>A NEURAL CONVERSATIONAL MODEL </a:t>
                      </a:r>
                    </a:p>
                  </a:txBody>
                  <a:tcPr/>
                </a:tc>
                <a:tc>
                  <a:txBody>
                    <a:bodyPr/>
                    <a:lstStyle/>
                    <a:p>
                      <a:r>
                        <a:rPr lang="en-IN" sz="1100" dirty="0"/>
                        <a:t>GOOGLE RESEARCH</a:t>
                      </a:r>
                    </a:p>
                  </a:txBody>
                  <a:tcPr/>
                </a:tc>
                <a:tc>
                  <a:txBody>
                    <a:bodyPr/>
                    <a:lstStyle/>
                    <a:p>
                      <a:r>
                        <a:rPr lang="en-IN" sz="1100" dirty="0"/>
                        <a:t>CONVERSATIONAL MODELING CAN USES THE MAPPING A SEQUNCE TO ANOTHER SEQUNCE.</a:t>
                      </a:r>
                    </a:p>
                  </a:txBody>
                  <a:tcPr/>
                </a:tc>
                <a:extLst>
                  <a:ext uri="{0D108BD9-81ED-4DB2-BD59-A6C34878D82A}">
                    <a16:rowId xmlns:a16="http://schemas.microsoft.com/office/drawing/2014/main" val="3300837570"/>
                  </a:ext>
                </a:extLst>
              </a:tr>
              <a:tr h="917689">
                <a:tc>
                  <a:txBody>
                    <a:bodyPr/>
                    <a:lstStyle/>
                    <a:p>
                      <a:r>
                        <a:rPr lang="en-IN" sz="1100" dirty="0"/>
                        <a:t>JAINFENG GAO,</a:t>
                      </a:r>
                    </a:p>
                    <a:p>
                      <a:r>
                        <a:rPr lang="en-IN" sz="1100" dirty="0"/>
                        <a:t>MICHEL GALLEY LIHONG LI</a:t>
                      </a:r>
                    </a:p>
                    <a:p>
                      <a:endParaRPr lang="en-IN" sz="1100" dirty="0"/>
                    </a:p>
                    <a:p>
                      <a:endParaRPr lang="en-IN" sz="1100" dirty="0"/>
                    </a:p>
                    <a:p>
                      <a:endParaRPr lang="en-IN" sz="1100" dirty="0"/>
                    </a:p>
                    <a:p>
                      <a:endParaRPr lang="en-IN" sz="1100" dirty="0"/>
                    </a:p>
                  </a:txBody>
                  <a:tcPr/>
                </a:tc>
                <a:tc>
                  <a:txBody>
                    <a:bodyPr/>
                    <a:lstStyle/>
                    <a:p>
                      <a:r>
                        <a:rPr lang="en-IN" sz="1100" dirty="0"/>
                        <a:t>NEURAL APPROACHES TO CONVERSATIONAL AI</a:t>
                      </a:r>
                    </a:p>
                  </a:txBody>
                  <a:tcPr/>
                </a:tc>
                <a:tc>
                  <a:txBody>
                    <a:bodyPr/>
                    <a:lstStyle/>
                    <a:p>
                      <a:r>
                        <a:rPr lang="en-IN" sz="1100" dirty="0"/>
                        <a:t>MICROSOFT RESEARCH</a:t>
                      </a:r>
                    </a:p>
                  </a:txBody>
                  <a:tcPr/>
                </a:tc>
                <a:tc>
                  <a:txBody>
                    <a:bodyPr/>
                    <a:lstStyle/>
                    <a:p>
                      <a:r>
                        <a:rPr lang="en-IN" sz="1100" dirty="0"/>
                        <a:t>THIS PAPER PROVIDES NEURAL NETOWRK FOR 3 DIFFERENT SCENARIOS.</a:t>
                      </a:r>
                    </a:p>
                    <a:p>
                      <a:r>
                        <a:rPr lang="en-IN" sz="1100" dirty="0"/>
                        <a:t>WHICH ARE Q/A, TASK COMPLETION, SOCIAL CHAT.</a:t>
                      </a:r>
                    </a:p>
                  </a:txBody>
                  <a:tcPr/>
                </a:tc>
                <a:extLst>
                  <a:ext uri="{0D108BD9-81ED-4DB2-BD59-A6C34878D82A}">
                    <a16:rowId xmlns:a16="http://schemas.microsoft.com/office/drawing/2014/main" val="1816226952"/>
                  </a:ext>
                </a:extLst>
              </a:tr>
              <a:tr h="728204">
                <a:tc>
                  <a:txBody>
                    <a:bodyPr/>
                    <a:lstStyle/>
                    <a:p>
                      <a:r>
                        <a:rPr lang="en-IN" sz="1100" dirty="0"/>
                        <a:t>ALEC RADFORD, JEFFREY WU,REWON CHILD,DAVID LUAN</a:t>
                      </a:r>
                    </a:p>
                  </a:txBody>
                  <a:tcPr/>
                </a:tc>
                <a:tc>
                  <a:txBody>
                    <a:bodyPr/>
                    <a:lstStyle/>
                    <a:p>
                      <a:r>
                        <a:rPr lang="en-US" sz="1100" dirty="0"/>
                        <a:t>LANGUAGE MODELS ARE UNSUPERVISED MULTITASK LEARNERS.</a:t>
                      </a:r>
                      <a:endParaRPr lang="en-IN" sz="1100" dirty="0"/>
                    </a:p>
                  </a:txBody>
                  <a:tcPr/>
                </a:tc>
                <a:tc>
                  <a:txBody>
                    <a:bodyPr/>
                    <a:lstStyle/>
                    <a:p>
                      <a:r>
                        <a:rPr lang="en-US" sz="1100" dirty="0"/>
                        <a:t>C</a:t>
                      </a:r>
                      <a:r>
                        <a:rPr lang="en-IN" sz="1100" dirty="0"/>
                        <a:t>LOUDFRONT</a:t>
                      </a:r>
                    </a:p>
                  </a:txBody>
                  <a:tcPr/>
                </a:tc>
                <a:tc>
                  <a:txBody>
                    <a:bodyPr/>
                    <a:lstStyle/>
                    <a:p>
                      <a:r>
                        <a:rPr lang="en-US" sz="1100" dirty="0"/>
                        <a:t>A LANGUAGE MODEL WHICH LEARNS WITHOUT ANY EXPLICIT SUPERVISION WHEN TRAINED ON A NEW DATASET.</a:t>
                      </a:r>
                      <a:endParaRPr lang="en-IN" sz="1100" dirty="0"/>
                    </a:p>
                  </a:txBody>
                  <a:tcPr/>
                </a:tc>
                <a:extLst>
                  <a:ext uri="{0D108BD9-81ED-4DB2-BD59-A6C34878D82A}">
                    <a16:rowId xmlns:a16="http://schemas.microsoft.com/office/drawing/2014/main" val="2293398243"/>
                  </a:ext>
                </a:extLst>
              </a:tr>
              <a:tr h="862347">
                <a:tc>
                  <a:txBody>
                    <a:bodyPr/>
                    <a:lstStyle/>
                    <a:p>
                      <a:r>
                        <a:rPr lang="en-US" sz="1100" dirty="0"/>
                        <a:t>Z</a:t>
                      </a:r>
                      <a:r>
                        <a:rPr lang="en-IN" sz="1100" dirty="0"/>
                        <a:t>HILIN YANG, ZIHANG DAI, YIMING YANG</a:t>
                      </a:r>
                    </a:p>
                  </a:txBody>
                  <a:tcPr/>
                </a:tc>
                <a:tc>
                  <a:txBody>
                    <a:bodyPr/>
                    <a:lstStyle/>
                    <a:p>
                      <a:r>
                        <a:rPr lang="en-IN" sz="1100" dirty="0"/>
                        <a:t>XLNET: GENERALIZED AUTOREGRESSIVE PRETRAINING FOR LANGUAGE UNDERSTANDING</a:t>
                      </a:r>
                    </a:p>
                  </a:txBody>
                  <a:tcPr/>
                </a:tc>
                <a:tc>
                  <a:txBody>
                    <a:bodyPr/>
                    <a:lstStyle/>
                    <a:p>
                      <a:r>
                        <a:rPr lang="en-IN" sz="1100" dirty="0"/>
                        <a:t>GOOGLE AI BRAIN TEAM</a:t>
                      </a:r>
                    </a:p>
                  </a:txBody>
                  <a:tcPr/>
                </a:tc>
                <a:tc>
                  <a:txBody>
                    <a:bodyPr/>
                    <a:lstStyle/>
                    <a:p>
                      <a:r>
                        <a:rPr lang="en-US" sz="1100" dirty="0"/>
                        <a:t>X</a:t>
                      </a:r>
                      <a:r>
                        <a:rPr lang="en-IN" sz="1100" dirty="0"/>
                        <a:t>LNET ENABLES LEARNING BIDIRECTIONAL CONTEXTS BY MAXIMISING THE EXPECTED LIKELIHOOD PERMUTATIONS OF THE FACTORIZATION ORDER.</a:t>
                      </a:r>
                    </a:p>
                  </a:txBody>
                  <a:tcPr/>
                </a:tc>
                <a:extLst>
                  <a:ext uri="{0D108BD9-81ED-4DB2-BD59-A6C34878D82A}">
                    <a16:rowId xmlns:a16="http://schemas.microsoft.com/office/drawing/2014/main" val="490538786"/>
                  </a:ext>
                </a:extLst>
              </a:tr>
              <a:tr h="728204">
                <a:tc>
                  <a:txBody>
                    <a:bodyPr/>
                    <a:lstStyle/>
                    <a:p>
                      <a:r>
                        <a:rPr lang="en-IN" sz="1100" dirty="0"/>
                        <a:t>PRASADHI RANASINGHE</a:t>
                      </a:r>
                    </a:p>
                  </a:txBody>
                  <a:tcPr/>
                </a:tc>
                <a:tc>
                  <a:txBody>
                    <a:bodyPr/>
                    <a:lstStyle/>
                    <a:p>
                      <a:r>
                        <a:rPr lang="en-IN" sz="1100" dirty="0"/>
                        <a:t>CLASSIFICATION OF USEFUL COMMENTS IN STACK OVERFLOW</a:t>
                      </a:r>
                    </a:p>
                  </a:txBody>
                  <a:tcPr/>
                </a:tc>
                <a:tc>
                  <a:txBody>
                    <a:bodyPr/>
                    <a:lstStyle/>
                    <a:p>
                      <a:r>
                        <a:rPr lang="en-IN" sz="1100" dirty="0"/>
                        <a:t>RESEARCH GATE</a:t>
                      </a:r>
                    </a:p>
                  </a:txBody>
                  <a:tcPr/>
                </a:tc>
                <a:tc>
                  <a:txBody>
                    <a:bodyPr/>
                    <a:lstStyle/>
                    <a:p>
                      <a:r>
                        <a:rPr lang="en-IN" sz="1100" dirty="0"/>
                        <a:t>DETECTION OF USEFUL COMMENTS OF STACKOVERFLOW PLATFORM</a:t>
                      </a:r>
                    </a:p>
                  </a:txBody>
                  <a:tcPr/>
                </a:tc>
                <a:extLst>
                  <a:ext uri="{0D108BD9-81ED-4DB2-BD59-A6C34878D82A}">
                    <a16:rowId xmlns:a16="http://schemas.microsoft.com/office/drawing/2014/main" val="3651077394"/>
                  </a:ext>
                </a:extLst>
              </a:tr>
              <a:tr h="1130634">
                <a:tc>
                  <a:txBody>
                    <a:bodyPr/>
                    <a:lstStyle/>
                    <a:p>
                      <a:pPr>
                        <a:lnSpc>
                          <a:spcPct val="100000"/>
                        </a:lnSpc>
                      </a:pPr>
                      <a:r>
                        <a:rPr lang="en-IN" sz="1100" dirty="0"/>
                        <a:t>QING YU, ZIYIN WANG, KAIWEN JIANG </a:t>
                      </a:r>
                    </a:p>
                  </a:txBody>
                  <a:tcPr/>
                </a:tc>
                <a:tc>
                  <a:txBody>
                    <a:bodyPr/>
                    <a:lstStyle/>
                    <a:p>
                      <a:r>
                        <a:rPr lang="en-IN" sz="1100" dirty="0"/>
                        <a:t>RESEARCH ON TEXT CLASSIFICATION BASED ON BERT-BIGRU MODEL</a:t>
                      </a:r>
                    </a:p>
                  </a:txBody>
                  <a:tcPr/>
                </a:tc>
                <a:tc>
                  <a:txBody>
                    <a:bodyPr/>
                    <a:lstStyle/>
                    <a:p>
                      <a:r>
                        <a:rPr lang="en-IN" sz="1100" dirty="0"/>
                        <a:t>IOPSCIENCE</a:t>
                      </a:r>
                    </a:p>
                  </a:txBody>
                  <a:tcPr/>
                </a:tc>
                <a:tc>
                  <a:txBody>
                    <a:bodyPr/>
                    <a:lstStyle/>
                    <a:p>
                      <a:r>
                        <a:rPr lang="en-IN" sz="1100" dirty="0"/>
                        <a:t>THE USAGE OF BERT MODEL FOR THE TEXT CLASSIFICATION HELPS TO BETTER CLASSIFY THE DATA WHICH WE ARE DEALING WITH IN THE MODERN WORLD.</a:t>
                      </a:r>
                    </a:p>
                  </a:txBody>
                  <a:tcPr/>
                </a:tc>
                <a:extLst>
                  <a:ext uri="{0D108BD9-81ED-4DB2-BD59-A6C34878D82A}">
                    <a16:rowId xmlns:a16="http://schemas.microsoft.com/office/drawing/2014/main" val="23758321"/>
                  </a:ext>
                </a:extLst>
              </a:tr>
              <a:tr h="586719">
                <a:tc>
                  <a:txBody>
                    <a:bodyPr/>
                    <a:lstStyle/>
                    <a:p>
                      <a:r>
                        <a:rPr lang="en-IN" sz="1100" dirty="0"/>
                        <a:t>P. VIDYULLATHA</a:t>
                      </a:r>
                    </a:p>
                  </a:txBody>
                  <a:tcPr/>
                </a:tc>
                <a:tc>
                  <a:txBody>
                    <a:bodyPr/>
                    <a:lstStyle/>
                    <a:p>
                      <a:r>
                        <a:rPr lang="en-IN" sz="1100" dirty="0"/>
                        <a:t>IDENTIFICATION OF TOXIC COMMENTS USING MACHINE LEARNING</a:t>
                      </a:r>
                    </a:p>
                  </a:txBody>
                  <a:tcPr/>
                </a:tc>
                <a:tc>
                  <a:txBody>
                    <a:bodyPr/>
                    <a:lstStyle/>
                    <a:p>
                      <a:r>
                        <a:rPr lang="en-IN" sz="1100" dirty="0"/>
                        <a:t>TURKISH JOURNAL OF COMPUTER AND MATHEMATICS EDUCATION</a:t>
                      </a:r>
                    </a:p>
                  </a:txBody>
                  <a:tcPr/>
                </a:tc>
                <a:tc>
                  <a:txBody>
                    <a:bodyPr/>
                    <a:lstStyle/>
                    <a:p>
                      <a:r>
                        <a:rPr lang="en-IN" sz="1100" dirty="0"/>
                        <a:t>LEMMATIZATION OF WORD FOR THE GENERATION OF ROOT WORD</a:t>
                      </a:r>
                    </a:p>
                  </a:txBody>
                  <a:tcPr/>
                </a:tc>
                <a:extLst>
                  <a:ext uri="{0D108BD9-81ED-4DB2-BD59-A6C34878D82A}">
                    <a16:rowId xmlns:a16="http://schemas.microsoft.com/office/drawing/2014/main" val="1227872719"/>
                  </a:ext>
                </a:extLst>
              </a:tr>
              <a:tr h="421234">
                <a:tc>
                  <a:txBody>
                    <a:bodyPr/>
                    <a:lstStyle/>
                    <a:p>
                      <a:r>
                        <a:rPr lang="en-IN" sz="1100" dirty="0"/>
                        <a:t>SARA ZAHERI</a:t>
                      </a:r>
                    </a:p>
                  </a:txBody>
                  <a:tcPr/>
                </a:tc>
                <a:tc>
                  <a:txBody>
                    <a:bodyPr/>
                    <a:lstStyle/>
                    <a:p>
                      <a:r>
                        <a:rPr lang="en-IN" sz="1100" dirty="0"/>
                        <a:t>TOXIC COMMENT CLASSIFICATION</a:t>
                      </a:r>
                    </a:p>
                  </a:txBody>
                  <a:tcPr/>
                </a:tc>
                <a:tc>
                  <a:txBody>
                    <a:bodyPr/>
                    <a:lstStyle/>
                    <a:p>
                      <a:r>
                        <a:rPr lang="en-IN" sz="1100" dirty="0"/>
                        <a:t>SOUTHERN METHODIST UNIVERSITY</a:t>
                      </a:r>
                    </a:p>
                  </a:txBody>
                  <a:tcPr/>
                </a:tc>
                <a:tc>
                  <a:txBody>
                    <a:bodyPr/>
                    <a:lstStyle/>
                    <a:p>
                      <a:r>
                        <a:rPr lang="en-IN" sz="1100" dirty="0"/>
                        <a:t>MULTIPLE DEEP LEARNING ARCHITECTURE TO LEARN SEMANTIC EMBEDDING </a:t>
                      </a:r>
                    </a:p>
                  </a:txBody>
                  <a:tcPr/>
                </a:tc>
                <a:extLst>
                  <a:ext uri="{0D108BD9-81ED-4DB2-BD59-A6C34878D82A}">
                    <a16:rowId xmlns:a16="http://schemas.microsoft.com/office/drawing/2014/main" val="2581355190"/>
                  </a:ext>
                </a:extLst>
              </a:tr>
              <a:tr h="421234">
                <a:tc>
                  <a:txBody>
                    <a:bodyPr/>
                    <a:lstStyle/>
                    <a:p>
                      <a:r>
                        <a:rPr lang="en-IN" sz="1100" dirty="0"/>
                        <a:t>MICHAEL AQUINO</a:t>
                      </a:r>
                    </a:p>
                  </a:txBody>
                  <a:tcPr/>
                </a:tc>
                <a:tc>
                  <a:txBody>
                    <a:bodyPr/>
                    <a:lstStyle/>
                    <a:p>
                      <a:r>
                        <a:rPr lang="en-IN" sz="1100" dirty="0"/>
                        <a:t>TOXIC COMMENT DETECTION: ANALYZING THE COMBINATION OF TEXT AND EMOJI</a:t>
                      </a:r>
                    </a:p>
                  </a:txBody>
                  <a:tcPr/>
                </a:tc>
                <a:tc>
                  <a:txBody>
                    <a:bodyPr/>
                    <a:lstStyle/>
                    <a:p>
                      <a:r>
                        <a:rPr lang="en-IN" sz="1100" dirty="0"/>
                        <a:t>IEEE EXPLORE</a:t>
                      </a:r>
                    </a:p>
                  </a:txBody>
                  <a:tcPr/>
                </a:tc>
                <a:tc>
                  <a:txBody>
                    <a:bodyPr/>
                    <a:lstStyle/>
                    <a:p>
                      <a:r>
                        <a:rPr lang="en-IN" sz="1100" dirty="0"/>
                        <a:t>EMOJIS ALSO PLAY A ROLE IN THE CLASSICATION OF TOXIC TEXT</a:t>
                      </a:r>
                    </a:p>
                  </a:txBody>
                  <a:tcPr/>
                </a:tc>
                <a:extLst>
                  <a:ext uri="{0D108BD9-81ED-4DB2-BD59-A6C34878D82A}">
                    <a16:rowId xmlns:a16="http://schemas.microsoft.com/office/drawing/2014/main" val="3479041559"/>
                  </a:ext>
                </a:extLst>
              </a:tr>
            </a:tbl>
          </a:graphicData>
        </a:graphic>
      </p:graphicFrame>
    </p:spTree>
    <p:extLst>
      <p:ext uri="{BB962C8B-B14F-4D97-AF65-F5344CB8AC3E}">
        <p14:creationId xmlns:p14="http://schemas.microsoft.com/office/powerpoint/2010/main" val="337877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0A4414-61E7-3A2A-CC48-050F4B17AE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5" name="Table 5">
            <a:extLst>
              <a:ext uri="{FF2B5EF4-FFF2-40B4-BE49-F238E27FC236}">
                <a16:creationId xmlns:a16="http://schemas.microsoft.com/office/drawing/2014/main" id="{FD030FCE-EA93-FE6E-0E57-89BDD5454001}"/>
              </a:ext>
            </a:extLst>
          </p:cNvPr>
          <p:cNvGraphicFramePr>
            <a:graphicFrameLocks noGrp="1"/>
          </p:cNvGraphicFramePr>
          <p:nvPr>
            <p:extLst>
              <p:ext uri="{D42A27DB-BD31-4B8C-83A1-F6EECF244321}">
                <p14:modId xmlns:p14="http://schemas.microsoft.com/office/powerpoint/2010/main" val="914953586"/>
              </p:ext>
            </p:extLst>
          </p:nvPr>
        </p:nvGraphicFramePr>
        <p:xfrm>
          <a:off x="0" y="-18853"/>
          <a:ext cx="9144000" cy="6475846"/>
        </p:xfrm>
        <a:graphic>
          <a:graphicData uri="http://schemas.openxmlformats.org/drawingml/2006/table">
            <a:tbl>
              <a:tblPr firstRow="1" bandRow="1">
                <a:tableStyleId>{073A0DAA-6AF3-43AB-8588-CEC1D06C72B9}</a:tableStyleId>
              </a:tblPr>
              <a:tblGrid>
                <a:gridCol w="2286000">
                  <a:extLst>
                    <a:ext uri="{9D8B030D-6E8A-4147-A177-3AD203B41FA5}">
                      <a16:colId xmlns:a16="http://schemas.microsoft.com/office/drawing/2014/main" val="3884011051"/>
                    </a:ext>
                  </a:extLst>
                </a:gridCol>
                <a:gridCol w="2286000">
                  <a:extLst>
                    <a:ext uri="{9D8B030D-6E8A-4147-A177-3AD203B41FA5}">
                      <a16:colId xmlns:a16="http://schemas.microsoft.com/office/drawing/2014/main" val="2071099338"/>
                    </a:ext>
                  </a:extLst>
                </a:gridCol>
                <a:gridCol w="2286000">
                  <a:extLst>
                    <a:ext uri="{9D8B030D-6E8A-4147-A177-3AD203B41FA5}">
                      <a16:colId xmlns:a16="http://schemas.microsoft.com/office/drawing/2014/main" val="3046803482"/>
                    </a:ext>
                  </a:extLst>
                </a:gridCol>
                <a:gridCol w="2286000">
                  <a:extLst>
                    <a:ext uri="{9D8B030D-6E8A-4147-A177-3AD203B41FA5}">
                      <a16:colId xmlns:a16="http://schemas.microsoft.com/office/drawing/2014/main" val="1983767166"/>
                    </a:ext>
                  </a:extLst>
                </a:gridCol>
              </a:tblGrid>
              <a:tr h="486526">
                <a:tc>
                  <a:txBody>
                    <a:bodyPr/>
                    <a:lstStyle/>
                    <a:p>
                      <a:r>
                        <a:rPr lang="en-IN" sz="1100" dirty="0"/>
                        <a:t>AUTHOR</a:t>
                      </a:r>
                    </a:p>
                  </a:txBody>
                  <a:tcPr/>
                </a:tc>
                <a:tc>
                  <a:txBody>
                    <a:bodyPr/>
                    <a:lstStyle/>
                    <a:p>
                      <a:r>
                        <a:rPr lang="en-IN" sz="1100" dirty="0"/>
                        <a:t>TITLE</a:t>
                      </a:r>
                    </a:p>
                  </a:txBody>
                  <a:tcPr/>
                </a:tc>
                <a:tc>
                  <a:txBody>
                    <a:bodyPr/>
                    <a:lstStyle/>
                    <a:p>
                      <a:r>
                        <a:rPr lang="en-IN" sz="1100" dirty="0"/>
                        <a:t>SOURCE</a:t>
                      </a:r>
                    </a:p>
                  </a:txBody>
                  <a:tcPr/>
                </a:tc>
                <a:tc>
                  <a:txBody>
                    <a:bodyPr/>
                    <a:lstStyle/>
                    <a:p>
                      <a:r>
                        <a:rPr lang="en-IN" sz="1100" dirty="0"/>
                        <a:t>FINDINGS</a:t>
                      </a:r>
                    </a:p>
                  </a:txBody>
                  <a:tcPr/>
                </a:tc>
                <a:extLst>
                  <a:ext uri="{0D108BD9-81ED-4DB2-BD59-A6C34878D82A}">
                    <a16:rowId xmlns:a16="http://schemas.microsoft.com/office/drawing/2014/main" val="2629931085"/>
                  </a:ext>
                </a:extLst>
              </a:tr>
              <a:tr h="594061">
                <a:tc>
                  <a:txBody>
                    <a:bodyPr/>
                    <a:lstStyle/>
                    <a:p>
                      <a:r>
                        <a:rPr lang="en-US" sz="1100" dirty="0"/>
                        <a:t>H</a:t>
                      </a:r>
                      <a:r>
                        <a:rPr lang="en-IN" sz="1100" dirty="0"/>
                        <a:t>ASIM SAK, ANDREW SENIOR, FRANCOISE BEAUFAYS</a:t>
                      </a:r>
                    </a:p>
                  </a:txBody>
                  <a:tcPr/>
                </a:tc>
                <a:tc>
                  <a:txBody>
                    <a:bodyPr/>
                    <a:lstStyle/>
                    <a:p>
                      <a:r>
                        <a:rPr lang="en-IN" sz="1100" dirty="0"/>
                        <a:t>LONG SHORT-TERM MEMORY RECURRENT NEURAL NETWORK ARCHITECTURES FOR LARGE SCALE ACOUSTIC MODELING </a:t>
                      </a:r>
                    </a:p>
                  </a:txBody>
                  <a:tcPr/>
                </a:tc>
                <a:tc>
                  <a:txBody>
                    <a:bodyPr/>
                    <a:lstStyle/>
                    <a:p>
                      <a:r>
                        <a:rPr lang="en-IN" sz="1100" dirty="0"/>
                        <a:t>GOOGLE BRAIN</a:t>
                      </a:r>
                    </a:p>
                  </a:txBody>
                  <a:tcPr/>
                </a:tc>
                <a:tc>
                  <a:txBody>
                    <a:bodyPr/>
                    <a:lstStyle/>
                    <a:p>
                      <a:r>
                        <a:rPr lang="en-IN" sz="1100" dirty="0"/>
                        <a:t>LSTM IS SPECIFIC RNN WHICH TAKES INTO ACCOUNT THE COMPLETE SEQUENCE OF INPUTS FEEDED.</a:t>
                      </a:r>
                    </a:p>
                  </a:txBody>
                  <a:tcPr/>
                </a:tc>
                <a:extLst>
                  <a:ext uri="{0D108BD9-81ED-4DB2-BD59-A6C34878D82A}">
                    <a16:rowId xmlns:a16="http://schemas.microsoft.com/office/drawing/2014/main" val="3300837570"/>
                  </a:ext>
                </a:extLst>
              </a:tr>
              <a:tr h="917689">
                <a:tc>
                  <a:txBody>
                    <a:bodyPr/>
                    <a:lstStyle/>
                    <a:p>
                      <a:r>
                        <a:rPr lang="en-IN" sz="1100" dirty="0"/>
                        <a:t>JACOB DEVLIN,KENTON LEE</a:t>
                      </a:r>
                    </a:p>
                    <a:p>
                      <a:endParaRPr lang="en-IN" sz="1100" dirty="0"/>
                    </a:p>
                    <a:p>
                      <a:endParaRPr lang="en-IN" sz="1100" dirty="0"/>
                    </a:p>
                    <a:p>
                      <a:endParaRPr lang="en-IN" sz="1100" dirty="0"/>
                    </a:p>
                    <a:p>
                      <a:endParaRPr lang="en-IN" sz="1100" dirty="0"/>
                    </a:p>
                  </a:txBody>
                  <a:tcPr/>
                </a:tc>
                <a:tc>
                  <a:txBody>
                    <a:bodyPr/>
                    <a:lstStyle/>
                    <a:p>
                      <a:r>
                        <a:rPr lang="en-IN" sz="1100" dirty="0"/>
                        <a:t>BERT-PRE-TRAINING OF DEEP BIDIRECTIONAL TRANSFORMERS FOR LANGUAGE UNDERSTANDING</a:t>
                      </a:r>
                    </a:p>
                  </a:txBody>
                  <a:tcPr/>
                </a:tc>
                <a:tc>
                  <a:txBody>
                    <a:bodyPr/>
                    <a:lstStyle/>
                    <a:p>
                      <a:r>
                        <a:rPr lang="en-IN" sz="1100" dirty="0"/>
                        <a:t>GOOGLE BRAIN</a:t>
                      </a:r>
                    </a:p>
                  </a:txBody>
                  <a:tcPr/>
                </a:tc>
                <a:tc>
                  <a:txBody>
                    <a:bodyPr/>
                    <a:lstStyle/>
                    <a:p>
                      <a:r>
                        <a:rPr lang="en-IN" sz="1100" dirty="0"/>
                        <a:t>BERT IS DESIGNED TO PRE-TRAIN DEEP BIDIRECTIONAL RESPRESENTATION FROM UNLABELED TEXT BY JOINTLY CONDITIONING ON BOTH LEFT AND RIGHT CONTEXT IN ALL LAYERS.</a:t>
                      </a:r>
                    </a:p>
                  </a:txBody>
                  <a:tcPr/>
                </a:tc>
                <a:extLst>
                  <a:ext uri="{0D108BD9-81ED-4DB2-BD59-A6C34878D82A}">
                    <a16:rowId xmlns:a16="http://schemas.microsoft.com/office/drawing/2014/main" val="1816226952"/>
                  </a:ext>
                </a:extLst>
              </a:tr>
              <a:tr h="728204">
                <a:tc>
                  <a:txBody>
                    <a:bodyPr/>
                    <a:lstStyle/>
                    <a:p>
                      <a:r>
                        <a:rPr lang="en-IN" sz="1100" dirty="0"/>
                        <a:t>WENPENG YIN,KATHARINA KANN, MO YU</a:t>
                      </a:r>
                    </a:p>
                  </a:txBody>
                  <a:tcPr/>
                </a:tc>
                <a:tc>
                  <a:txBody>
                    <a:bodyPr/>
                    <a:lstStyle/>
                    <a:p>
                      <a:r>
                        <a:rPr lang="en-IN" sz="1100" dirty="0"/>
                        <a:t>COMPARATIVE STUDY OF CNN AND RNN FOR NATURAL LANGUAGE PROCESSING </a:t>
                      </a:r>
                    </a:p>
                  </a:txBody>
                  <a:tcPr/>
                </a:tc>
                <a:tc>
                  <a:txBody>
                    <a:bodyPr/>
                    <a:lstStyle/>
                    <a:p>
                      <a:r>
                        <a:rPr lang="en-US" sz="1100" dirty="0"/>
                        <a:t>IBM RESEARCH, USA</a:t>
                      </a:r>
                      <a:endParaRPr lang="en-IN" sz="1100" dirty="0"/>
                    </a:p>
                  </a:txBody>
                  <a:tcPr/>
                </a:tc>
                <a:tc>
                  <a:txBody>
                    <a:bodyPr/>
                    <a:lstStyle/>
                    <a:p>
                      <a:r>
                        <a:rPr lang="en-US" sz="1100" dirty="0"/>
                        <a:t>THIS PAPER EXPLORES TWO MOST FAMOUS DNN FOR THE NLP TASK WHICH ARE CNN AND RNN.</a:t>
                      </a:r>
                      <a:endParaRPr lang="en-IN" sz="1100" dirty="0"/>
                    </a:p>
                  </a:txBody>
                  <a:tcPr/>
                </a:tc>
                <a:extLst>
                  <a:ext uri="{0D108BD9-81ED-4DB2-BD59-A6C34878D82A}">
                    <a16:rowId xmlns:a16="http://schemas.microsoft.com/office/drawing/2014/main" val="2293398243"/>
                  </a:ext>
                </a:extLst>
              </a:tr>
              <a:tr h="862347">
                <a:tc>
                  <a:txBody>
                    <a:bodyPr/>
                    <a:lstStyle/>
                    <a:p>
                      <a:r>
                        <a:rPr lang="en-US" sz="1100" dirty="0"/>
                        <a:t>Z</a:t>
                      </a:r>
                      <a:r>
                        <a:rPr lang="en-IN" sz="1100" dirty="0"/>
                        <a:t>ACHARY C. LIPTON</a:t>
                      </a:r>
                    </a:p>
                  </a:txBody>
                  <a:tcPr/>
                </a:tc>
                <a:tc>
                  <a:txBody>
                    <a:bodyPr/>
                    <a:lstStyle/>
                    <a:p>
                      <a:r>
                        <a:rPr lang="en-IN" sz="1100" dirty="0"/>
                        <a:t>A CRITICAL REVIEW OF RECURRENT NEURAL NETWORK FOR SEQUNCE LEARNING.</a:t>
                      </a:r>
                    </a:p>
                  </a:txBody>
                  <a:tcPr/>
                </a:tc>
                <a:tc>
                  <a:txBody>
                    <a:bodyPr/>
                    <a:lstStyle/>
                    <a:p>
                      <a:r>
                        <a:rPr lang="en-US" sz="1100" dirty="0"/>
                        <a:t>U</a:t>
                      </a:r>
                      <a:r>
                        <a:rPr lang="en-IN" sz="1100" dirty="0"/>
                        <a:t>NIVERSITY OF CALIFORNIA, SAN DIEGO</a:t>
                      </a:r>
                    </a:p>
                  </a:txBody>
                  <a:tcPr/>
                </a:tc>
                <a:tc>
                  <a:txBody>
                    <a:bodyPr/>
                    <a:lstStyle/>
                    <a:p>
                      <a:r>
                        <a:rPr lang="en-US" sz="1100" dirty="0"/>
                        <a:t>RECURRENT NEURAL NETWORK ARE A SUPERSET OF FEEDFORWARD NEURAL NETWORKS, AUGMENTED WITH THE ABILITY TO PASS INFORMATION ACROSS TIME STEPS.</a:t>
                      </a:r>
                      <a:endParaRPr lang="en-IN" sz="1100" dirty="0"/>
                    </a:p>
                  </a:txBody>
                  <a:tcPr/>
                </a:tc>
                <a:extLst>
                  <a:ext uri="{0D108BD9-81ED-4DB2-BD59-A6C34878D82A}">
                    <a16:rowId xmlns:a16="http://schemas.microsoft.com/office/drawing/2014/main" val="490538786"/>
                  </a:ext>
                </a:extLst>
              </a:tr>
              <a:tr h="728204">
                <a:tc>
                  <a:txBody>
                    <a:bodyPr/>
                    <a:lstStyle/>
                    <a:p>
                      <a:r>
                        <a:rPr lang="en-IN" sz="1100" dirty="0"/>
                        <a:t>MINGDA CHEN, SEBASTIEN GODMAN</a:t>
                      </a:r>
                    </a:p>
                  </a:txBody>
                  <a:tcPr/>
                </a:tc>
                <a:tc>
                  <a:txBody>
                    <a:bodyPr/>
                    <a:lstStyle/>
                    <a:p>
                      <a:r>
                        <a:rPr lang="en-IN" sz="1100" dirty="0"/>
                        <a:t>ALBERT: A LITE BERT FOR SLEF-SUPERVISED LEARNING OF LANGUAGE REPRESENTATIONS</a:t>
                      </a:r>
                    </a:p>
                  </a:txBody>
                  <a:tcPr/>
                </a:tc>
                <a:tc>
                  <a:txBody>
                    <a:bodyPr/>
                    <a:lstStyle/>
                    <a:p>
                      <a:r>
                        <a:rPr lang="en-IN" sz="1100" dirty="0"/>
                        <a:t>GOOGLE RESEARCH</a:t>
                      </a:r>
                    </a:p>
                  </a:txBody>
                  <a:tcPr/>
                </a:tc>
                <a:tc>
                  <a:txBody>
                    <a:bodyPr/>
                    <a:lstStyle/>
                    <a:p>
                      <a:r>
                        <a:rPr lang="en-IN" sz="1100" dirty="0"/>
                        <a:t>THIS IS A MODIFIED VERSION OF TRADITIONAL BERT MODEL. THIS MODEL INCORPORATES TWO-PARAMETER REDUCTION TECHNIQUES, WHICH ARE FACTORIZED EMBEDDING PARAMETERIZATION AND CROSS LAYER PARAMTER SHARING </a:t>
                      </a:r>
                    </a:p>
                  </a:txBody>
                  <a:tcPr/>
                </a:tc>
                <a:extLst>
                  <a:ext uri="{0D108BD9-81ED-4DB2-BD59-A6C34878D82A}">
                    <a16:rowId xmlns:a16="http://schemas.microsoft.com/office/drawing/2014/main" val="3651077394"/>
                  </a:ext>
                </a:extLst>
              </a:tr>
            </a:tbl>
          </a:graphicData>
        </a:graphic>
      </p:graphicFrame>
    </p:spTree>
    <p:extLst>
      <p:ext uri="{BB962C8B-B14F-4D97-AF65-F5344CB8AC3E}">
        <p14:creationId xmlns:p14="http://schemas.microsoft.com/office/powerpoint/2010/main" val="231732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3958402"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Google Shape;107;g136e9aabb49_0_0"/>
          <p:cNvSpPr txBox="1">
            <a:spLocks noGrp="1"/>
          </p:cNvSpPr>
          <p:nvPr>
            <p:ph type="title"/>
          </p:nvPr>
        </p:nvSpPr>
        <p:spPr>
          <a:xfrm>
            <a:off x="217310" y="1326429"/>
            <a:ext cx="3634384" cy="456247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sz="4100" dirty="0">
                <a:solidFill>
                  <a:schemeClr val="tx1">
                    <a:lumMod val="85000"/>
                    <a:lumOff val="15000"/>
                  </a:schemeClr>
                </a:solidFill>
              </a:rPr>
              <a:t>EXISTING ALGORITHMS AND DRAWBACKS</a:t>
            </a:r>
          </a:p>
        </p:txBody>
      </p:sp>
      <p:sp>
        <p:nvSpPr>
          <p:cNvPr id="109" name="Google Shape;109;g136e9aabb49_0_0"/>
          <p:cNvSpPr txBox="1">
            <a:spLocks noGrp="1"/>
          </p:cNvSpPr>
          <p:nvPr>
            <p:ph type="sldNum" idx="12"/>
          </p:nvPr>
        </p:nvSpPr>
        <p:spPr>
          <a:xfrm>
            <a:off x="6457950" y="6356350"/>
            <a:ext cx="2057400" cy="365125"/>
          </a:xfrm>
          <a:prstGeom prst="rect">
            <a:avLst/>
          </a:prstGeom>
        </p:spPr>
        <p:txBody>
          <a:bodyPr spcFirstLastPara="1" lIns="91425" tIns="45700" rIns="91425" bIns="45700" anchorCtr="0">
            <a:normAutofit/>
          </a:bodyPr>
          <a:lstStyle/>
          <a:p>
            <a:pPr marL="0" lvl="0" indent="0" rtl="0">
              <a:spcBef>
                <a:spcPts val="0"/>
              </a:spcBef>
              <a:spcAft>
                <a:spcPts val="600"/>
              </a:spcAft>
              <a:buClr>
                <a:srgbClr val="000000"/>
              </a:buClr>
              <a:buFont typeface="Arial"/>
              <a:buNone/>
            </a:pPr>
            <a:fld id="{00000000-1234-1234-1234-123412341234}" type="slidenum">
              <a:rPr lang="en-US" sz="900"/>
              <a:pPr marL="0" lvl="0" indent="0" rtl="0">
                <a:spcBef>
                  <a:spcPts val="0"/>
                </a:spcBef>
                <a:spcAft>
                  <a:spcPts val="600"/>
                </a:spcAft>
                <a:buClr>
                  <a:srgbClr val="000000"/>
                </a:buClr>
                <a:buFont typeface="Arial"/>
                <a:buNone/>
              </a:pPr>
              <a:t>8</a:t>
            </a:fld>
            <a:endParaRPr lang="en-US" sz="900"/>
          </a:p>
        </p:txBody>
      </p:sp>
    </p:spTree>
    <p:extLst>
      <p:ext uri="{BB962C8B-B14F-4D97-AF65-F5344CB8AC3E}">
        <p14:creationId xmlns:p14="http://schemas.microsoft.com/office/powerpoint/2010/main" val="105081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AC4877-E015-EAE2-E3D0-F2137EDA1E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6" name="Table 6">
            <a:extLst>
              <a:ext uri="{FF2B5EF4-FFF2-40B4-BE49-F238E27FC236}">
                <a16:creationId xmlns:a16="http://schemas.microsoft.com/office/drawing/2014/main" id="{DC61BC9D-04E1-C21F-4F12-60FACDCAB393}"/>
              </a:ext>
            </a:extLst>
          </p:cNvPr>
          <p:cNvGraphicFramePr>
            <a:graphicFrameLocks noGrp="1"/>
          </p:cNvGraphicFramePr>
          <p:nvPr>
            <p:extLst>
              <p:ext uri="{D42A27DB-BD31-4B8C-83A1-F6EECF244321}">
                <p14:modId xmlns:p14="http://schemas.microsoft.com/office/powerpoint/2010/main" val="429346102"/>
              </p:ext>
            </p:extLst>
          </p:nvPr>
        </p:nvGraphicFramePr>
        <p:xfrm>
          <a:off x="457200" y="136525"/>
          <a:ext cx="8005482" cy="6584948"/>
        </p:xfrm>
        <a:graphic>
          <a:graphicData uri="http://schemas.openxmlformats.org/drawingml/2006/table">
            <a:tbl>
              <a:tblPr firstRow="1" bandRow="1">
                <a:tableStyleId>{073A0DAA-6AF3-43AB-8588-CEC1D06C72B9}</a:tableStyleId>
              </a:tblPr>
              <a:tblGrid>
                <a:gridCol w="4002741">
                  <a:extLst>
                    <a:ext uri="{9D8B030D-6E8A-4147-A177-3AD203B41FA5}">
                      <a16:colId xmlns:a16="http://schemas.microsoft.com/office/drawing/2014/main" val="188220137"/>
                    </a:ext>
                  </a:extLst>
                </a:gridCol>
                <a:gridCol w="4002741">
                  <a:extLst>
                    <a:ext uri="{9D8B030D-6E8A-4147-A177-3AD203B41FA5}">
                      <a16:colId xmlns:a16="http://schemas.microsoft.com/office/drawing/2014/main" val="3989780169"/>
                    </a:ext>
                  </a:extLst>
                </a:gridCol>
              </a:tblGrid>
              <a:tr h="1010787">
                <a:tc>
                  <a:txBody>
                    <a:bodyPr/>
                    <a:lstStyle/>
                    <a:p>
                      <a:r>
                        <a:rPr lang="en-IN" dirty="0"/>
                        <a:t>EXISTING ALGORITHMS</a:t>
                      </a:r>
                    </a:p>
                  </a:txBody>
                  <a:tcPr/>
                </a:tc>
                <a:tc>
                  <a:txBody>
                    <a:bodyPr/>
                    <a:lstStyle/>
                    <a:p>
                      <a:r>
                        <a:rPr lang="en-IN" dirty="0"/>
                        <a:t>DRAWBACKS</a:t>
                      </a:r>
                    </a:p>
                  </a:txBody>
                  <a:tcPr/>
                </a:tc>
                <a:extLst>
                  <a:ext uri="{0D108BD9-81ED-4DB2-BD59-A6C34878D82A}">
                    <a16:rowId xmlns:a16="http://schemas.microsoft.com/office/drawing/2014/main" val="381449478"/>
                  </a:ext>
                </a:extLst>
              </a:tr>
              <a:tr h="957508">
                <a:tc>
                  <a:txBody>
                    <a:bodyPr/>
                    <a:lstStyle/>
                    <a:p>
                      <a:r>
                        <a:rPr lang="en-IN" dirty="0"/>
                        <a:t>Logistic Regression</a:t>
                      </a:r>
                    </a:p>
                    <a:p>
                      <a:endParaRPr lang="en-IN" dirty="0"/>
                    </a:p>
                  </a:txBody>
                  <a:tcPr/>
                </a:tc>
                <a:tc>
                  <a:txBody>
                    <a:bodyPr/>
                    <a:lstStyle/>
                    <a:p>
                      <a:pPr marL="285750" indent="-285750">
                        <a:buFont typeface="Arial" panose="020B0604020202020204" pitchFamily="34" charset="0"/>
                        <a:buChar char="•"/>
                      </a:pPr>
                      <a:r>
                        <a:rPr lang="en-IN" dirty="0"/>
                        <a:t>Fails to Classify Complex patterns</a:t>
                      </a:r>
                    </a:p>
                    <a:p>
                      <a:pPr marL="285750" indent="-285750">
                        <a:buFont typeface="Arial" panose="020B0604020202020204" pitchFamily="34" charset="0"/>
                        <a:buChar char="•"/>
                      </a:pPr>
                      <a:r>
                        <a:rPr lang="en-IN" dirty="0"/>
                        <a:t>Assumes linearity between variables.</a:t>
                      </a:r>
                    </a:p>
                  </a:txBody>
                  <a:tcPr/>
                </a:tc>
                <a:extLst>
                  <a:ext uri="{0D108BD9-81ED-4DB2-BD59-A6C34878D82A}">
                    <a16:rowId xmlns:a16="http://schemas.microsoft.com/office/drawing/2014/main" val="3874535538"/>
                  </a:ext>
                </a:extLst>
              </a:tr>
              <a:tr h="1360839">
                <a:tc>
                  <a:txBody>
                    <a:bodyPr/>
                    <a:lstStyle/>
                    <a:p>
                      <a:r>
                        <a:rPr lang="en-IN" dirty="0"/>
                        <a:t>Decision Tree</a:t>
                      </a:r>
                    </a:p>
                    <a:p>
                      <a:endParaRPr lang="en-IN" dirty="0"/>
                    </a:p>
                  </a:txBody>
                  <a:tcPr/>
                </a:tc>
                <a:tc>
                  <a:txBody>
                    <a:bodyPr/>
                    <a:lstStyle/>
                    <a:p>
                      <a:pPr marL="285750" indent="-285750">
                        <a:buFont typeface="Arial" panose="020B0604020202020204" pitchFamily="34" charset="0"/>
                        <a:buChar char="•"/>
                      </a:pPr>
                      <a:r>
                        <a:rPr lang="en-IN" dirty="0"/>
                        <a:t>Highly Sensitive towards small data changes.</a:t>
                      </a:r>
                    </a:p>
                    <a:p>
                      <a:pPr marL="285750" indent="-285750">
                        <a:buFont typeface="Arial" panose="020B0604020202020204" pitchFamily="34" charset="0"/>
                        <a:buChar char="•"/>
                      </a:pPr>
                      <a:r>
                        <a:rPr lang="en-IN" dirty="0"/>
                        <a:t>Cannot handle large dataset.</a:t>
                      </a:r>
                    </a:p>
                    <a:p>
                      <a:pPr marL="285750" indent="-285750">
                        <a:buFont typeface="Arial" panose="020B0604020202020204" pitchFamily="34" charset="0"/>
                        <a:buChar char="•"/>
                      </a:pPr>
                      <a:r>
                        <a:rPr lang="en-IN" dirty="0"/>
                        <a:t>Sensitive towards biasness.</a:t>
                      </a:r>
                    </a:p>
                  </a:txBody>
                  <a:tcPr/>
                </a:tc>
                <a:extLst>
                  <a:ext uri="{0D108BD9-81ED-4DB2-BD59-A6C34878D82A}">
                    <a16:rowId xmlns:a16="http://schemas.microsoft.com/office/drawing/2014/main" val="1506310725"/>
                  </a:ext>
                </a:extLst>
              </a:tr>
              <a:tr h="957508">
                <a:tc>
                  <a:txBody>
                    <a:bodyPr/>
                    <a:lstStyle/>
                    <a:p>
                      <a:r>
                        <a:rPr lang="en-IN" dirty="0"/>
                        <a:t>Naïve Bayes</a:t>
                      </a:r>
                    </a:p>
                    <a:p>
                      <a:endParaRPr lang="en-IN" dirty="0"/>
                    </a:p>
                    <a:p>
                      <a:endParaRPr lang="en-IN" dirty="0"/>
                    </a:p>
                  </a:txBody>
                  <a:tcPr/>
                </a:tc>
                <a:tc>
                  <a:txBody>
                    <a:bodyPr/>
                    <a:lstStyle/>
                    <a:p>
                      <a:pPr marL="285750" indent="-285750">
                        <a:buFont typeface="Arial" panose="020B0604020202020204" pitchFamily="34" charset="0"/>
                        <a:buChar char="•"/>
                      </a:pPr>
                      <a:r>
                        <a:rPr lang="en-IN" dirty="0"/>
                        <a:t>Requires Large dataset</a:t>
                      </a:r>
                    </a:p>
                    <a:p>
                      <a:pPr marL="285750" indent="-285750">
                        <a:buFont typeface="Arial" panose="020B0604020202020204" pitchFamily="34" charset="0"/>
                        <a:buChar char="•"/>
                      </a:pPr>
                      <a:r>
                        <a:rPr lang="en-IN" dirty="0"/>
                        <a:t>Assumes all predictors are independent(rarely seen)</a:t>
                      </a:r>
                    </a:p>
                  </a:txBody>
                  <a:tcPr/>
                </a:tc>
                <a:extLst>
                  <a:ext uri="{0D108BD9-81ED-4DB2-BD59-A6C34878D82A}">
                    <a16:rowId xmlns:a16="http://schemas.microsoft.com/office/drawing/2014/main" val="4019335912"/>
                  </a:ext>
                </a:extLst>
              </a:tr>
              <a:tr h="1149153">
                <a:tc>
                  <a:txBody>
                    <a:bodyPr/>
                    <a:lstStyle/>
                    <a:p>
                      <a:r>
                        <a:rPr lang="en-IN" dirty="0"/>
                        <a:t>Random Forest</a:t>
                      </a:r>
                    </a:p>
                  </a:txBody>
                  <a:tcPr/>
                </a:tc>
                <a:tc>
                  <a:txBody>
                    <a:bodyPr/>
                    <a:lstStyle/>
                    <a:p>
                      <a:pPr marL="285750" indent="-285750">
                        <a:buFont typeface="Arial" panose="020B0604020202020204" pitchFamily="34" charset="0"/>
                        <a:buChar char="•"/>
                      </a:pPr>
                      <a:r>
                        <a:rPr lang="en-IN" dirty="0"/>
                        <a:t>Results of Random forest are very tough to interpret.</a:t>
                      </a:r>
                    </a:p>
                    <a:p>
                      <a:pPr marL="285750" indent="-285750">
                        <a:buFont typeface="Arial" panose="020B0604020202020204" pitchFamily="34" charset="0"/>
                        <a:buChar char="•"/>
                      </a:pPr>
                      <a:r>
                        <a:rPr lang="en-IN" dirty="0"/>
                        <a:t>Very slow for real-time predictions</a:t>
                      </a:r>
                    </a:p>
                  </a:txBody>
                  <a:tcPr/>
                </a:tc>
                <a:extLst>
                  <a:ext uri="{0D108BD9-81ED-4DB2-BD59-A6C34878D82A}">
                    <a16:rowId xmlns:a16="http://schemas.microsoft.com/office/drawing/2014/main" val="3013019628"/>
                  </a:ext>
                </a:extLst>
              </a:tr>
              <a:tr h="1149153">
                <a:tc>
                  <a:txBody>
                    <a:bodyPr/>
                    <a:lstStyle/>
                    <a:p>
                      <a:r>
                        <a:rPr lang="en-IN" dirty="0"/>
                        <a:t>K Nearest Neighbour</a:t>
                      </a:r>
                    </a:p>
                    <a:p>
                      <a:endParaRPr lang="en-IN" dirty="0"/>
                    </a:p>
                  </a:txBody>
                  <a:tcPr/>
                </a:tc>
                <a:tc>
                  <a:txBody>
                    <a:bodyPr/>
                    <a:lstStyle/>
                    <a:p>
                      <a:pPr marL="285750" indent="-285750">
                        <a:buFont typeface="Arial" panose="020B0604020202020204" pitchFamily="34" charset="0"/>
                        <a:buChar char="•"/>
                      </a:pPr>
                      <a:r>
                        <a:rPr lang="en-IN" dirty="0"/>
                        <a:t>Selecting the value of K is a complex task.</a:t>
                      </a:r>
                    </a:p>
                    <a:p>
                      <a:pPr marL="285750" indent="-285750">
                        <a:buFont typeface="Arial" panose="020B0604020202020204" pitchFamily="34" charset="0"/>
                        <a:buChar char="•"/>
                      </a:pPr>
                      <a:r>
                        <a:rPr lang="en-IN" dirty="0"/>
                        <a:t>Cannot handle large dataset.</a:t>
                      </a:r>
                    </a:p>
                    <a:p>
                      <a:pPr marL="285750" indent="-285750">
                        <a:buFont typeface="Arial" panose="020B0604020202020204" pitchFamily="34" charset="0"/>
                        <a:buChar char="•"/>
                      </a:pPr>
                      <a:r>
                        <a:rPr lang="en-IN" dirty="0"/>
                        <a:t>Sensitive to outliers and missing values.</a:t>
                      </a:r>
                    </a:p>
                  </a:txBody>
                  <a:tcPr/>
                </a:tc>
                <a:extLst>
                  <a:ext uri="{0D108BD9-81ED-4DB2-BD59-A6C34878D82A}">
                    <a16:rowId xmlns:a16="http://schemas.microsoft.com/office/drawing/2014/main" val="3154139738"/>
                  </a:ext>
                </a:extLst>
              </a:tr>
            </a:tbl>
          </a:graphicData>
        </a:graphic>
      </p:graphicFrame>
    </p:spTree>
    <p:extLst>
      <p:ext uri="{BB962C8B-B14F-4D97-AF65-F5344CB8AC3E}">
        <p14:creationId xmlns:p14="http://schemas.microsoft.com/office/powerpoint/2010/main" val="11755217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535</TotalTime>
  <Words>1556</Words>
  <Application>Microsoft Office PowerPoint</Application>
  <PresentationFormat>On-screen Show (4:3)</PresentationFormat>
  <Paragraphs>213</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Bierstadt</vt:lpstr>
      <vt:lpstr>Calibri</vt:lpstr>
      <vt:lpstr>ff2</vt:lpstr>
      <vt:lpstr>Times New Roman</vt:lpstr>
      <vt:lpstr>var(--nova-font-family-sans-serif)</vt:lpstr>
      <vt:lpstr>Office Theme</vt:lpstr>
      <vt:lpstr>Comparative Study of NLP algorithms</vt:lpstr>
      <vt:lpstr>TABLE OF  CONTENTS</vt:lpstr>
      <vt:lpstr>Abstract</vt:lpstr>
      <vt:lpstr>Requirement Gathering </vt:lpstr>
      <vt:lpstr>LITERATURE REVIEW</vt:lpstr>
      <vt:lpstr>PowerPoint Presentation</vt:lpstr>
      <vt:lpstr>PowerPoint Presentation</vt:lpstr>
      <vt:lpstr>EXISTING ALGORITHMS AND DRAWBACKS</vt:lpstr>
      <vt:lpstr>PowerPoint Presentation</vt:lpstr>
      <vt:lpstr>PowerPoint Presentation</vt:lpstr>
      <vt:lpstr>Research  Gap</vt:lpstr>
      <vt:lpstr>UML DIAGRAMS</vt:lpstr>
      <vt:lpstr>ACTIVITY DIAGRAM</vt:lpstr>
      <vt:lpstr>USECASE  DIAGRAM</vt:lpstr>
      <vt:lpstr>STATECHART DIAGRAM</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logo detection using machine learning based on recognition of original logo</dc:title>
  <dc:creator>Kevin</dc:creator>
  <cp:lastModifiedBy>Mayank</cp:lastModifiedBy>
  <cp:revision>178</cp:revision>
  <dcterms:created xsi:type="dcterms:W3CDTF">2020-05-13T07:00:09Z</dcterms:created>
  <dcterms:modified xsi:type="dcterms:W3CDTF">2022-10-15T04:53:47Z</dcterms:modified>
</cp:coreProperties>
</file>