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8" r:id="rId11"/>
    <p:sldId id="269" r:id="rId12"/>
    <p:sldId id="271" r:id="rId13"/>
    <p:sldId id="272" r:id="rId14"/>
    <p:sldId id="273" r:id="rId15"/>
    <p:sldId id="263" r:id="rId16"/>
    <p:sldId id="26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2577" autoAdjust="0"/>
  </p:normalViewPr>
  <p:slideViewPr>
    <p:cSldViewPr snapToGrid="0">
      <p:cViewPr varScale="1">
        <p:scale>
          <a:sx n="57" d="100"/>
          <a:sy n="57" d="100"/>
        </p:scale>
        <p:origin x="48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C7DA6-0262-41E1-BBAF-065BA0CA845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C205E0EA-3C02-417D-BDD6-9F0227AA4A3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Data set</a:t>
          </a:r>
          <a:endParaRPr lang="es-ES" sz="1800" dirty="0">
            <a:solidFill>
              <a:schemeClr val="bg1"/>
            </a:solidFill>
          </a:endParaRPr>
        </a:p>
      </dgm:t>
    </dgm:pt>
    <dgm:pt modelId="{306EDDD4-5B52-48A2-869A-DEA74128E8B0}" type="par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BC239681-3BA5-455F-B367-CA902EF601C1}" type="sibTrans" cxnId="{A21D8646-FC88-4C9E-BB52-00207E53F553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D602308F-14B3-4868-9F6F-4A708E875490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Stop Words	</a:t>
          </a:r>
          <a:endParaRPr lang="es-ES" sz="1800" dirty="0">
            <a:solidFill>
              <a:schemeClr val="bg1"/>
            </a:solidFill>
          </a:endParaRPr>
        </a:p>
      </dgm:t>
    </dgm:pt>
    <dgm:pt modelId="{5E447342-C09A-4297-9052-B7FBE3F3DC57}" type="par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4339E339-3DFB-4013-A01E-CA25FFDE00CA}" type="sibTrans" cxnId="{F8B6823A-06EA-44DB-A43A-C1E3567DFD4D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EF472400-46D4-45E1-B9B4-A5D9509B36AE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Diccionario</a:t>
          </a:r>
          <a:endParaRPr lang="es-ES" sz="1800" dirty="0">
            <a:solidFill>
              <a:schemeClr val="bg1"/>
            </a:solidFill>
          </a:endParaRPr>
        </a:p>
      </dgm:t>
    </dgm:pt>
    <dgm:pt modelId="{5CC6ECDB-2189-4E08-8D12-BD6DEA06325D}" type="par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D9E11F3-DA25-4BC0-B419-3CE7B90E858E}" type="sibTrans" cxnId="{8747F592-64E8-4724-88A5-0EEC5AD22104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560662BB-9067-4823-BAE6-1348A0079D93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Índice invertido</a:t>
          </a:r>
          <a:endParaRPr lang="es-ES" sz="1800" dirty="0">
            <a:solidFill>
              <a:schemeClr val="bg1"/>
            </a:solidFill>
          </a:endParaRPr>
        </a:p>
      </dgm:t>
    </dgm:pt>
    <dgm:pt modelId="{D8FD4398-BAB9-48C8-A542-3BF7B1A41A2F}" type="par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898EEE0-0295-43AC-ACA8-CADD6BB22D5D}" type="sibTrans" cxnId="{B7D34998-F6A8-465E-9921-720E7776F180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C55C795-09CA-4F4B-9C18-C0401DB6E61A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Normal</a:t>
          </a:r>
        </a:p>
        <a:p>
          <a:r>
            <a:rPr lang="es-ES" sz="1800" dirty="0" smtClean="0">
              <a:solidFill>
                <a:schemeClr val="bg1"/>
              </a:solidFill>
            </a:rPr>
            <a:t>Tf - idf</a:t>
          </a:r>
          <a:endParaRPr lang="es-ES" sz="1800" dirty="0">
            <a:solidFill>
              <a:schemeClr val="bg1"/>
            </a:solidFill>
          </a:endParaRPr>
        </a:p>
      </dgm:t>
    </dgm:pt>
    <dgm:pt modelId="{C6272AC8-A41E-453E-BAD7-509F18B3478D}" type="par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8BC40870-4166-4BA5-A057-2A72A2F26184}" type="sibTrans" cxnId="{E2A319D0-67D0-4618-BA02-378B527969FB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FD6CBE3-B9CF-4D37-84E5-6FBB5999D811}">
      <dgm:prSet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Similitud Coseno</a:t>
          </a:r>
          <a:endParaRPr lang="es-ES" sz="1800" dirty="0">
            <a:solidFill>
              <a:schemeClr val="bg1"/>
            </a:solidFill>
          </a:endParaRPr>
        </a:p>
      </dgm:t>
    </dgm:pt>
    <dgm:pt modelId="{55F56EB0-0F5E-44B0-8FC4-E4B6D2604A67}" type="par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14E917FE-0402-496F-9CAB-DE071076A750}" type="sibTrans" cxnId="{36DC8ACF-8279-41D6-BF16-CB37AD95663F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A0147C22-0E24-41C5-8A41-11EAA375C861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bg1"/>
              </a:solidFill>
            </a:rPr>
            <a:t>Vector Space</a:t>
          </a:r>
        </a:p>
      </dgm:t>
    </dgm:pt>
    <dgm:pt modelId="{CDB41037-E0B3-49A4-BC3A-A2EB7DF6E067}" type="sib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3A35E321-FEA3-4993-978D-B042A1F23601}" type="parTrans" cxnId="{AB6B7C38-2A17-491E-A51E-68BC116DD817}">
      <dgm:prSet/>
      <dgm:spPr/>
      <dgm:t>
        <a:bodyPr/>
        <a:lstStyle/>
        <a:p>
          <a:endParaRPr lang="es-ES" sz="1800">
            <a:solidFill>
              <a:schemeClr val="bg1"/>
            </a:solidFill>
          </a:endParaRPr>
        </a:p>
      </dgm:t>
    </dgm:pt>
    <dgm:pt modelId="{29B3AE68-4D13-4EEE-B2A5-A4540262BD31}" type="pres">
      <dgm:prSet presAssocID="{662C7DA6-0262-41E1-BBAF-065BA0CA8457}" presName="Name0" presStyleCnt="0">
        <dgm:presLayoutVars>
          <dgm:dir/>
          <dgm:animLvl val="lvl"/>
          <dgm:resizeHandles val="exact"/>
        </dgm:presLayoutVars>
      </dgm:prSet>
      <dgm:spPr/>
    </dgm:pt>
    <dgm:pt modelId="{F3CF577B-29DF-4E24-96DF-8DF2F915116A}" type="pres">
      <dgm:prSet presAssocID="{C205E0EA-3C02-417D-BDD6-9F0227AA4A30}" presName="parTxOnly" presStyleLbl="node1" presStyleIdx="0" presStyleCnt="7" custScaleX="7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A007C6-FA9B-4A7E-A263-6DE4D6C18220}" type="pres">
      <dgm:prSet presAssocID="{BC239681-3BA5-455F-B367-CA902EF601C1}" presName="parTxOnlySpace" presStyleCnt="0"/>
      <dgm:spPr/>
    </dgm:pt>
    <dgm:pt modelId="{078373D2-B7D8-47EC-B1BD-669F1AEAC13C}" type="pres">
      <dgm:prSet presAssocID="{D602308F-14B3-4868-9F6F-4A708E875490}" presName="parTxOnly" presStyleLbl="node1" presStyleIdx="1" presStyleCnt="7" custScaleX="90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7C839-7719-43E9-B516-1ABEFA0B9047}" type="pres">
      <dgm:prSet presAssocID="{4339E339-3DFB-4013-A01E-CA25FFDE00CA}" presName="parTxOnlySpace" presStyleCnt="0"/>
      <dgm:spPr/>
    </dgm:pt>
    <dgm:pt modelId="{CDD3D71E-3C00-42D4-8262-A11266E277D1}" type="pres">
      <dgm:prSet presAssocID="{EF472400-46D4-45E1-B9B4-A5D9509B36AE}" presName="parTxOnly" presStyleLbl="node1" presStyleIdx="2" presStyleCnt="7" custScaleX="105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CDEB8-0D19-4DD3-9FF3-EE9A6A8141C3}" type="pres">
      <dgm:prSet presAssocID="{3D9E11F3-DA25-4BC0-B419-3CE7B90E858E}" presName="parTxOnlySpace" presStyleCnt="0"/>
      <dgm:spPr/>
    </dgm:pt>
    <dgm:pt modelId="{19990510-3E9C-4D9F-B780-E449CC76F7E8}" type="pres">
      <dgm:prSet presAssocID="{A0147C22-0E24-41C5-8A41-11EAA375C861}" presName="parTxOnly" presStyleLbl="node1" presStyleIdx="3" presStyleCnt="7" custLinFactNeighborX="50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20166C-EBC9-4761-8E92-AFC65F578A2A}" type="pres">
      <dgm:prSet presAssocID="{CDB41037-E0B3-49A4-BC3A-A2EB7DF6E067}" presName="parTxOnlySpace" presStyleCnt="0"/>
      <dgm:spPr/>
    </dgm:pt>
    <dgm:pt modelId="{B0BCB455-E579-4CC8-9154-63975DC12AC2}" type="pres">
      <dgm:prSet presAssocID="{560662BB-9067-4823-BAE6-1348A0079D9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86A23-A9CE-4CE0-AC51-C28F49870FF2}" type="pres">
      <dgm:prSet presAssocID="{2898EEE0-0295-43AC-ACA8-CADD6BB22D5D}" presName="parTxOnlySpace" presStyleCnt="0"/>
      <dgm:spPr/>
    </dgm:pt>
    <dgm:pt modelId="{F6F3F974-5AF9-4BB6-8659-24A8EED5BFCC}" type="pres">
      <dgm:prSet presAssocID="{8C55C795-09CA-4F4B-9C18-C0401DB6E61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A50DEB-DE1B-4FAC-94FF-AA213C25DE00}" type="pres">
      <dgm:prSet presAssocID="{8BC40870-4166-4BA5-A057-2A72A2F26184}" presName="parTxOnlySpace" presStyleCnt="0"/>
      <dgm:spPr/>
    </dgm:pt>
    <dgm:pt modelId="{74445477-6B73-4BA6-8D78-638094892A73}" type="pres">
      <dgm:prSet presAssocID="{AFD6CBE3-B9CF-4D37-84E5-6FBB5999D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B6823A-06EA-44DB-A43A-C1E3567DFD4D}" srcId="{662C7DA6-0262-41E1-BBAF-065BA0CA8457}" destId="{D602308F-14B3-4868-9F6F-4A708E875490}" srcOrd="1" destOrd="0" parTransId="{5E447342-C09A-4297-9052-B7FBE3F3DC57}" sibTransId="{4339E339-3DFB-4013-A01E-CA25FFDE00CA}"/>
    <dgm:cxn modelId="{1AFA9547-6AD5-4995-8D7D-4DA609282259}" type="presOf" srcId="{EF472400-46D4-45E1-B9B4-A5D9509B36AE}" destId="{CDD3D71E-3C00-42D4-8262-A11266E277D1}" srcOrd="0" destOrd="0" presId="urn:microsoft.com/office/officeart/2005/8/layout/chevron1"/>
    <dgm:cxn modelId="{1091457F-CAD5-4979-94D4-3276B426CB9F}" type="presOf" srcId="{D602308F-14B3-4868-9F6F-4A708E875490}" destId="{078373D2-B7D8-47EC-B1BD-669F1AEAC13C}" srcOrd="0" destOrd="0" presId="urn:microsoft.com/office/officeart/2005/8/layout/chevron1"/>
    <dgm:cxn modelId="{20F549CF-E5FA-4311-87EE-1B028055985F}" type="presOf" srcId="{560662BB-9067-4823-BAE6-1348A0079D93}" destId="{B0BCB455-E579-4CC8-9154-63975DC12AC2}" srcOrd="0" destOrd="0" presId="urn:microsoft.com/office/officeart/2005/8/layout/chevron1"/>
    <dgm:cxn modelId="{E3072DD8-24CE-4808-9BA4-28F9B6C9360D}" type="presOf" srcId="{8C55C795-09CA-4F4B-9C18-C0401DB6E61A}" destId="{F6F3F974-5AF9-4BB6-8659-24A8EED5BFCC}" srcOrd="0" destOrd="0" presId="urn:microsoft.com/office/officeart/2005/8/layout/chevron1"/>
    <dgm:cxn modelId="{8747F592-64E8-4724-88A5-0EEC5AD22104}" srcId="{662C7DA6-0262-41E1-BBAF-065BA0CA8457}" destId="{EF472400-46D4-45E1-B9B4-A5D9509B36AE}" srcOrd="2" destOrd="0" parTransId="{5CC6ECDB-2189-4E08-8D12-BD6DEA06325D}" sibTransId="{3D9E11F3-DA25-4BC0-B419-3CE7B90E858E}"/>
    <dgm:cxn modelId="{AB6B7C38-2A17-491E-A51E-68BC116DD817}" srcId="{662C7DA6-0262-41E1-BBAF-065BA0CA8457}" destId="{A0147C22-0E24-41C5-8A41-11EAA375C861}" srcOrd="3" destOrd="0" parTransId="{3A35E321-FEA3-4993-978D-B042A1F23601}" sibTransId="{CDB41037-E0B3-49A4-BC3A-A2EB7DF6E067}"/>
    <dgm:cxn modelId="{B7D34998-F6A8-465E-9921-720E7776F180}" srcId="{662C7DA6-0262-41E1-BBAF-065BA0CA8457}" destId="{560662BB-9067-4823-BAE6-1348A0079D93}" srcOrd="4" destOrd="0" parTransId="{D8FD4398-BAB9-48C8-A542-3BF7B1A41A2F}" sibTransId="{2898EEE0-0295-43AC-ACA8-CADD6BB22D5D}"/>
    <dgm:cxn modelId="{BE48324A-6E0A-4877-AC9A-866A109754B1}" type="presOf" srcId="{AFD6CBE3-B9CF-4D37-84E5-6FBB5999D811}" destId="{74445477-6B73-4BA6-8D78-638094892A73}" srcOrd="0" destOrd="0" presId="urn:microsoft.com/office/officeart/2005/8/layout/chevron1"/>
    <dgm:cxn modelId="{E2A319D0-67D0-4618-BA02-378B527969FB}" srcId="{662C7DA6-0262-41E1-BBAF-065BA0CA8457}" destId="{8C55C795-09CA-4F4B-9C18-C0401DB6E61A}" srcOrd="5" destOrd="0" parTransId="{C6272AC8-A41E-453E-BAD7-509F18B3478D}" sibTransId="{8BC40870-4166-4BA5-A057-2A72A2F26184}"/>
    <dgm:cxn modelId="{36DC8ACF-8279-41D6-BF16-CB37AD95663F}" srcId="{662C7DA6-0262-41E1-BBAF-065BA0CA8457}" destId="{AFD6CBE3-B9CF-4D37-84E5-6FBB5999D811}" srcOrd="6" destOrd="0" parTransId="{55F56EB0-0F5E-44B0-8FC4-E4B6D2604A67}" sibTransId="{14E917FE-0402-496F-9CAB-DE071076A750}"/>
    <dgm:cxn modelId="{7B99BA5C-D82C-4E98-AC0C-1F8F603F2C5F}" type="presOf" srcId="{662C7DA6-0262-41E1-BBAF-065BA0CA8457}" destId="{29B3AE68-4D13-4EEE-B2A5-A4540262BD31}" srcOrd="0" destOrd="0" presId="urn:microsoft.com/office/officeart/2005/8/layout/chevron1"/>
    <dgm:cxn modelId="{728F7FF5-4CC5-44D3-8FE7-A8DC6B4FE736}" type="presOf" srcId="{C205E0EA-3C02-417D-BDD6-9F0227AA4A30}" destId="{F3CF577B-29DF-4E24-96DF-8DF2F915116A}" srcOrd="0" destOrd="0" presId="urn:microsoft.com/office/officeart/2005/8/layout/chevron1"/>
    <dgm:cxn modelId="{A21D8646-FC88-4C9E-BB52-00207E53F553}" srcId="{662C7DA6-0262-41E1-BBAF-065BA0CA8457}" destId="{C205E0EA-3C02-417D-BDD6-9F0227AA4A30}" srcOrd="0" destOrd="0" parTransId="{306EDDD4-5B52-48A2-869A-DEA74128E8B0}" sibTransId="{BC239681-3BA5-455F-B367-CA902EF601C1}"/>
    <dgm:cxn modelId="{8869222F-4C19-4F5E-A08E-E1ECFAB9B3B4}" type="presOf" srcId="{A0147C22-0E24-41C5-8A41-11EAA375C861}" destId="{19990510-3E9C-4D9F-B780-E449CC76F7E8}" srcOrd="0" destOrd="0" presId="urn:microsoft.com/office/officeart/2005/8/layout/chevron1"/>
    <dgm:cxn modelId="{A9BD3EDA-C550-4931-8A5C-DD8FFA686A91}" type="presParOf" srcId="{29B3AE68-4D13-4EEE-B2A5-A4540262BD31}" destId="{F3CF577B-29DF-4E24-96DF-8DF2F915116A}" srcOrd="0" destOrd="0" presId="urn:microsoft.com/office/officeart/2005/8/layout/chevron1"/>
    <dgm:cxn modelId="{1FD0F54E-5F66-46E8-B640-E8E84BA6F859}" type="presParOf" srcId="{29B3AE68-4D13-4EEE-B2A5-A4540262BD31}" destId="{20A007C6-FA9B-4A7E-A263-6DE4D6C18220}" srcOrd="1" destOrd="0" presId="urn:microsoft.com/office/officeart/2005/8/layout/chevron1"/>
    <dgm:cxn modelId="{A4E578B4-285F-4B56-9A83-DE6CEB34B879}" type="presParOf" srcId="{29B3AE68-4D13-4EEE-B2A5-A4540262BD31}" destId="{078373D2-B7D8-47EC-B1BD-669F1AEAC13C}" srcOrd="2" destOrd="0" presId="urn:microsoft.com/office/officeart/2005/8/layout/chevron1"/>
    <dgm:cxn modelId="{6A01AD14-9D59-4B96-9904-816DCA4E3D6B}" type="presParOf" srcId="{29B3AE68-4D13-4EEE-B2A5-A4540262BD31}" destId="{BD57C839-7719-43E9-B516-1ABEFA0B9047}" srcOrd="3" destOrd="0" presId="urn:microsoft.com/office/officeart/2005/8/layout/chevron1"/>
    <dgm:cxn modelId="{075E8595-EE6F-4BF7-9C91-EA14B81DB1B0}" type="presParOf" srcId="{29B3AE68-4D13-4EEE-B2A5-A4540262BD31}" destId="{CDD3D71E-3C00-42D4-8262-A11266E277D1}" srcOrd="4" destOrd="0" presId="urn:microsoft.com/office/officeart/2005/8/layout/chevron1"/>
    <dgm:cxn modelId="{4E186334-F06F-48E9-8083-6D061D3616F0}" type="presParOf" srcId="{29B3AE68-4D13-4EEE-B2A5-A4540262BD31}" destId="{153CDEB8-0D19-4DD3-9FF3-EE9A6A8141C3}" srcOrd="5" destOrd="0" presId="urn:microsoft.com/office/officeart/2005/8/layout/chevron1"/>
    <dgm:cxn modelId="{2E6B6B24-78B6-4972-A66E-A5277A5065DA}" type="presParOf" srcId="{29B3AE68-4D13-4EEE-B2A5-A4540262BD31}" destId="{19990510-3E9C-4D9F-B780-E449CC76F7E8}" srcOrd="6" destOrd="0" presId="urn:microsoft.com/office/officeart/2005/8/layout/chevron1"/>
    <dgm:cxn modelId="{973736D2-0358-4B8B-B4D9-52C59363F6E6}" type="presParOf" srcId="{29B3AE68-4D13-4EEE-B2A5-A4540262BD31}" destId="{8720166C-EBC9-4761-8E92-AFC65F578A2A}" srcOrd="7" destOrd="0" presId="urn:microsoft.com/office/officeart/2005/8/layout/chevron1"/>
    <dgm:cxn modelId="{9E00655B-CA17-4B65-8373-E2581EE4883C}" type="presParOf" srcId="{29B3AE68-4D13-4EEE-B2A5-A4540262BD31}" destId="{B0BCB455-E579-4CC8-9154-63975DC12AC2}" srcOrd="8" destOrd="0" presId="urn:microsoft.com/office/officeart/2005/8/layout/chevron1"/>
    <dgm:cxn modelId="{228432BA-D6BA-4FF6-B6F9-72F398555459}" type="presParOf" srcId="{29B3AE68-4D13-4EEE-B2A5-A4540262BD31}" destId="{4DB86A23-A9CE-4CE0-AC51-C28F49870FF2}" srcOrd="9" destOrd="0" presId="urn:microsoft.com/office/officeart/2005/8/layout/chevron1"/>
    <dgm:cxn modelId="{035DCD8E-2E25-45A7-8503-F8FF2B4EB5E6}" type="presParOf" srcId="{29B3AE68-4D13-4EEE-B2A5-A4540262BD31}" destId="{F6F3F974-5AF9-4BB6-8659-24A8EED5BFCC}" srcOrd="10" destOrd="0" presId="urn:microsoft.com/office/officeart/2005/8/layout/chevron1"/>
    <dgm:cxn modelId="{0EFBD65F-DEB7-4992-8B46-111C00C3D730}" type="presParOf" srcId="{29B3AE68-4D13-4EEE-B2A5-A4540262BD31}" destId="{F3A50DEB-DE1B-4FAC-94FF-AA213C25DE00}" srcOrd="11" destOrd="0" presId="urn:microsoft.com/office/officeart/2005/8/layout/chevron1"/>
    <dgm:cxn modelId="{C9D5807D-906B-4562-B04F-DD7B63185F5C}" type="presParOf" srcId="{29B3AE68-4D13-4EEE-B2A5-A4540262BD31}" destId="{74445477-6B73-4BA6-8D78-638094892A7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778937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778937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778937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778937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778937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778937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778937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778937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778937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778937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778937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778937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778937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778937"/>
        <a:ext cx="1160341" cy="773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210650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210650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210650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210650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210650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210650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210650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210650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210650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210650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210650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210650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210650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210650"/>
        <a:ext cx="1160341" cy="77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210650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210650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210650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210650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210650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210650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210650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210650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210650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210650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210650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210650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210650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210650"/>
        <a:ext cx="1160341" cy="773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210650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210650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210650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210650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210650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210650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210650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210650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210650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210650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210650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210650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210650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210650"/>
        <a:ext cx="1160341" cy="773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210650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210650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210650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210650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210650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210650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210650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210650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210650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210650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210650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210650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210650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210650"/>
        <a:ext cx="1160341" cy="773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210650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210650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210650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210650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210650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210650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210650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210650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210650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210650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210650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210650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210650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210650"/>
        <a:ext cx="1160341" cy="773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577B-29DF-4E24-96DF-8DF2F915116A}">
      <dsp:nvSpPr>
        <dsp:cNvPr id="0" name=""/>
        <dsp:cNvSpPr/>
      </dsp:nvSpPr>
      <dsp:spPr>
        <a:xfrm>
          <a:off x="6078" y="210650"/>
          <a:ext cx="1479975" cy="773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Data set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92858" y="210650"/>
        <a:ext cx="706415" cy="773560"/>
      </dsp:txXfrm>
    </dsp:sp>
    <dsp:sp modelId="{078373D2-B7D8-47EC-B1BD-669F1AEAC13C}">
      <dsp:nvSpPr>
        <dsp:cNvPr id="0" name=""/>
        <dsp:cNvSpPr/>
      </dsp:nvSpPr>
      <dsp:spPr>
        <a:xfrm>
          <a:off x="1292664" y="210650"/>
          <a:ext cx="1748459" cy="773560"/>
        </a:xfrm>
        <a:prstGeom prst="chevron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Stop Words	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679444" y="210650"/>
        <a:ext cx="974899" cy="773560"/>
      </dsp:txXfrm>
    </dsp:sp>
    <dsp:sp modelId="{CDD3D71E-3C00-42D4-8262-A11266E277D1}">
      <dsp:nvSpPr>
        <dsp:cNvPr id="0" name=""/>
        <dsp:cNvSpPr/>
      </dsp:nvSpPr>
      <dsp:spPr>
        <a:xfrm>
          <a:off x="2847733" y="210650"/>
          <a:ext cx="2042315" cy="773560"/>
        </a:xfrm>
        <a:prstGeom prst="chevron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Diccionario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234513" y="210650"/>
        <a:ext cx="1268755" cy="773560"/>
      </dsp:txXfrm>
    </dsp:sp>
    <dsp:sp modelId="{19990510-3E9C-4D9F-B780-E449CC76F7E8}">
      <dsp:nvSpPr>
        <dsp:cNvPr id="0" name=""/>
        <dsp:cNvSpPr/>
      </dsp:nvSpPr>
      <dsp:spPr>
        <a:xfrm>
          <a:off x="4706334" y="210650"/>
          <a:ext cx="1933901" cy="773560"/>
        </a:xfrm>
        <a:prstGeom prst="chevron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Vector Space</a:t>
          </a:r>
        </a:p>
      </dsp:txBody>
      <dsp:txXfrm>
        <a:off x="5093114" y="210650"/>
        <a:ext cx="1160341" cy="773560"/>
      </dsp:txXfrm>
    </dsp:sp>
    <dsp:sp modelId="{B0BCB455-E579-4CC8-9154-63975DC12AC2}">
      <dsp:nvSpPr>
        <dsp:cNvPr id="0" name=""/>
        <dsp:cNvSpPr/>
      </dsp:nvSpPr>
      <dsp:spPr>
        <a:xfrm>
          <a:off x="6437170" y="210650"/>
          <a:ext cx="1933901" cy="773560"/>
        </a:xfrm>
        <a:prstGeom prst="chevron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Índice invertido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6823950" y="210650"/>
        <a:ext cx="1160341" cy="773560"/>
      </dsp:txXfrm>
    </dsp:sp>
    <dsp:sp modelId="{F6F3F974-5AF9-4BB6-8659-24A8EED5BFCC}">
      <dsp:nvSpPr>
        <dsp:cNvPr id="0" name=""/>
        <dsp:cNvSpPr/>
      </dsp:nvSpPr>
      <dsp:spPr>
        <a:xfrm>
          <a:off x="8177681" y="210650"/>
          <a:ext cx="1933901" cy="773560"/>
        </a:xfrm>
        <a:prstGeom prst="chevron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Normal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Tf - idf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8564461" y="210650"/>
        <a:ext cx="1160341" cy="773560"/>
      </dsp:txXfrm>
    </dsp:sp>
    <dsp:sp modelId="{74445477-6B73-4BA6-8D78-638094892A73}">
      <dsp:nvSpPr>
        <dsp:cNvPr id="0" name=""/>
        <dsp:cNvSpPr/>
      </dsp:nvSpPr>
      <dsp:spPr>
        <a:xfrm>
          <a:off x="9918192" y="210650"/>
          <a:ext cx="1933901" cy="773560"/>
        </a:xfrm>
        <a:prstGeom prst="chevron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bg1"/>
              </a:solidFill>
            </a:rPr>
            <a:t>Similitud Coseno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10304972" y="210650"/>
        <a:ext cx="1160341" cy="77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DF16-A1E3-424D-810B-92FC1BAB63E3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29D7-2B8A-416E-B8ED-D626D9EEE0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asdfasdf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9D7-2B8A-416E-B8ED-D626D9EEE01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4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Ëste</a:t>
            </a:r>
            <a:r>
              <a:rPr lang="es-CO" baseline="0" dirty="0" smtClean="0"/>
              <a:t> sistema de recomendación de películas, llamado OPTAVIDEO, permite escribir una o varias palabras y el sistema dará como resultado una recomendación de películas relacionadas con </a:t>
            </a:r>
            <a:r>
              <a:rPr lang="es-CO" baseline="0" smtClean="0"/>
              <a:t>la búsqueda.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9D7-2B8A-416E-B8ED-D626D9EEE01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02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Los</a:t>
            </a:r>
            <a:r>
              <a:rPr lang="es-CO" baseline="0" dirty="0" smtClean="0"/>
              <a:t> </a:t>
            </a:r>
            <a:r>
              <a:rPr lang="es-CO" baseline="0" dirty="0" smtClean="0"/>
              <a:t>datos fueron obtenidos del portal web de películas </a:t>
            </a:r>
            <a:r>
              <a:rPr lang="es-CO" baseline="0" dirty="0" err="1" smtClean="0"/>
              <a:t>PelisPLus</a:t>
            </a:r>
            <a:r>
              <a:rPr lang="es-CO" baseline="0" dirty="0" smtClean="0"/>
              <a:t>, que cuenta con una gran variedad de </a:t>
            </a:r>
            <a:r>
              <a:rPr lang="es-CO" baseline="0" dirty="0" smtClean="0"/>
              <a:t>películas, series y documentales  </a:t>
            </a:r>
            <a:r>
              <a:rPr lang="es-CO" baseline="0" dirty="0" smtClean="0"/>
              <a:t>de todo genero y de forma gratuita</a:t>
            </a:r>
            <a:r>
              <a:rPr lang="es-CO" baseline="0" dirty="0" smtClean="0"/>
              <a:t>. Pelis plus, es actualmente uno de los sitios mas visitados cuando se trata de ver películas online y gratis.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9D7-2B8A-416E-B8ED-D626D9EEE01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79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Por que pelis plus</a:t>
            </a:r>
            <a:r>
              <a:rPr lang="es-CO" baseline="0" dirty="0" smtClean="0"/>
              <a:t> para obtener el data set o conjunto de datos?</a:t>
            </a:r>
            <a:endParaRPr lang="es-CO" dirty="0" smtClean="0"/>
          </a:p>
          <a:p>
            <a:r>
              <a:rPr lang="es-CO" dirty="0" smtClean="0"/>
              <a:t>Para </a:t>
            </a:r>
            <a:r>
              <a:rPr lang="es-CO" dirty="0" smtClean="0"/>
              <a:t>poder</a:t>
            </a:r>
            <a:r>
              <a:rPr lang="es-CO" baseline="0" dirty="0" smtClean="0"/>
              <a:t> analizar si eran convenientes éstos datos, se inspeccionaron </a:t>
            </a:r>
            <a:r>
              <a:rPr lang="es-CO" baseline="0" dirty="0" smtClean="0"/>
              <a:t>varias páginas para comprobar si su maquetación </a:t>
            </a:r>
            <a:r>
              <a:rPr lang="es-CO" baseline="0" dirty="0" err="1" smtClean="0"/>
              <a:t>html</a:t>
            </a:r>
            <a:r>
              <a:rPr lang="es-CO" baseline="0" dirty="0" smtClean="0"/>
              <a:t> era igual. Y si, sus clases se llamaban igual y estaban organizadas en todas las partes de igual manera.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9D7-2B8A-416E-B8ED-D626D9EEE01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87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Descripción del procesamiento de datos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9D7-2B8A-416E-B8ED-D626D9EEE01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88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29D7-2B8A-416E-B8ED-D626D9EEE01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24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1194" y="2733709"/>
            <a:ext cx="8483262" cy="1373070"/>
          </a:xfrm>
        </p:spPr>
        <p:txBody>
          <a:bodyPr/>
          <a:lstStyle/>
          <a:p>
            <a:pPr algn="l"/>
            <a:r>
              <a:rPr lang="es-CO" sz="4800" dirty="0" smtClean="0"/>
              <a:t>Sistema de Recomendación de Películas</a:t>
            </a:r>
            <a:endParaRPr lang="es-CO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8" y="2565488"/>
            <a:ext cx="3102591" cy="1709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04097"/>
            <a:ext cx="8144134" cy="792110"/>
          </a:xfrm>
        </p:spPr>
        <p:txBody>
          <a:bodyPr/>
          <a:lstStyle/>
          <a:p>
            <a:r>
              <a:rPr lang="es-CO" dirty="0"/>
              <a:t>A</a:t>
            </a:r>
            <a:r>
              <a:rPr lang="es-CO" dirty="0" smtClean="0"/>
              <a:t>plicando (VSM) Modelo de Espacio Vectorial y Similitud Coseno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80322" y="5336275"/>
            <a:ext cx="8144134" cy="1093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 smtClean="0">
                <a:solidFill>
                  <a:schemeClr val="bg1"/>
                </a:solidFill>
              </a:rPr>
              <a:t>Presentado por:</a:t>
            </a:r>
          </a:p>
          <a:p>
            <a:pPr algn="l"/>
            <a:r>
              <a:rPr lang="es-CO" dirty="0" smtClean="0">
                <a:solidFill>
                  <a:schemeClr val="bg1"/>
                </a:solidFill>
              </a:rPr>
              <a:t>Ing. Sistemas – Wilmar Alexander Martín</a:t>
            </a:r>
          </a:p>
          <a:p>
            <a:pPr algn="l"/>
            <a:r>
              <a:rPr lang="es-CO" dirty="0" smtClean="0">
                <a:solidFill>
                  <a:schemeClr val="bg1"/>
                </a:solidFill>
              </a:rPr>
              <a:t>Estudiante esp. </a:t>
            </a:r>
            <a:r>
              <a:rPr lang="es-CO" dirty="0" err="1" smtClean="0">
                <a:solidFill>
                  <a:schemeClr val="bg1"/>
                </a:solidFill>
              </a:rPr>
              <a:t>Ing</a:t>
            </a:r>
            <a:r>
              <a:rPr lang="es-CO" dirty="0" smtClean="0">
                <a:solidFill>
                  <a:schemeClr val="bg1"/>
                </a:solidFill>
              </a:rPr>
              <a:t> del Software</a:t>
            </a:r>
          </a:p>
          <a:p>
            <a:pPr algn="l"/>
            <a:r>
              <a:rPr lang="es-CO" dirty="0" smtClean="0">
                <a:solidFill>
                  <a:schemeClr val="bg1"/>
                </a:solidFill>
              </a:rPr>
              <a:t>Universidad de los llanos</a:t>
            </a:r>
          </a:p>
          <a:p>
            <a:endParaRPr lang="es-CO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88" y="5066466"/>
            <a:ext cx="1211773" cy="1495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3628573" y="1984937"/>
            <a:ext cx="551545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 de análisis</a:t>
            </a:r>
            <a:endParaRPr lang="es-CO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45143" y="2298511"/>
          <a:ext cx="11858173" cy="119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62857" y="1984938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				2			 3				4				5				6				7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57" y="3363091"/>
            <a:ext cx="5505450" cy="34949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9923" y="3363091"/>
            <a:ext cx="5099277" cy="34290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3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5316762" y="2010445"/>
            <a:ext cx="551545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 de análisis</a:t>
            </a:r>
            <a:endParaRPr lang="es-CO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45143" y="2298511"/>
          <a:ext cx="11858173" cy="119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62857" y="1985814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				2			 3				4				5				6				7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87" y="3338286"/>
            <a:ext cx="4791075" cy="35197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307" y="3338286"/>
            <a:ext cx="5191125" cy="3305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9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7116533" y="2006123"/>
            <a:ext cx="551545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 de análisis</a:t>
            </a:r>
            <a:endParaRPr lang="es-CO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45143" y="2298511"/>
          <a:ext cx="11858173" cy="119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62857" y="2044721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				2			 3				4				5				6				7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57" y="3493373"/>
            <a:ext cx="4800600" cy="32709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86" y="3419124"/>
            <a:ext cx="5410200" cy="34194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7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8872762" y="1978390"/>
            <a:ext cx="551545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 de análisis</a:t>
            </a:r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83176619"/>
              </p:ext>
            </p:extLst>
          </p:nvPr>
        </p:nvGraphicFramePr>
        <p:xfrm>
          <a:off x="145141" y="2155385"/>
          <a:ext cx="11858173" cy="119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62857" y="1917129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				2			 3				4				5				6				7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589" y="3178629"/>
            <a:ext cx="3829050" cy="36793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087" y="3744685"/>
            <a:ext cx="3629025" cy="76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CuadroTexto 9"/>
          <p:cNvSpPr txBox="1"/>
          <p:nvPr/>
        </p:nvSpPr>
        <p:spPr>
          <a:xfrm>
            <a:off x="5929087" y="477520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Asigna el peso a los </a:t>
            </a:r>
            <a:r>
              <a:rPr lang="es-CO" dirty="0" err="1" smtClean="0"/>
              <a:t>terminos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2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10736941" y="2006123"/>
            <a:ext cx="551545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 de análisis</a:t>
            </a:r>
            <a:endParaRPr lang="es-CO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45143" y="2298511"/>
          <a:ext cx="11858173" cy="119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62857" y="2018780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				2			 3				4				5				6				7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21" y="3386622"/>
            <a:ext cx="4591050" cy="347137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5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88" y="2174534"/>
            <a:ext cx="8360426" cy="5831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8" y="3417396"/>
            <a:ext cx="8360426" cy="31718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90088" y="2873829"/>
            <a:ext cx="374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RECOMENDACIONES</a:t>
            </a:r>
            <a:endParaRPr lang="es-CO" sz="2000" b="1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262743" y="3098082"/>
            <a:ext cx="2365828" cy="576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1342571" y="3024052"/>
            <a:ext cx="3904343" cy="778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2830286" y="3098082"/>
            <a:ext cx="3222171" cy="1127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201251" y="2833869"/>
            <a:ext cx="457200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# DE PELICULA	TITULO	SINOPSIS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2" name="Flecha derecha 21"/>
          <p:cNvSpPr/>
          <p:nvPr/>
        </p:nvSpPr>
        <p:spPr>
          <a:xfrm>
            <a:off x="7904077" y="2833869"/>
            <a:ext cx="1254437" cy="3946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9521370" y="2656114"/>
            <a:ext cx="2452915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solidFill>
                  <a:schemeClr val="bg1"/>
                </a:solidFill>
              </a:rPr>
              <a:t>Información necesaria para que el usuario conozca si es el tipo de película que está buscando.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CO" dirty="0" smtClean="0"/>
              <a:t>El método implementado </a:t>
            </a:r>
            <a:r>
              <a:rPr lang="es-CO" dirty="0"/>
              <a:t>(VSM, creación de diccionarios, vector </a:t>
            </a:r>
            <a:r>
              <a:rPr lang="es-CO" dirty="0" err="1"/>
              <a:t>space</a:t>
            </a:r>
            <a:r>
              <a:rPr lang="es-CO" dirty="0"/>
              <a:t>, </a:t>
            </a:r>
            <a:r>
              <a:rPr lang="es-CO" dirty="0" err="1"/>
              <a:t>tf-idf</a:t>
            </a:r>
            <a:r>
              <a:rPr lang="es-CO" dirty="0"/>
              <a:t>) </a:t>
            </a:r>
            <a:r>
              <a:rPr lang="es-CO" dirty="0" smtClean="0"/>
              <a:t>satisface las necesidades del USUARIO para referirse a cualquier película relacionada con la que él esté buscando.</a:t>
            </a:r>
          </a:p>
          <a:p>
            <a:r>
              <a:rPr lang="es-CO" dirty="0" smtClean="0"/>
              <a:t>El método permite entender el flujo de la información, ver como está organizada y como se aplica según el caso.</a:t>
            </a:r>
          </a:p>
          <a:p>
            <a:r>
              <a:rPr lang="es-CO" dirty="0" smtClean="0"/>
              <a:t>La realización de ésta actividad es un excelente aprendizaje para llevar a cabo proyectos grandes y complejos que apliquen búsqueda y relación de la información.</a:t>
            </a:r>
          </a:p>
          <a:p>
            <a:r>
              <a:rPr lang="es-CO" dirty="0" smtClean="0"/>
              <a:t> 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Gracias por su atención!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92" y="2009799"/>
            <a:ext cx="10031222" cy="48482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22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del proyecto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3361" y="4701926"/>
            <a:ext cx="1637183" cy="2147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uadroTexto 5"/>
          <p:cNvSpPr txBox="1"/>
          <p:nvPr/>
        </p:nvSpPr>
        <p:spPr>
          <a:xfrm>
            <a:off x="344180" y="2256728"/>
            <a:ext cx="481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sistema de recomendación OPTAVIDEO,</a:t>
            </a:r>
          </a:p>
          <a:p>
            <a:r>
              <a:rPr lang="es-CO" dirty="0" smtClean="0"/>
              <a:t>Permite escribir una palabra o palabras y éste te recomendará películas relacionadas con tu búsqueda!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41" y="3759199"/>
            <a:ext cx="3035595" cy="2016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046" y="1834166"/>
            <a:ext cx="4940868" cy="34325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971" y="1988911"/>
            <a:ext cx="3221981" cy="1852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ángulo 10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conjunto de datos.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2" y="2224586"/>
            <a:ext cx="5145249" cy="34119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Rectángulo 8"/>
          <p:cNvSpPr/>
          <p:nvPr/>
        </p:nvSpPr>
        <p:spPr>
          <a:xfrm>
            <a:off x="877235" y="5796113"/>
            <a:ext cx="407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https://www.pelisplus.tv/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482687" y="2450994"/>
            <a:ext cx="44901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PELISPLUS</a:t>
            </a:r>
            <a:endParaRPr lang="es-CO" sz="2800" dirty="0"/>
          </a:p>
          <a:p>
            <a:r>
              <a:rPr lang="es-CO" sz="2400" dirty="0" smtClean="0"/>
              <a:t>Portal Web de películas de todo género.</a:t>
            </a:r>
            <a:endParaRPr lang="es-CO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565" y="4091138"/>
            <a:ext cx="2371725" cy="17049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conjunto de datos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3" y="2632628"/>
            <a:ext cx="11128829" cy="3935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497113" y="2048731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Ejemplo del sitio web de la película “La trampa” y su estructura &lt;</a:t>
            </a:r>
            <a:r>
              <a:rPr lang="es-CO" dirty="0" err="1" smtClean="0"/>
              <a:t>html</a:t>
            </a:r>
            <a:r>
              <a:rPr lang="es-CO" dirty="0" smtClean="0"/>
              <a:t>/&gt;. 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9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procesamiento de Datos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37" y="3344180"/>
            <a:ext cx="1332125" cy="1652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Flecha derecha 6"/>
          <p:cNvSpPr/>
          <p:nvPr/>
        </p:nvSpPr>
        <p:spPr>
          <a:xfrm>
            <a:off x="2538869" y="4000271"/>
            <a:ext cx="895477" cy="339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F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449" y="3344179"/>
            <a:ext cx="1615419" cy="1652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96" y="3344180"/>
            <a:ext cx="2215082" cy="1652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4069" y="2900812"/>
            <a:ext cx="2238375" cy="2095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Flecha derecha 12"/>
          <p:cNvSpPr/>
          <p:nvPr/>
        </p:nvSpPr>
        <p:spPr>
          <a:xfrm>
            <a:off x="4927610" y="4000271"/>
            <a:ext cx="895477" cy="339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F0"/>
              </a:solidFill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7745230" y="4000271"/>
            <a:ext cx="895477" cy="339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F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8971" y="5297714"/>
            <a:ext cx="17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Sitios web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00904" y="5297714"/>
            <a:ext cx="17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links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228847" y="5297714"/>
            <a:ext cx="174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Proceso</a:t>
            </a:r>
          </a:p>
          <a:p>
            <a:r>
              <a:rPr lang="es-CO" dirty="0" err="1" smtClean="0"/>
              <a:t>scraping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944352" y="5297714"/>
            <a:ext cx="2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Datos estructurados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2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procesamiento de datos.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36" y="2336800"/>
            <a:ext cx="3591090" cy="35988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1635" y="6115131"/>
            <a:ext cx="498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 Recolección manual de 400 links en Excel.  Generando un </a:t>
            </a:r>
            <a:r>
              <a:rPr lang="es-CO" dirty="0" err="1" smtClean="0"/>
              <a:t>csv</a:t>
            </a:r>
            <a:endParaRPr lang="es-CO" dirty="0"/>
          </a:p>
        </p:txBody>
      </p:sp>
      <p:sp>
        <p:nvSpPr>
          <p:cNvPr id="6" name="Flecha derecha 5"/>
          <p:cNvSpPr/>
          <p:nvPr/>
        </p:nvSpPr>
        <p:spPr>
          <a:xfrm>
            <a:off x="4267039" y="3408591"/>
            <a:ext cx="1828800" cy="1132114"/>
          </a:xfrm>
          <a:prstGeom prst="rightArrow">
            <a:avLst/>
          </a:prstGeom>
          <a:solidFill>
            <a:srgbClr val="08A80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s-CO" b="1">
              <a:ln/>
              <a:solidFill>
                <a:schemeClr val="accent3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48388" y="2485261"/>
            <a:ext cx="3164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2. </a:t>
            </a:r>
            <a:r>
              <a:rPr lang="es-CO" dirty="0" err="1" smtClean="0"/>
              <a:t>BeautifulSoup</a:t>
            </a:r>
            <a:endParaRPr lang="es-CO" dirty="0" smtClean="0"/>
          </a:p>
          <a:p>
            <a:r>
              <a:rPr lang="es-CO" dirty="0" smtClean="0"/>
              <a:t>    (</a:t>
            </a:r>
            <a:r>
              <a:rPr lang="es-CO" dirty="0" err="1" smtClean="0"/>
              <a:t>Scraping</a:t>
            </a:r>
            <a:r>
              <a:rPr lang="es-CO" dirty="0" smtClean="0"/>
              <a:t>)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</a:p>
          <a:p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01" y="1973943"/>
            <a:ext cx="4765703" cy="48840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7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procesamiento de Datos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1689"/>
            <a:ext cx="7130143" cy="45043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71543" y="2307771"/>
            <a:ext cx="24529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Documento generado </a:t>
            </a:r>
          </a:p>
          <a:p>
            <a:r>
              <a:rPr lang="es-CO" dirty="0" smtClean="0"/>
              <a:t>(documentsGen.txt)</a:t>
            </a:r>
          </a:p>
          <a:p>
            <a:r>
              <a:rPr lang="es-CO" dirty="0" smtClean="0"/>
              <a:t>con:</a:t>
            </a:r>
          </a:p>
          <a:p>
            <a:endParaRPr lang="es-CO" dirty="0"/>
          </a:p>
          <a:p>
            <a:r>
              <a:rPr lang="es-CO" sz="2000" b="1" dirty="0" smtClean="0"/>
              <a:t>400 </a:t>
            </a:r>
          </a:p>
          <a:p>
            <a:r>
              <a:rPr lang="es-CO" sz="2000" b="1" dirty="0" smtClean="0"/>
              <a:t>Títulos y sinopsis</a:t>
            </a:r>
          </a:p>
          <a:p>
            <a:r>
              <a:rPr lang="es-CO" sz="2000" b="1" dirty="0" smtClean="0"/>
              <a:t>Organizados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738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</a:t>
            </a:r>
            <a:endParaRPr lang="es-CO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614638507"/>
              </p:ext>
            </p:extLst>
          </p:nvPr>
        </p:nvGraphicFramePr>
        <p:xfrm>
          <a:off x="159656" y="2850165"/>
          <a:ext cx="11858173" cy="2331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7370" y="3004457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				2			 3				4				5				6				7</a:t>
            </a:r>
            <a:endParaRPr lang="es-CO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4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2104573" y="1924657"/>
            <a:ext cx="551545" cy="5847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método de análisis</a:t>
            </a:r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57523912"/>
              </p:ext>
            </p:extLst>
          </p:nvPr>
        </p:nvGraphicFramePr>
        <p:xfrm>
          <a:off x="145143" y="2298511"/>
          <a:ext cx="11858173" cy="119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13658" y="1954610"/>
            <a:ext cx="114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				2			 3				4				5				6				7</a:t>
            </a:r>
            <a:endParaRPr lang="es-CO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889" y="3689306"/>
            <a:ext cx="4867275" cy="26384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7786" y="3689306"/>
            <a:ext cx="1600200" cy="2514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25" y="3689306"/>
            <a:ext cx="1611531" cy="2629929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0" y="6730408"/>
            <a:ext cx="12192000" cy="127592"/>
          </a:xfrm>
          <a:prstGeom prst="rect">
            <a:avLst/>
          </a:prstGeom>
          <a:solidFill>
            <a:srgbClr val="595959"/>
          </a:solidFill>
          <a:ln w="12700" cap="flat" cmpd="sng" algn="ctr">
            <a:solidFill>
              <a:srgbClr val="595959"/>
            </a:solidFill>
            <a:prstDash val="sysDash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6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578</TotalTime>
  <Words>569</Words>
  <Application>Microsoft Office PowerPoint</Application>
  <PresentationFormat>Panorámica</PresentationFormat>
  <Paragraphs>128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Trebuchet MS</vt:lpstr>
      <vt:lpstr>Berlín</vt:lpstr>
      <vt:lpstr>Sistema de Recomendación de Películas</vt:lpstr>
      <vt:lpstr>Presentación del proyecto</vt:lpstr>
      <vt:lpstr>Descripción del conjunto de datos.</vt:lpstr>
      <vt:lpstr>Descripción del conjunto de datos</vt:lpstr>
      <vt:lpstr>Descripción del procesamiento de Datos</vt:lpstr>
      <vt:lpstr>Descripción del procesamiento de datos.</vt:lpstr>
      <vt:lpstr>Descripción del procesamiento de Datos</vt:lpstr>
      <vt:lpstr>Descripción del método</vt:lpstr>
      <vt:lpstr>Descripción del método de análisis</vt:lpstr>
      <vt:lpstr>Descripción del método de análisis</vt:lpstr>
      <vt:lpstr>Descripción del método de análisis</vt:lpstr>
      <vt:lpstr>Descripción del método de análisis</vt:lpstr>
      <vt:lpstr>Descripción del método de análisis</vt:lpstr>
      <vt:lpstr>Descripción del método de análisis</vt:lpstr>
      <vt:lpstr>Resultados</vt:lpstr>
      <vt:lpstr>Conclusiones</vt:lpstr>
      <vt:lpstr>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Películas</dc:title>
  <dc:creator>WILMAR</dc:creator>
  <cp:lastModifiedBy>WILMAR</cp:lastModifiedBy>
  <cp:revision>49</cp:revision>
  <dcterms:created xsi:type="dcterms:W3CDTF">2018-03-13T19:16:32Z</dcterms:created>
  <dcterms:modified xsi:type="dcterms:W3CDTF">2018-03-14T06:07:00Z</dcterms:modified>
</cp:coreProperties>
</file>