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2" r:id="rId5"/>
  </p:sldMasterIdLst>
  <p:notesMasterIdLst>
    <p:notesMasterId r:id="rId24"/>
  </p:notesMasterIdLst>
  <p:handoutMasterIdLst>
    <p:handoutMasterId r:id="rId25"/>
  </p:handoutMasterIdLst>
  <p:sldIdLst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</p:sldIdLst>
  <p:sldSz cx="12192000" cy="6858000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614"/>
    <a:srgbClr val="375490"/>
    <a:srgbClr val="313A4B"/>
    <a:srgbClr val="E33B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8056"/>
          </a:xfrm>
          <a:prstGeom prst="rect">
            <a:avLst/>
          </a:prstGeom>
        </p:spPr>
        <p:txBody>
          <a:bodyPr vert="horz" lIns="91423" tIns="45712" rIns="91423" bIns="45712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8056"/>
          </a:xfrm>
          <a:prstGeom prst="rect">
            <a:avLst/>
          </a:prstGeom>
        </p:spPr>
        <p:txBody>
          <a:bodyPr vert="horz" lIns="91423" tIns="45712" rIns="91423" bIns="45712" rtlCol="0"/>
          <a:lstStyle>
            <a:lvl1pPr algn="r">
              <a:defRPr sz="1200"/>
            </a:lvl1pPr>
          </a:lstStyle>
          <a:p>
            <a:fld id="{A0B4D20B-C777-44A3-8E8F-DABB0C94145C}" type="datetimeFigureOut">
              <a:rPr lang="fr-FR" smtClean="0"/>
              <a:t>05/02/2018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1423" tIns="45712" rIns="91423" bIns="45712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1423" tIns="45712" rIns="91423" bIns="45712" rtlCol="0" anchor="b"/>
          <a:lstStyle>
            <a:lvl1pPr algn="r">
              <a:defRPr sz="1200"/>
            </a:lvl1pPr>
          </a:lstStyle>
          <a:p>
            <a:fld id="{33EBD2C5-E704-4243-A94B-7A5ADA20AB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747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39F65-7B2D-4AF0-A9EB-F5408D58C3D5}" type="datetimeFigureOut">
              <a:rPr lang="fr-FR" smtClean="0"/>
              <a:t>05/02/2018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9A355-A793-4576-B756-A9C8078B5C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555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9A355-A793-4576-B756-A9C8078B5CD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960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9A355-A793-4576-B756-A9C8078B5CD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138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9A355-A793-4576-B756-A9C8078B5CD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631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9A355-A793-4576-B756-A9C8078B5CD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771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9A355-A793-4576-B756-A9C8078B5CD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146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9A355-A793-4576-B756-A9C8078B5CD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665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9A355-A793-4576-B756-A9C8078B5CD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821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9A355-A793-4576-B756-A9C8078B5CD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01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9A355-A793-4576-B756-A9C8078B5CD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003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9A355-A793-4576-B756-A9C8078B5CD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867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9A355-A793-4576-B756-A9C8078B5CD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167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9A355-A793-4576-B756-A9C8078B5CD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726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9A355-A793-4576-B756-A9C8078B5CD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639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9A355-A793-4576-B756-A9C8078B5CD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149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9A355-A793-4576-B756-A9C8078B5CD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653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9A355-A793-4576-B756-A9C8078B5CD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214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9A355-A793-4576-B756-A9C8078B5CD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732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9A355-A793-4576-B756-A9C8078B5CD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33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207C-51F2-48D0-83C3-E5EECF2709DE}" type="datetimeFigureOut">
              <a:rPr lang="fr-FR" smtClean="0"/>
              <a:t>05/02/2018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292D5D-104E-496D-9C1C-93CB64A541B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Espace réservé du texte 10"/>
          <p:cNvSpPr>
            <a:spLocks noGrp="1"/>
          </p:cNvSpPr>
          <p:nvPr>
            <p:ph idx="1"/>
          </p:nvPr>
        </p:nvSpPr>
        <p:spPr>
          <a:xfrm>
            <a:off x="1887071" y="3950260"/>
            <a:ext cx="10515600" cy="688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5330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2728" y="0"/>
            <a:ext cx="9144000" cy="70641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>
                <a:solidFill>
                  <a:srgbClr val="E33B0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7211" y="912626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13A4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207C-51F2-48D0-83C3-E5EECF2709DE}" type="datetimeFigureOut">
              <a:rPr lang="fr-FR" smtClean="0"/>
              <a:t>05/02/2018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141258" y="6352240"/>
            <a:ext cx="2743200" cy="365125"/>
          </a:xfrm>
        </p:spPr>
        <p:txBody>
          <a:bodyPr/>
          <a:lstStyle/>
          <a:p>
            <a:fld id="{7E292D5D-104E-496D-9C1C-93CB64A541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16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6D83AF-B001-4DBE-9962-E599F83827D0}" type="datetimeFigureOut">
              <a:rPr lang="fr-FR" smtClean="0"/>
              <a:t>05/02/2018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13C869-6C19-41F6-8434-527EAA784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24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79295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D207C-51F2-48D0-83C3-E5EECF2709DE}" type="datetimeFigureOut">
              <a:rPr lang="fr-FR" smtClean="0"/>
              <a:t>05/02/2018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92D5D-104E-496D-9C1C-93CB64A541B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1887071" y="2422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idx="1"/>
          </p:nvPr>
        </p:nvSpPr>
        <p:spPr>
          <a:xfrm>
            <a:off x="1887071" y="3950260"/>
            <a:ext cx="10515600" cy="688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444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33B0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rgbClr val="313A4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13A4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13A4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13A4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13A4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 userDrawn="1"/>
        </p:nvSpPr>
        <p:spPr>
          <a:xfrm>
            <a:off x="121024" y="-215154"/>
            <a:ext cx="9144000" cy="921573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E33B0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fr-FR" sz="4400" dirty="0"/>
              <a:t>Modifiez le style du titre</a:t>
            </a:r>
          </a:p>
        </p:txBody>
      </p:sp>
      <p:sp>
        <p:nvSpPr>
          <p:cNvPr id="10" name="Sous-titre 2"/>
          <p:cNvSpPr txBox="1">
            <a:spLocks/>
          </p:cNvSpPr>
          <p:nvPr userDrawn="1"/>
        </p:nvSpPr>
        <p:spPr>
          <a:xfrm>
            <a:off x="179295" y="99330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313A4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Modifiez le style des sous-titres du masque</a:t>
            </a:r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79295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D207C-51F2-48D0-83C3-E5EECF2709DE}" type="datetimeFigureOut">
              <a:rPr lang="fr-FR" smtClean="0"/>
              <a:t>05/02/2018</a:t>
            </a:fld>
            <a:endParaRPr lang="fr-FR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92D5D-104E-496D-9C1C-93CB64A541B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27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developpeurs-services@cdiscount.com" TargetMode="External"/><Relationship Id="rId7" Type="http://schemas.openxmlformats.org/officeDocument/2006/relationships/hyperlink" Target="http://ldc-dev-sandbox/osTicket-1.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nfluence.cdiscount.com/pages/viewpage.action?pageId=9507788" TargetMode="External"/><Relationship Id="rId5" Type="http://schemas.openxmlformats.org/officeDocument/2006/relationships/hyperlink" Target="https://cdiscount.slack.com/messages/C911E1VQD" TargetMode="External"/><Relationship Id="rId4" Type="http://schemas.openxmlformats.org/officeDocument/2006/relationships/hyperlink" Target="mailto:referent.net@cdiscount.co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Développement Services R2</a:t>
            </a:r>
            <a:br>
              <a:rPr lang="fr-FR" dirty="0"/>
            </a:br>
            <a:r>
              <a:rPr lang="fr-FR" sz="2400" dirty="0"/>
              <a:t>Présentation du fonctionnement des développements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Février 2018</a:t>
            </a:r>
          </a:p>
        </p:txBody>
      </p:sp>
    </p:spTree>
    <p:extLst>
      <p:ext uri="{BB962C8B-B14F-4D97-AF65-F5344CB8AC3E}">
        <p14:creationId xmlns:p14="http://schemas.microsoft.com/office/powerpoint/2010/main" val="3143339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Architecture des Services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64EAB3-1C7D-4C9B-9490-180AA880D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860" y="638447"/>
            <a:ext cx="9113096" cy="616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91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Architecture des Services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Couche Business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AE4A51A-BA26-46FB-B860-9AD7F0FC8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159" y="706417"/>
            <a:ext cx="8662300" cy="610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56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Architecture des services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Couche </a:t>
            </a:r>
            <a:r>
              <a:rPr lang="fr-FR" dirty="0" err="1"/>
              <a:t>Category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B76F17C-7746-410C-87AC-B089E518C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00" y="1436914"/>
            <a:ext cx="11999754" cy="462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06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Architecture des services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Couche </a:t>
            </a:r>
            <a:r>
              <a:rPr lang="fr-FR" dirty="0" err="1"/>
              <a:t>Entity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A8840DA-1044-41F3-9C13-6A98FBBEC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23" y="1410223"/>
            <a:ext cx="10547685" cy="497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82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Architecture des services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Détails</a:t>
            </a:r>
          </a:p>
        </p:txBody>
      </p:sp>
      <p:pic>
        <p:nvPicPr>
          <p:cNvPr id="4" name="Espace réservé du contenu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600" y="626936"/>
            <a:ext cx="7181128" cy="608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87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Architecture des Services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Orchestration des appels de services</a:t>
            </a:r>
          </a:p>
        </p:txBody>
      </p:sp>
      <p:pic>
        <p:nvPicPr>
          <p:cNvPr id="4" name="Image 3" descr="Services call sequenc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7062" y="1250747"/>
            <a:ext cx="9380072" cy="553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9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Architecture des Services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Détails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14D69B-2521-415C-B4B4-EC5340E1E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950" y="609243"/>
            <a:ext cx="8579259" cy="621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47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Bonnes pratiques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7211" y="912625"/>
            <a:ext cx="9144000" cy="5369641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Faire de l’objet =&gt; pas de types simples en paramètre ni en retour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Classe de Service = point d’entrée, le métier du silo doit être mis dans des classes dédiées (</a:t>
            </a:r>
            <a:r>
              <a:rPr lang="fr-FR" dirty="0" err="1"/>
              <a:t>Functionnal</a:t>
            </a:r>
            <a:r>
              <a:rPr lang="fr-FR" dirty="0"/>
              <a:t> Class)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Prévoir des traitements par lot (unitaire = liste de 1)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Couche Business et </a:t>
            </a:r>
            <a:r>
              <a:rPr lang="fr-FR" dirty="0" err="1"/>
              <a:t>Category</a:t>
            </a:r>
            <a:r>
              <a:rPr lang="fr-FR" dirty="0"/>
              <a:t> à minima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Pas plus de 2 paramètres en entrée d’une méthode</a:t>
            </a:r>
            <a:r>
              <a:rPr lang="fr-FR"/>
              <a:t>, utiliser </a:t>
            </a:r>
            <a:r>
              <a:rPr lang="fr-FR" dirty="0"/>
              <a:t>des DTO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Couche Business : toujours avoir un </a:t>
            </a:r>
            <a:r>
              <a:rPr lang="fr-FR" b="1" u="sng" dirty="0" err="1"/>
              <a:t>HeaderMessage</a:t>
            </a:r>
            <a:r>
              <a:rPr lang="fr-FR" dirty="0"/>
              <a:t> en premier paramètre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Penser performance, évolution et sécurité</a:t>
            </a:r>
          </a:p>
          <a:p>
            <a:pPr>
              <a:buFont typeface="Arial" pitchFamily="34" charset="0"/>
              <a:buChar char="•"/>
            </a:pPr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Gérer 30 millions de produits, 60 millions d’offres et 100 millions de mises à jour quotidiennes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6507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5AEC71A-E2E5-4569-A017-355A074F6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2362200"/>
            <a:ext cx="2143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2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7211" y="912625"/>
            <a:ext cx="9144000" cy="5327307"/>
          </a:xfrm>
        </p:spPr>
        <p:txBody>
          <a:bodyPr>
            <a:normAutofit/>
          </a:bodyPr>
          <a:lstStyle/>
          <a:p>
            <a:r>
              <a:rPr lang="fr-FR" dirty="0"/>
              <a:t>Présentation Générale</a:t>
            </a:r>
          </a:p>
          <a:p>
            <a:endParaRPr lang="fr-FR" dirty="0"/>
          </a:p>
          <a:p>
            <a:r>
              <a:rPr lang="fr-FR" dirty="0"/>
              <a:t>Architecture des Services R2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084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7211" y="912625"/>
            <a:ext cx="9144000" cy="5344241"/>
          </a:xfrm>
        </p:spPr>
        <p:txBody>
          <a:bodyPr>
            <a:normAutofit/>
          </a:bodyPr>
          <a:lstStyle/>
          <a:p>
            <a:r>
              <a:rPr lang="fr-FR" dirty="0"/>
              <a:t>Présentation Générale</a:t>
            </a:r>
          </a:p>
          <a:p>
            <a:endParaRPr lang="fr-FR" dirty="0"/>
          </a:p>
          <a:p>
            <a:r>
              <a:rPr lang="fr-FR" dirty="0"/>
              <a:t>Architecture des Services R2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99993" y="843480"/>
            <a:ext cx="8429684" cy="500066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62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Présentation Générale / Organisation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7211" y="912626"/>
            <a:ext cx="9144000" cy="5386574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/>
              <a:t>Média de communication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Tribu .Net: 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fr-FR" dirty="0">
                <a:hlinkClick r:id="rId3"/>
              </a:rPr>
              <a:t>developpeurs-services@cdiscount.com</a:t>
            </a:r>
            <a:r>
              <a:rPr lang="fr-FR" dirty="0"/>
              <a:t>  </a:t>
            </a:r>
            <a:r>
              <a:rPr lang="fr-FR" sz="1400" dirty="0"/>
              <a:t>(information générale sur l’architecture des services)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fr-FR" dirty="0">
                <a:hlinkClick r:id="rId4"/>
              </a:rPr>
              <a:t>referent.net@cdiscount.com</a:t>
            </a:r>
            <a:r>
              <a:rPr lang="fr-FR" dirty="0"/>
              <a:t> (équipe de support sur .Net)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fr-FR" dirty="0"/>
              <a:t>Canal Slack : </a:t>
            </a:r>
            <a:r>
              <a:rPr lang="fr-FR" dirty="0">
                <a:hlinkClick r:id="rId5"/>
              </a:rPr>
              <a:t>Tribu .Net</a:t>
            </a:r>
            <a:endParaRPr lang="fr-FR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Confluence :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fr-FR" dirty="0">
                <a:hlinkClick r:id="rId6"/>
              </a:rPr>
              <a:t>Espace .Net</a:t>
            </a:r>
            <a:r>
              <a:rPr lang="fr-FR" dirty="0"/>
              <a:t> 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fr-FR" sz="1600" dirty="0"/>
              <a:t>On y trouve toutes les guidelines pour les développements .Net à Cdiscount</a:t>
            </a:r>
            <a:endParaRPr lang="fr-FR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Le système de ticket 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fr-FR" dirty="0">
                <a:hlinkClick r:id="rId7"/>
              </a:rPr>
              <a:t>http://ldc-dev-sandbox/osTicket-1.7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8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2051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Présentation Générale / Organisation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7211" y="912625"/>
            <a:ext cx="9144000" cy="5344241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Domaines de responsabilité 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Ecriture des services applicatif dans le respect des normes Cdiscount et des paradigmes objets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Maintient de la cartographie des Services (UML / Visual </a:t>
            </a:r>
            <a:r>
              <a:rPr lang="fr-FR" dirty="0" err="1"/>
              <a:t>Paradigm</a:t>
            </a:r>
            <a:r>
              <a:rPr lang="fr-FR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Gestion de la performance des services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Proposition des structures de données et écriture des procédures stockées</a:t>
            </a:r>
          </a:p>
          <a:p>
            <a:pPr lvl="1" algn="l">
              <a:buFont typeface="Arial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Travailler tous ensemble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Communiquer avec ses collègues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Vérifier le travail de ses collègues (relecture croisée)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Accepter la critique et s’améliorer – Apprendre de ses erreurs.</a:t>
            </a:r>
          </a:p>
          <a:p>
            <a:pPr lvl="1" algn="l">
              <a:buFont typeface="Arial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Taches à réaliser 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Développement de nouveaux projets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Correction des retours lors des recettes fonctionnelles des projets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Correction des anomalies pendant la période de garantie des projets</a:t>
            </a:r>
          </a:p>
          <a:p>
            <a:pPr lvl="1" algn="l">
              <a:buFont typeface="Arial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Devoirs 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Maintenir à jour les tests unitaires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Fournir un code performant pour un site Web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744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7211" y="912626"/>
            <a:ext cx="9144000" cy="5361174"/>
          </a:xfrm>
        </p:spPr>
        <p:txBody>
          <a:bodyPr>
            <a:normAutofit/>
          </a:bodyPr>
          <a:lstStyle/>
          <a:p>
            <a:r>
              <a:rPr lang="fr-FR" dirty="0"/>
              <a:t>Présentation Générale</a:t>
            </a:r>
          </a:p>
          <a:p>
            <a:endParaRPr lang="fr-FR" dirty="0"/>
          </a:p>
          <a:p>
            <a:r>
              <a:rPr lang="fr-FR" dirty="0"/>
              <a:t>Architecture des Services R2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67729" y="1785682"/>
            <a:ext cx="8429684" cy="500066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14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DBAEA9-D25A-43A2-8F83-4E0B32F1AD09}"/>
              </a:ext>
            </a:extLst>
          </p:cNvPr>
          <p:cNvSpPr/>
          <p:nvPr/>
        </p:nvSpPr>
        <p:spPr>
          <a:xfrm>
            <a:off x="609600" y="4072467"/>
            <a:ext cx="8686800" cy="21082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Architecture des Services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7211" y="912625"/>
            <a:ext cx="9144000" cy="5378107"/>
          </a:xfrm>
        </p:spPr>
        <p:txBody>
          <a:bodyPr>
            <a:normAutofit lnSpcReduction="10000"/>
          </a:bodyPr>
          <a:lstStyle/>
          <a:p>
            <a:r>
              <a:rPr lang="fr-FR" dirty="0"/>
              <a:t>Lexique :</a:t>
            </a:r>
          </a:p>
          <a:p>
            <a:endParaRPr lang="fr-FR" dirty="0"/>
          </a:p>
          <a:p>
            <a:pPr lvl="1" algn="l">
              <a:buFont typeface="Arial" pitchFamily="34" charset="0"/>
              <a:buChar char="•"/>
            </a:pPr>
            <a:r>
              <a:rPr lang="fr-FR" b="1" u="sng" dirty="0"/>
              <a:t>Process </a:t>
            </a:r>
            <a:r>
              <a:rPr lang="fr-FR" sz="2100" dirty="0"/>
              <a:t>: couche de simplification pour les </a:t>
            </a:r>
            <a:r>
              <a:rPr lang="fr-FR" sz="2100" dirty="0" err="1"/>
              <a:t>EndPoint</a:t>
            </a:r>
            <a:r>
              <a:rPr lang="fr-FR" sz="2100" dirty="0"/>
              <a:t> </a:t>
            </a:r>
            <a:r>
              <a:rPr lang="fr-FR" sz="2100" dirty="0" err="1"/>
              <a:t>Domains</a:t>
            </a:r>
            <a:r>
              <a:rPr lang="fr-FR" sz="2100" dirty="0"/>
              <a:t> (</a:t>
            </a:r>
            <a:r>
              <a:rPr lang="fr-FR" sz="2100" dirty="0" err="1"/>
              <a:t>Rest</a:t>
            </a:r>
            <a:r>
              <a:rPr lang="fr-FR" sz="2100" dirty="0"/>
              <a:t>) à destination des couches BFF</a:t>
            </a:r>
          </a:p>
          <a:p>
            <a:pPr lvl="1" algn="l">
              <a:buFont typeface="Arial" pitchFamily="34" charset="0"/>
              <a:buChar char="•"/>
            </a:pPr>
            <a:endParaRPr lang="fr-FR" sz="2100" dirty="0"/>
          </a:p>
          <a:p>
            <a:pPr lvl="1" algn="l">
              <a:buFont typeface="Arial" pitchFamily="34" charset="0"/>
              <a:buChar char="•"/>
            </a:pPr>
            <a:r>
              <a:rPr lang="fr-FR" b="1" u="sng" dirty="0"/>
              <a:t>Business</a:t>
            </a:r>
            <a:r>
              <a:rPr lang="fr-FR" dirty="0"/>
              <a:t> : couche de services de plus haut niveau à destination d’une application. On distingue à ce jour 4 familles d’application : Front, Middle, </a:t>
            </a:r>
            <a:r>
              <a:rPr lang="fr-FR" i="1" dirty="0" err="1">
                <a:solidFill>
                  <a:srgbClr val="FF0000"/>
                </a:solidFill>
              </a:rPr>
              <a:t>External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et ETL. Ces services indépendant des catégories conceptuellement sont chargés de l’orchestration entre les différentes catégories qu’ils consomment.</a:t>
            </a:r>
          </a:p>
          <a:p>
            <a:pPr lvl="1" algn="l">
              <a:buFont typeface="Arial" pitchFamily="34" charset="0"/>
              <a:buChar char="•"/>
            </a:pPr>
            <a:endParaRPr lang="fr-FR" dirty="0"/>
          </a:p>
          <a:p>
            <a:pPr lvl="1" algn="l">
              <a:buFont typeface="Arial" pitchFamily="34" charset="0"/>
              <a:buChar char="•"/>
            </a:pPr>
            <a:r>
              <a:rPr lang="fr-FR" b="1" u="sng" dirty="0" err="1"/>
              <a:t>Category</a:t>
            </a:r>
            <a:r>
              <a:rPr lang="fr-FR" dirty="0"/>
              <a:t> : couche de services du socle SOA, contenant l’ensemble des fonctionnalités et des données sur un concept métier (objets Pivots). L’essentiel des règles de gestion sont implémentées à ce niveau.</a:t>
            </a:r>
          </a:p>
          <a:p>
            <a:pPr lvl="1" algn="l">
              <a:buFont typeface="Arial" pitchFamily="34" charset="0"/>
              <a:buChar char="•"/>
            </a:pPr>
            <a:endParaRPr lang="fr-FR" dirty="0"/>
          </a:p>
          <a:p>
            <a:pPr lvl="1" algn="l">
              <a:buFont typeface="Arial" pitchFamily="34" charset="0"/>
              <a:buChar char="•"/>
            </a:pPr>
            <a:r>
              <a:rPr lang="fr-FR" b="1" u="sng" dirty="0" err="1"/>
              <a:t>Entity</a:t>
            </a:r>
            <a:r>
              <a:rPr lang="fr-FR" dirty="0"/>
              <a:t> : couche de services d’accès aux données (CRUD). Accès à la base de données et exposition d’objets de </a:t>
            </a:r>
            <a:r>
              <a:rPr lang="fr-FR" dirty="0" err="1"/>
              <a:t>mapping</a:t>
            </a:r>
            <a:r>
              <a:rPr lang="fr-FR" dirty="0"/>
              <a:t> des données (procédures stockées).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8833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Vision d’ensemble des couches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6EB9C4D-0900-48A6-B369-6BD4006B1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941" y="590550"/>
            <a:ext cx="7811132" cy="61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3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Architecture des Services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7211" y="692490"/>
            <a:ext cx="9144000" cy="408177"/>
          </a:xfrm>
        </p:spPr>
        <p:txBody>
          <a:bodyPr>
            <a:normAutofit lnSpcReduction="10000"/>
          </a:bodyPr>
          <a:lstStyle/>
          <a:p>
            <a:r>
              <a:rPr lang="fr-FR" dirty="0"/>
              <a:t>Concepts généraux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76AFF77-957F-4666-896A-292EAB650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19" y="1100667"/>
            <a:ext cx="10148548" cy="568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82713"/>
      </p:ext>
    </p:extLst>
  </p:cSld>
  <p:clrMapOvr>
    <a:masterClrMapping/>
  </p:clrMapOvr>
</p:sld>
</file>

<file path=ppt/theme/theme1.xml><?xml version="1.0" encoding="utf-8"?>
<a:theme xmlns:a="http://schemas.openxmlformats.org/drawingml/2006/main" name="Page de garde">
  <a:themeElements>
    <a:clrScheme name="Personnalis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3847"/>
      </a:accent1>
      <a:accent2>
        <a:srgbClr val="E23A0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ge couran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5E3E47453BE042868CA2EF93017C06" ma:contentTypeVersion="0" ma:contentTypeDescription="Create a new document." ma:contentTypeScope="" ma:versionID="15a0b976204968b5846e554956df5aa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4f4e2e0ce37fc8d19858d377e8b5f0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AB5769-1FF6-4A8D-AAA7-15F039D7D241}">
  <ds:schemaRefs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FDDA2D7C-23F7-4BA5-8A4F-69BDF3C605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6BCB90D-0ADE-48BF-A23B-DA25195E41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17758</TotalTime>
  <Words>516</Words>
  <Application>Microsoft Office PowerPoint</Application>
  <PresentationFormat>Grand écran</PresentationFormat>
  <Paragraphs>107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Page de garde</vt:lpstr>
      <vt:lpstr>Page courante</vt:lpstr>
      <vt:lpstr>Développement Services R2 Présentation du fonctionnement des développements</vt:lpstr>
      <vt:lpstr>Sommaire</vt:lpstr>
      <vt:lpstr>Sommaire</vt:lpstr>
      <vt:lpstr>Présentation Générale / Organisation</vt:lpstr>
      <vt:lpstr>Présentation Générale / Organisation</vt:lpstr>
      <vt:lpstr>Sommaire</vt:lpstr>
      <vt:lpstr>Architecture des Services</vt:lpstr>
      <vt:lpstr>Vision d’ensemble des couches</vt:lpstr>
      <vt:lpstr>Architecture des Services</vt:lpstr>
      <vt:lpstr>Architecture des Services</vt:lpstr>
      <vt:lpstr>Architecture des Services</vt:lpstr>
      <vt:lpstr>Architecture des services</vt:lpstr>
      <vt:lpstr>Architecture des services</vt:lpstr>
      <vt:lpstr>Architecture des services</vt:lpstr>
      <vt:lpstr>Architecture des Services</vt:lpstr>
      <vt:lpstr>Architecture des Services</vt:lpstr>
      <vt:lpstr>Bonnes pratiques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Emilie Derengervé</dc:creator>
  <cp:lastModifiedBy>Arnaud Coudroy</cp:lastModifiedBy>
  <cp:revision>177</cp:revision>
  <cp:lastPrinted>2017-03-22T18:31:07Z</cp:lastPrinted>
  <dcterms:created xsi:type="dcterms:W3CDTF">2016-09-02T06:52:13Z</dcterms:created>
  <dcterms:modified xsi:type="dcterms:W3CDTF">2018-02-06T10:40:09Z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0x0101003A5E3E47453BE042868CA2EF93017C06</vt:lpwstr>
  </property>
  <property fmtid="{D5CDD505-2E9C-101B-9397-08002B2CF9AE}" pid="3" name="MSIP_Label_570596ad-2b36-4a7e-8ba0-ae3f91e8c922_Enabled">
    <vt:lpwstr>True</vt:lpwstr>
  </property>
  <property fmtid="{D5CDD505-2E9C-101B-9397-08002B2CF9AE}" pid="4" name="MSIP_Label_570596ad-2b36-4a7e-8ba0-ae3f91e8c922_SiteId">
    <vt:lpwstr>34314e6e-4023-4e4b-a15e-143f63244e2b</vt:lpwstr>
  </property>
  <property fmtid="{D5CDD505-2E9C-101B-9397-08002B2CF9AE}" pid="5" name="MSIP_Label_570596ad-2b36-4a7e-8ba0-ae3f91e8c922_Ref">
    <vt:lpwstr>https://api.informationprotection.azure.com/api/34314e6e-4023-4e4b-a15e-143f63244e2b</vt:lpwstr>
  </property>
  <property fmtid="{D5CDD505-2E9C-101B-9397-08002B2CF9AE}" pid="6" name="MSIP_Label_570596ad-2b36-4a7e-8ba0-ae3f91e8c922_Owner">
    <vt:lpwstr>arnaud.coudroy@cdbdx.biz</vt:lpwstr>
  </property>
  <property fmtid="{D5CDD505-2E9C-101B-9397-08002B2CF9AE}" pid="7" name="MSIP_Label_570596ad-2b36-4a7e-8ba0-ae3f91e8c922_SetDate">
    <vt:lpwstr>2018-01-12T16:47:01.6973736+01:00</vt:lpwstr>
  </property>
  <property fmtid="{D5CDD505-2E9C-101B-9397-08002B2CF9AE}" pid="8" name="MSIP_Label_570596ad-2b36-4a7e-8ba0-ae3f91e8c922_Name">
    <vt:lpwstr>Public</vt:lpwstr>
  </property>
  <property fmtid="{D5CDD505-2E9C-101B-9397-08002B2CF9AE}" pid="9" name="MSIP_Label_570596ad-2b36-4a7e-8ba0-ae3f91e8c922_Application">
    <vt:lpwstr>Microsoft Azure Information Protection</vt:lpwstr>
  </property>
  <property fmtid="{D5CDD505-2E9C-101B-9397-08002B2CF9AE}" pid="10" name="MSIP_Label_570596ad-2b36-4a7e-8ba0-ae3f91e8c922_Extended_MSFT_Method">
    <vt:lpwstr>Automatic</vt:lpwstr>
  </property>
  <property fmtid="{D5CDD505-2E9C-101B-9397-08002B2CF9AE}" pid="11" name="Sensitivity">
    <vt:lpwstr>Public</vt:lpwstr>
  </property>
</Properties>
</file>