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ubik Medium"/>
      <p:regular r:id="rId24"/>
      <p:bold r:id="rId25"/>
      <p:italic r:id="rId26"/>
      <p:boldItalic r:id="rId27"/>
    </p:embeddedFont>
    <p:embeddedFont>
      <p:font typeface="Rubik Light"/>
      <p:regular r:id="rId28"/>
      <p:bold r:id="rId29"/>
      <p:italic r:id="rId30"/>
      <p:boldItalic r:id="rId31"/>
    </p:embeddedFont>
    <p:embeddedFont>
      <p:font typeface="Roboto"/>
      <p:regular r:id="rId32"/>
      <p:bold r:id="rId33"/>
      <p:italic r:id="rId34"/>
      <p:boldItalic r:id="rId35"/>
    </p:embeddedFont>
    <p:embeddedFont>
      <p:font typeface="Rubik"/>
      <p:regular r:id="rId36"/>
      <p:bold r:id="rId37"/>
      <p:italic r:id="rId38"/>
      <p:boldItalic r:id="rId39"/>
    </p:embeddedFont>
    <p:embeddedFont>
      <p:font typeface="Rubik SemiBold"/>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8" roundtripDataSignature="AMtx7mg9cnLaSLj6eeGL4g3A0cS5Zpxd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ubikSemiBold-regular.fntdata"/><Relationship Id="rId20" Type="http://schemas.openxmlformats.org/officeDocument/2006/relationships/slide" Target="slides/slide15.xml"/><Relationship Id="rId42" Type="http://schemas.openxmlformats.org/officeDocument/2006/relationships/font" Target="fonts/RubikSemiBold-italic.fntdata"/><Relationship Id="rId41" Type="http://schemas.openxmlformats.org/officeDocument/2006/relationships/font" Target="fonts/RubikSemiBold-bold.fntdata"/><Relationship Id="rId22" Type="http://schemas.openxmlformats.org/officeDocument/2006/relationships/slide" Target="slides/slide17.xml"/><Relationship Id="rId44" Type="http://schemas.openxmlformats.org/officeDocument/2006/relationships/font" Target="fonts/RobotoMono-regular.fntdata"/><Relationship Id="rId21" Type="http://schemas.openxmlformats.org/officeDocument/2006/relationships/slide" Target="slides/slide16.xml"/><Relationship Id="rId43" Type="http://schemas.openxmlformats.org/officeDocument/2006/relationships/font" Target="fonts/RubikSemiBold-boldItalic.fntdata"/><Relationship Id="rId24" Type="http://schemas.openxmlformats.org/officeDocument/2006/relationships/font" Target="fonts/RubikMedium-regular.fntdata"/><Relationship Id="rId46" Type="http://schemas.openxmlformats.org/officeDocument/2006/relationships/font" Target="fonts/RobotoMono-italic.fntdata"/><Relationship Id="rId23" Type="http://schemas.openxmlformats.org/officeDocument/2006/relationships/slide" Target="slides/slide18.xml"/><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Medium-italic.fntdata"/><Relationship Id="rId48" Type="http://customschemas.google.com/relationships/presentationmetadata" Target="metadata"/><Relationship Id="rId25" Type="http://schemas.openxmlformats.org/officeDocument/2006/relationships/font" Target="fonts/RubikMedium-bold.fntdata"/><Relationship Id="rId47" Type="http://schemas.openxmlformats.org/officeDocument/2006/relationships/font" Target="fonts/RobotoMono-boldItalic.fntdata"/><Relationship Id="rId28" Type="http://schemas.openxmlformats.org/officeDocument/2006/relationships/font" Target="fonts/RubikLight-regular.fntdata"/><Relationship Id="rId27" Type="http://schemas.openxmlformats.org/officeDocument/2006/relationships/font" Target="fonts/Rubik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Light-boldItalic.fntdata"/><Relationship Id="rId30" Type="http://schemas.openxmlformats.org/officeDocument/2006/relationships/font" Target="fonts/RubikLight-italic.fntdata"/><Relationship Id="rId11" Type="http://schemas.openxmlformats.org/officeDocument/2006/relationships/slide" Target="slides/slide6.xml"/><Relationship Id="rId33" Type="http://schemas.openxmlformats.org/officeDocument/2006/relationships/font" Target="fonts/Roboto-bold.fntdata"/><Relationship Id="rId10" Type="http://schemas.openxmlformats.org/officeDocument/2006/relationships/slide" Target="slides/slide5.xml"/><Relationship Id="rId32" Type="http://schemas.openxmlformats.org/officeDocument/2006/relationships/font" Target="fonts/Roboto-regular.fntdata"/><Relationship Id="rId13" Type="http://schemas.openxmlformats.org/officeDocument/2006/relationships/slide" Target="slides/slide8.xml"/><Relationship Id="rId35" Type="http://schemas.openxmlformats.org/officeDocument/2006/relationships/font" Target="fonts/Roboto-boldItalic.fntdata"/><Relationship Id="rId12" Type="http://schemas.openxmlformats.org/officeDocument/2006/relationships/slide" Target="slides/slide7.xml"/><Relationship Id="rId34" Type="http://schemas.openxmlformats.org/officeDocument/2006/relationships/font" Target="fonts/Roboto-italic.fntdata"/><Relationship Id="rId15" Type="http://schemas.openxmlformats.org/officeDocument/2006/relationships/slide" Target="slides/slide10.xml"/><Relationship Id="rId37" Type="http://schemas.openxmlformats.org/officeDocument/2006/relationships/font" Target="fonts/Rubik-bold.fntdata"/><Relationship Id="rId14" Type="http://schemas.openxmlformats.org/officeDocument/2006/relationships/slide" Target="slides/slide9.xml"/><Relationship Id="rId36" Type="http://schemas.openxmlformats.org/officeDocument/2006/relationships/font" Target="fonts/Rubik-regular.fntdata"/><Relationship Id="rId17" Type="http://schemas.openxmlformats.org/officeDocument/2006/relationships/slide" Target="slides/slide12.xml"/><Relationship Id="rId39" Type="http://schemas.openxmlformats.org/officeDocument/2006/relationships/font" Target="fonts/Rubik-boldItalic.fntdata"/><Relationship Id="rId16" Type="http://schemas.openxmlformats.org/officeDocument/2006/relationships/slide" Target="slides/slide11.xml"/><Relationship Id="rId38" Type="http://schemas.openxmlformats.org/officeDocument/2006/relationships/font" Target="fonts/Rubik-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3ec2985a6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3ec2985a68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39c1feab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439c1feabf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3ec2985a6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23ec2985a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39c1feab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439c1feabf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5d0b494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345d0b494d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5d0b494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345d0b494d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45d0b494d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45d0b494d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45d0b494d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345d0b494d1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5ee8683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g265ee86830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34270df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434270dffa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ec2985a6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23ec2985a6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34270dff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3434270dff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39c1fe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439c1feab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3ec2985a6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3ec2985a68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8.png"/><Relationship Id="rId8"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hyperlink" Target="https://youtu.be/A4axrYRxi0U?si=xGUhKdCC3v41VDfz" TargetMode="External"/><Relationship Id="rId5" Type="http://schemas.openxmlformats.org/officeDocument/2006/relationships/image" Target="../media/image9.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hyperlink" Target="https://youtu.be/A4axrYRxi0U?si=xGUhKdCC3v41VDfz"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9.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hyperlink" Target="https://console.cloud.google.com/" TargetMode="External"/><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2.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
          <p:cNvSpPr txBox="1"/>
          <p:nvPr/>
        </p:nvSpPr>
        <p:spPr>
          <a:xfrm>
            <a:off x="517900" y="1596200"/>
            <a:ext cx="7688100" cy="15699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4500">
                <a:solidFill>
                  <a:schemeClr val="lt1"/>
                </a:solidFill>
                <a:latin typeface="Rubik"/>
                <a:ea typeface="Rubik"/>
                <a:cs typeface="Rubik"/>
                <a:sym typeface="Rubik"/>
              </a:rPr>
              <a:t>PERFORMANCE ANALYTICS DASHBOARD</a:t>
            </a:r>
            <a:endParaRPr b="0" i="0" sz="2000" u="none" cap="none" strike="noStrike">
              <a:solidFill>
                <a:schemeClr val="lt1"/>
              </a:solidFill>
              <a:latin typeface="Rubik"/>
              <a:ea typeface="Rubik"/>
              <a:cs typeface="Rubik"/>
              <a:sym typeface="Rubik"/>
            </a:endParaRPr>
          </a:p>
        </p:txBody>
      </p:sp>
      <p:sp>
        <p:nvSpPr>
          <p:cNvPr id="57" name="Google Shape;57;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517900" y="3130300"/>
            <a:ext cx="7289100" cy="5694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Rubik SemiBold"/>
                <a:ea typeface="Rubik SemiBold"/>
                <a:cs typeface="Rubik SemiBold"/>
                <a:sym typeface="Rubik SemiBold"/>
              </a:rPr>
              <a:t>Kimia Farma - Big Data Analytics</a:t>
            </a:r>
            <a:endParaRPr b="0" i="0" sz="2500" u="none" cap="none" strike="noStrike">
              <a:solidFill>
                <a:schemeClr val="lt1"/>
              </a:solidFill>
              <a:latin typeface="Rubik SemiBold"/>
              <a:ea typeface="Rubik SemiBold"/>
              <a:cs typeface="Rubik SemiBold"/>
              <a:sym typeface="Rubik SemiBold"/>
            </a:endParaRPr>
          </a:p>
        </p:txBody>
      </p:sp>
      <p:sp>
        <p:nvSpPr>
          <p:cNvPr id="59" name="Google Shape;59;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ubik Light"/>
                <a:ea typeface="Rubik Light"/>
                <a:cs typeface="Rubik Light"/>
                <a:sym typeface="Rubik Light"/>
              </a:rPr>
              <a:t>Presented by</a:t>
            </a:r>
            <a:endParaRPr b="0"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Wildan Nasrulloh R</a:t>
            </a:r>
            <a:endParaRPr b="0" i="0" sz="3000" u="none" cap="none" strike="noStrik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b="0" l="0" r="0" t="0"/>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g23ec2985a68_1_4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70" name="Google Shape;170;g23ec2985a68_1_49"/>
          <p:cNvSpPr txBox="1"/>
          <p:nvPr/>
        </p:nvSpPr>
        <p:spPr>
          <a:xfrm>
            <a:off x="340500" y="528413"/>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3"/>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71" name="Google Shape;171;g23ec2985a68_1_49"/>
          <p:cNvSpPr txBox="1"/>
          <p:nvPr/>
        </p:nvSpPr>
        <p:spPr>
          <a:xfrm>
            <a:off x="1177900" y="2774600"/>
            <a:ext cx="130800" cy="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72" name="Google Shape;172;g23ec2985a68_1_49"/>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73" name="Google Shape;173;g23ec2985a68_1_49"/>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174" name="Google Shape;174;g23ec2985a68_1_49"/>
          <p:cNvPicPr preferRelativeResize="0"/>
          <p:nvPr/>
        </p:nvPicPr>
        <p:blipFill>
          <a:blip r:embed="rId6">
            <a:alphaModFix/>
          </a:blip>
          <a:stretch>
            <a:fillRect/>
          </a:stretch>
        </p:blipFill>
        <p:spPr>
          <a:xfrm>
            <a:off x="228599" y="1128725"/>
            <a:ext cx="4102100" cy="2569350"/>
          </a:xfrm>
          <a:prstGeom prst="rect">
            <a:avLst/>
          </a:prstGeom>
          <a:noFill/>
          <a:ln>
            <a:noFill/>
          </a:ln>
        </p:spPr>
      </p:pic>
      <p:pic>
        <p:nvPicPr>
          <p:cNvPr id="175" name="Google Shape;175;g23ec2985a68_1_49"/>
          <p:cNvPicPr preferRelativeResize="0"/>
          <p:nvPr/>
        </p:nvPicPr>
        <p:blipFill>
          <a:blip r:embed="rId7">
            <a:alphaModFix/>
          </a:blip>
          <a:stretch>
            <a:fillRect/>
          </a:stretch>
        </p:blipFill>
        <p:spPr>
          <a:xfrm>
            <a:off x="4410075" y="2359700"/>
            <a:ext cx="4508026" cy="249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3439c1feabf_0_2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81" name="Google Shape;181;g3439c1feabf_0_26"/>
          <p:cNvSpPr txBox="1"/>
          <p:nvPr/>
        </p:nvSpPr>
        <p:spPr>
          <a:xfrm>
            <a:off x="340500" y="528413"/>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3"/>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82" name="Google Shape;182;g3439c1feabf_0_26"/>
          <p:cNvSpPr txBox="1"/>
          <p:nvPr/>
        </p:nvSpPr>
        <p:spPr>
          <a:xfrm>
            <a:off x="1177900" y="2774600"/>
            <a:ext cx="130800" cy="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83" name="Google Shape;183;g3439c1feabf_0_26"/>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84" name="Google Shape;184;g3439c1feabf_0_26"/>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185" name="Google Shape;185;g3439c1feabf_0_26"/>
          <p:cNvPicPr preferRelativeResize="0"/>
          <p:nvPr/>
        </p:nvPicPr>
        <p:blipFill>
          <a:blip r:embed="rId6">
            <a:alphaModFix/>
          </a:blip>
          <a:stretch>
            <a:fillRect/>
          </a:stretch>
        </p:blipFill>
        <p:spPr>
          <a:xfrm>
            <a:off x="1895475" y="1128725"/>
            <a:ext cx="5353050" cy="3714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g23ec2985a68_1_5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91" name="Google Shape;191;g23ec2985a68_1_56"/>
          <p:cNvSpPr txBox="1"/>
          <p:nvPr/>
        </p:nvSpPr>
        <p:spPr>
          <a:xfrm>
            <a:off x="340500" y="6298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pic>
        <p:nvPicPr>
          <p:cNvPr id="192" name="Google Shape;192;g23ec2985a68_1_56"/>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93" name="Google Shape;193;g23ec2985a68_1_56"/>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194" name="Google Shape;194;g23ec2985a68_1_56"/>
          <p:cNvPicPr preferRelativeResize="0"/>
          <p:nvPr/>
        </p:nvPicPr>
        <p:blipFill>
          <a:blip r:embed="rId6">
            <a:alphaModFix/>
          </a:blip>
          <a:stretch>
            <a:fillRect/>
          </a:stretch>
        </p:blipFill>
        <p:spPr>
          <a:xfrm>
            <a:off x="992550" y="1153950"/>
            <a:ext cx="7158905" cy="3989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3439c1feabf_0_4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00" name="Google Shape;200;g3439c1feabf_0_40"/>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01" name="Google Shape;201;g3439c1feabf_0_40"/>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202" name="Google Shape;202;g3439c1feabf_0_40"/>
          <p:cNvPicPr preferRelativeResize="0"/>
          <p:nvPr/>
        </p:nvPicPr>
        <p:blipFill>
          <a:blip r:embed="rId6">
            <a:alphaModFix/>
          </a:blip>
          <a:stretch>
            <a:fillRect/>
          </a:stretch>
        </p:blipFill>
        <p:spPr>
          <a:xfrm>
            <a:off x="1333500" y="1109663"/>
            <a:ext cx="6477000" cy="638175"/>
          </a:xfrm>
          <a:prstGeom prst="rect">
            <a:avLst/>
          </a:prstGeom>
          <a:noFill/>
          <a:ln>
            <a:noFill/>
          </a:ln>
        </p:spPr>
      </p:pic>
      <p:sp>
        <p:nvSpPr>
          <p:cNvPr id="203" name="Google Shape;203;g3439c1feabf_0_40"/>
          <p:cNvSpPr txBox="1"/>
          <p:nvPr/>
        </p:nvSpPr>
        <p:spPr>
          <a:xfrm>
            <a:off x="2021100" y="1960975"/>
            <a:ext cx="5101800" cy="1676100"/>
          </a:xfrm>
          <a:prstGeom prst="rect">
            <a:avLst/>
          </a:prstGeom>
          <a:noFill/>
          <a:ln cap="flat" cmpd="sng" w="9525">
            <a:solidFill>
              <a:srgbClr val="019FAB"/>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rgbClr val="019FAB"/>
                </a:solidFill>
                <a:latin typeface="Rubik"/>
                <a:ea typeface="Rubik"/>
                <a:cs typeface="Rubik"/>
                <a:sym typeface="Rubik"/>
              </a:rPr>
              <a:t>Kimia Farma</a:t>
            </a:r>
            <a:r>
              <a:rPr lang="en" sz="1100">
                <a:solidFill>
                  <a:schemeClr val="dk1"/>
                </a:solidFill>
                <a:latin typeface="Rubik"/>
                <a:ea typeface="Rubik"/>
                <a:cs typeface="Rubik"/>
                <a:sym typeface="Rubik"/>
              </a:rPr>
              <a:t> telah mencatat </a:t>
            </a:r>
            <a:r>
              <a:rPr b="1" lang="en" sz="1100">
                <a:solidFill>
                  <a:schemeClr val="dk1"/>
                </a:solidFill>
                <a:latin typeface="Rubik"/>
                <a:ea typeface="Rubik"/>
                <a:cs typeface="Rubik"/>
                <a:sym typeface="Rubik"/>
              </a:rPr>
              <a:t>stabilitas kinerja keuangan</a:t>
            </a:r>
            <a:r>
              <a:rPr lang="en" sz="1100">
                <a:solidFill>
                  <a:schemeClr val="dk1"/>
                </a:solidFill>
                <a:latin typeface="Rubik"/>
                <a:ea typeface="Rubik"/>
                <a:cs typeface="Rubik"/>
                <a:sym typeface="Rubik"/>
              </a:rPr>
              <a:t> dalam periode </a:t>
            </a:r>
            <a:r>
              <a:rPr b="1" lang="en" sz="1100">
                <a:solidFill>
                  <a:schemeClr val="dk1"/>
                </a:solidFill>
                <a:latin typeface="Rubik"/>
                <a:ea typeface="Rubik"/>
                <a:cs typeface="Rubik"/>
                <a:sym typeface="Rubik"/>
              </a:rPr>
              <a:t>2020-2023</a:t>
            </a:r>
            <a:r>
              <a:rPr lang="en" sz="1100">
                <a:solidFill>
                  <a:schemeClr val="dk1"/>
                </a:solidFill>
                <a:latin typeface="Rubik"/>
                <a:ea typeface="Rubik"/>
                <a:cs typeface="Rubik"/>
                <a:sym typeface="Rubik"/>
              </a:rPr>
              <a:t>, dengan tren profit yang relatif konstan dan pertumbuhan yang moderat. Dari data dashboard, terlihat beberapa indikator utama:</a:t>
            </a:r>
            <a:endParaRPr sz="1100">
              <a:solidFill>
                <a:schemeClr val="dk1"/>
              </a:solidFill>
              <a:latin typeface="Rubik"/>
              <a:ea typeface="Rubik"/>
              <a:cs typeface="Rubik"/>
              <a:sym typeface="Rubik"/>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latin typeface="Rubik"/>
                <a:ea typeface="Rubik"/>
                <a:cs typeface="Rubik"/>
                <a:sym typeface="Rubik"/>
              </a:rPr>
              <a:t>Total Pendapatan:</a:t>
            </a: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347,0 M</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Rubik"/>
                <a:ea typeface="Rubik"/>
                <a:cs typeface="Rubik"/>
                <a:sym typeface="Rubik"/>
              </a:rPr>
              <a:t>Total Profit:</a:t>
            </a: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98,5 M</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Rubik"/>
                <a:ea typeface="Rubik"/>
                <a:cs typeface="Rubik"/>
                <a:sym typeface="Rubik"/>
              </a:rPr>
              <a:t>Total Transaksi:</a:t>
            </a: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672,5 ribu</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latin typeface="Rubik"/>
                <a:ea typeface="Rubik"/>
                <a:cs typeface="Rubik"/>
                <a:sym typeface="Rubik"/>
              </a:rPr>
              <a:t>Rata-rata Rating Transaksi:</a:t>
            </a: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4,00</a:t>
            </a:r>
            <a:endParaRPr b="1" sz="1100">
              <a:solidFill>
                <a:schemeClr val="dk1"/>
              </a:solidFill>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g345d0b494d1_0_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09" name="Google Shape;209;g345d0b494d1_0_0"/>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10" name="Google Shape;210;g345d0b494d1_0_0"/>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211" name="Google Shape;211;g345d0b494d1_0_0"/>
          <p:cNvPicPr preferRelativeResize="0"/>
          <p:nvPr/>
        </p:nvPicPr>
        <p:blipFill>
          <a:blip r:embed="rId6">
            <a:alphaModFix/>
          </a:blip>
          <a:stretch>
            <a:fillRect/>
          </a:stretch>
        </p:blipFill>
        <p:spPr>
          <a:xfrm>
            <a:off x="183200" y="1667700"/>
            <a:ext cx="4554599" cy="1808105"/>
          </a:xfrm>
          <a:prstGeom prst="rect">
            <a:avLst/>
          </a:prstGeom>
          <a:noFill/>
          <a:ln>
            <a:noFill/>
          </a:ln>
        </p:spPr>
      </p:pic>
      <p:sp>
        <p:nvSpPr>
          <p:cNvPr id="212" name="Google Shape;212;g345d0b494d1_0_0"/>
          <p:cNvSpPr txBox="1"/>
          <p:nvPr/>
        </p:nvSpPr>
        <p:spPr>
          <a:xfrm>
            <a:off x="4737800" y="975150"/>
            <a:ext cx="4305900" cy="338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019FAB"/>
                </a:solidFill>
                <a:latin typeface="Rubik"/>
                <a:ea typeface="Rubik"/>
                <a:cs typeface="Rubik"/>
                <a:sym typeface="Rubik"/>
              </a:rPr>
              <a:t>Analisis Tren Profit Tahunan</a:t>
            </a:r>
            <a:br>
              <a:rPr b="1" lang="en" sz="1100">
                <a:solidFill>
                  <a:schemeClr val="dk1"/>
                </a:solidFill>
                <a:latin typeface="Rubik"/>
                <a:ea typeface="Rubik"/>
                <a:cs typeface="Rubik"/>
                <a:sym typeface="Rubik"/>
              </a:rPr>
            </a:br>
            <a:r>
              <a:rPr lang="en" sz="1100">
                <a:solidFill>
                  <a:schemeClr val="dk1"/>
                </a:solidFill>
                <a:latin typeface="Rubik"/>
                <a:ea typeface="Rubik"/>
                <a:cs typeface="Rubik"/>
                <a:sym typeface="Rubik"/>
              </a:rPr>
              <a:t>Profit tahunan Kimia Farma selama periode 2020-2023 menunjukkan pola yang fluktuatif tetapi stabil, dengan sedikit perubahan setiap tahunnya:</a:t>
            </a:r>
            <a:endParaRPr sz="1100">
              <a:solidFill>
                <a:schemeClr val="dk1"/>
              </a:solidFill>
              <a:latin typeface="Rubik"/>
              <a:ea typeface="Rubik"/>
              <a:cs typeface="Rubik"/>
              <a:sym typeface="Rubik"/>
            </a:endParaRPr>
          </a:p>
          <a:p>
            <a:pPr indent="0" lvl="0" marL="0" rtl="0" algn="l">
              <a:lnSpc>
                <a:spcPct val="115000"/>
              </a:lnSpc>
              <a:spcBef>
                <a:spcPts val="0"/>
              </a:spcBef>
              <a:spcAft>
                <a:spcPts val="0"/>
              </a:spcAft>
              <a:buNone/>
            </a:pPr>
            <a:r>
              <a:rPr lang="en" sz="1100">
                <a:solidFill>
                  <a:schemeClr val="dk1"/>
                </a:solidFill>
                <a:latin typeface="Rubik"/>
                <a:ea typeface="Rubik"/>
                <a:cs typeface="Rubik"/>
                <a:sym typeface="Rubik"/>
              </a:rPr>
              <a:t>Poin Penting:</a:t>
            </a:r>
            <a:endParaRPr sz="1100">
              <a:solidFill>
                <a:schemeClr val="dk1"/>
              </a:solidFill>
              <a:latin typeface="Rubik"/>
              <a:ea typeface="Rubik"/>
              <a:cs typeface="Rubik"/>
              <a:sym typeface="Rubik"/>
            </a:endParaRPr>
          </a:p>
          <a:p>
            <a:pPr indent="0" lvl="0" marL="0" rtl="0" algn="l">
              <a:lnSpc>
                <a:spcPct val="115000"/>
              </a:lnSpc>
              <a:spcBef>
                <a:spcPts val="0"/>
              </a:spcBef>
              <a:spcAft>
                <a:spcPts val="0"/>
              </a:spcAft>
              <a:buNone/>
            </a:pPr>
            <a:r>
              <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Font typeface="Rubik"/>
              <a:buAutoNum type="arabicPeriod"/>
            </a:pPr>
            <a:r>
              <a:rPr lang="en" sz="1100">
                <a:solidFill>
                  <a:schemeClr val="dk1"/>
                </a:solidFill>
                <a:latin typeface="Rubik"/>
                <a:ea typeface="Rubik"/>
                <a:cs typeface="Rubik"/>
                <a:sym typeface="Rubik"/>
              </a:rPr>
              <a:t>Fluktuasi kecil di antara tahun-tahun ini, menunjukkan stabilitas operasional.</a:t>
            </a:r>
            <a:endParaRPr sz="1100">
              <a:solidFill>
                <a:schemeClr val="dk1"/>
              </a:solidFill>
              <a:latin typeface="Rubik"/>
              <a:ea typeface="Rubik"/>
              <a:cs typeface="Rubik"/>
              <a:sym typeface="Rubik"/>
            </a:endParaRPr>
          </a:p>
          <a:p>
            <a:pPr indent="-298450" lvl="0" marL="457200" rtl="0" algn="l">
              <a:lnSpc>
                <a:spcPct val="115000"/>
              </a:lnSpc>
              <a:spcBef>
                <a:spcPts val="1200"/>
              </a:spcBef>
              <a:spcAft>
                <a:spcPts val="0"/>
              </a:spcAft>
              <a:buClr>
                <a:schemeClr val="dk1"/>
              </a:buClr>
              <a:buSzPts val="1100"/>
              <a:buFont typeface="Rubik"/>
              <a:buAutoNum type="arabicPeriod"/>
            </a:pPr>
            <a:r>
              <a:rPr lang="en" sz="1100">
                <a:solidFill>
                  <a:schemeClr val="dk1"/>
                </a:solidFill>
                <a:latin typeface="Rubik"/>
                <a:ea typeface="Rubik"/>
                <a:cs typeface="Rubik"/>
                <a:sym typeface="Rubik"/>
              </a:rPr>
              <a:t>Tidak ada tren pertumbuhan atau penurunan signifikan, yang berarti perusahaan berhasil mempertahankan profitnya tetapi belum ada peningkatan yang mencolok.</a:t>
            </a:r>
            <a:endParaRPr sz="1100">
              <a:solidFill>
                <a:schemeClr val="dk1"/>
              </a:solidFill>
              <a:latin typeface="Rubik"/>
              <a:ea typeface="Rubik"/>
              <a:cs typeface="Rubik"/>
              <a:sym typeface="Rubik"/>
            </a:endParaRPr>
          </a:p>
          <a:p>
            <a:pPr indent="-298450" lvl="0" marL="457200" rtl="0" algn="l">
              <a:lnSpc>
                <a:spcPct val="115000"/>
              </a:lnSpc>
              <a:spcBef>
                <a:spcPts val="1200"/>
              </a:spcBef>
              <a:spcAft>
                <a:spcPts val="1200"/>
              </a:spcAft>
              <a:buClr>
                <a:schemeClr val="dk1"/>
              </a:buClr>
              <a:buSzPts val="1100"/>
              <a:buFont typeface="Rubik"/>
              <a:buAutoNum type="arabicPeriod"/>
            </a:pPr>
            <a:r>
              <a:rPr lang="en" sz="1100">
                <a:solidFill>
                  <a:schemeClr val="dk1"/>
                </a:solidFill>
                <a:latin typeface="Rubik"/>
                <a:ea typeface="Rubik"/>
                <a:cs typeface="Rubik"/>
                <a:sym typeface="Rubik"/>
              </a:rPr>
              <a:t>Pola naik-turun ini bisa mengindikasikan faktor eksternal, seperti perubahan harga bahan baku, strategi pemasaran, atau permintaan pasar yang sedikit bervariasi.</a:t>
            </a:r>
            <a:endParaRPr sz="1100">
              <a:solidFill>
                <a:schemeClr val="dk1"/>
              </a:solidFill>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g345d0b494d1_0_1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18" name="Google Shape;218;g345d0b494d1_0_12"/>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19" name="Google Shape;219;g345d0b494d1_0_12"/>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220" name="Google Shape;220;g345d0b494d1_0_12"/>
          <p:cNvPicPr preferRelativeResize="0"/>
          <p:nvPr/>
        </p:nvPicPr>
        <p:blipFill rotWithShape="1">
          <a:blip r:embed="rId6">
            <a:alphaModFix/>
          </a:blip>
          <a:srcRect b="0" l="0" r="48054" t="0"/>
          <a:stretch/>
        </p:blipFill>
        <p:spPr>
          <a:xfrm>
            <a:off x="104925" y="1120300"/>
            <a:ext cx="4467075" cy="2954842"/>
          </a:xfrm>
          <a:prstGeom prst="rect">
            <a:avLst/>
          </a:prstGeom>
          <a:noFill/>
          <a:ln>
            <a:noFill/>
          </a:ln>
        </p:spPr>
      </p:pic>
      <p:sp>
        <p:nvSpPr>
          <p:cNvPr id="221" name="Google Shape;221;g345d0b494d1_0_12"/>
          <p:cNvSpPr txBox="1"/>
          <p:nvPr/>
        </p:nvSpPr>
        <p:spPr>
          <a:xfrm>
            <a:off x="4572000" y="1208700"/>
            <a:ext cx="4572000" cy="272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rgbClr val="019FAB"/>
                </a:solidFill>
                <a:latin typeface="Rubik"/>
                <a:ea typeface="Rubik"/>
                <a:cs typeface="Rubik"/>
                <a:sym typeface="Rubik"/>
              </a:rPr>
              <a:t>Top 10 Provinces by Revenue (Pendapatan)</a:t>
            </a:r>
            <a:endParaRPr b="1" sz="1300">
              <a:solidFill>
                <a:srgbClr val="019FAB"/>
              </a:solidFill>
              <a:latin typeface="Rubik"/>
              <a:ea typeface="Rubik"/>
              <a:cs typeface="Rubik"/>
              <a:sym typeface="Rubik"/>
            </a:endParaRPr>
          </a:p>
          <a:p>
            <a:pPr indent="0" lvl="0" marL="0" rtl="0" algn="l">
              <a:lnSpc>
                <a:spcPct val="115000"/>
              </a:lnSpc>
              <a:spcBef>
                <a:spcPts val="0"/>
              </a:spcBef>
              <a:spcAft>
                <a:spcPts val="0"/>
              </a:spcAft>
              <a:buNone/>
            </a:pPr>
            <a:r>
              <a:rPr b="1" lang="en" sz="1100">
                <a:solidFill>
                  <a:schemeClr val="dk1"/>
                </a:solidFill>
                <a:latin typeface="Rubik"/>
                <a:ea typeface="Rubik"/>
                <a:cs typeface="Rubik"/>
                <a:sym typeface="Rubik"/>
              </a:rPr>
              <a:t>Provinsi dengan Pendapatan Tertinggi:</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Jawa Barat</a:t>
            </a:r>
            <a:r>
              <a:rPr lang="en" sz="1100">
                <a:solidFill>
                  <a:schemeClr val="dk1"/>
                </a:solidFill>
                <a:latin typeface="Rubik"/>
                <a:ea typeface="Rubik"/>
                <a:cs typeface="Rubik"/>
                <a:sym typeface="Rubik"/>
              </a:rPr>
              <a:t> mendominasi dengan </a:t>
            </a:r>
            <a:r>
              <a:rPr b="1" lang="en" sz="1100">
                <a:solidFill>
                  <a:schemeClr val="dk1"/>
                </a:solidFill>
                <a:latin typeface="Rubik"/>
                <a:ea typeface="Rubik"/>
                <a:cs typeface="Rubik"/>
                <a:sym typeface="Rubik"/>
              </a:rPr>
              <a:t>102,5 M</a:t>
            </a:r>
            <a:r>
              <a:rPr lang="en" sz="1100">
                <a:solidFill>
                  <a:schemeClr val="dk1"/>
                </a:solidFill>
                <a:latin typeface="Rubik"/>
                <a:ea typeface="Rubik"/>
                <a:cs typeface="Rubik"/>
                <a:sym typeface="Rubik"/>
              </a:rPr>
              <a:t>, jauh lebih tinggi dibandingkan provinsi lainnya.</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Sumatera Utara (24,8 M)</a:t>
            </a:r>
            <a:r>
              <a:rPr lang="en" sz="1100">
                <a:solidFill>
                  <a:schemeClr val="dk1"/>
                </a:solidFill>
                <a:latin typeface="Rubik"/>
                <a:ea typeface="Rubik"/>
                <a:cs typeface="Rubik"/>
                <a:sym typeface="Rubik"/>
              </a:rPr>
              <a:t> dan </a:t>
            </a:r>
            <a:r>
              <a:rPr b="1" lang="en" sz="1100">
                <a:solidFill>
                  <a:schemeClr val="dk1"/>
                </a:solidFill>
                <a:latin typeface="Rubik"/>
                <a:ea typeface="Rubik"/>
                <a:cs typeface="Rubik"/>
                <a:sym typeface="Rubik"/>
              </a:rPr>
              <a:t>Jawa Tengah (24 M)</a:t>
            </a:r>
            <a:r>
              <a:rPr lang="en" sz="1100">
                <a:solidFill>
                  <a:schemeClr val="dk1"/>
                </a:solidFill>
                <a:latin typeface="Rubik"/>
                <a:ea typeface="Rubik"/>
                <a:cs typeface="Rubik"/>
                <a:sym typeface="Rubik"/>
              </a:rPr>
              <a:t> berada di posisi kedua dan ketiga.</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Rubik"/>
                <a:ea typeface="Rubik"/>
                <a:cs typeface="Rubik"/>
                <a:sym typeface="Rubik"/>
              </a:rPr>
              <a:t>Provinsi lainnya memiliki pendapatan di bawah </a:t>
            </a:r>
            <a:r>
              <a:rPr b="1" lang="en" sz="1100">
                <a:solidFill>
                  <a:schemeClr val="dk1"/>
                </a:solidFill>
                <a:latin typeface="Rubik"/>
                <a:ea typeface="Rubik"/>
                <a:cs typeface="Rubik"/>
                <a:sym typeface="Rubik"/>
              </a:rPr>
              <a:t>20 M</a:t>
            </a:r>
            <a:r>
              <a:rPr lang="en" sz="1100">
                <a:solidFill>
                  <a:schemeClr val="dk1"/>
                </a:solidFill>
                <a:latin typeface="Rubik"/>
                <a:ea typeface="Rubik"/>
                <a:cs typeface="Rubik"/>
                <a:sym typeface="Rubik"/>
              </a:rPr>
              <a:t>, menunjukkan kesenjangan yang cukup besar.</a:t>
            </a:r>
            <a:endParaRPr sz="1100">
              <a:solidFill>
                <a:schemeClr val="dk1"/>
              </a:solidFill>
              <a:latin typeface="Rubik"/>
              <a:ea typeface="Rubik"/>
              <a:cs typeface="Rubik"/>
              <a:sym typeface="Rubik"/>
            </a:endParaRPr>
          </a:p>
          <a:p>
            <a:pPr indent="0" lvl="0" marL="0" rtl="0" algn="l">
              <a:lnSpc>
                <a:spcPct val="115000"/>
              </a:lnSpc>
              <a:spcBef>
                <a:spcPts val="0"/>
              </a:spcBef>
              <a:spcAft>
                <a:spcPts val="0"/>
              </a:spcAft>
              <a:buNone/>
            </a:pP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Insight:</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Jawa Barat menjadi pusat pasar utama</a:t>
            </a:r>
            <a:r>
              <a:rPr lang="en" sz="1100">
                <a:solidFill>
                  <a:schemeClr val="dk1"/>
                </a:solidFill>
                <a:latin typeface="Rubik"/>
                <a:ea typeface="Rubik"/>
                <a:cs typeface="Rubik"/>
                <a:sym typeface="Rubik"/>
              </a:rPr>
              <a:t> bagi Kimia Farma.</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Potensi pertumbuhan besar di luar Jawa Barat</a:t>
            </a:r>
            <a:r>
              <a:rPr lang="en" sz="1100">
                <a:solidFill>
                  <a:schemeClr val="dk1"/>
                </a:solidFill>
                <a:latin typeface="Rubik"/>
                <a:ea typeface="Rubik"/>
                <a:cs typeface="Rubik"/>
                <a:sym typeface="Rubik"/>
              </a:rPr>
              <a:t>, terutama di provinsi dengan pendapatan masih rendah seperti </a:t>
            </a:r>
            <a:r>
              <a:rPr b="1" lang="en" sz="1100">
                <a:solidFill>
                  <a:schemeClr val="dk1"/>
                </a:solidFill>
                <a:latin typeface="Rubik"/>
                <a:ea typeface="Rubik"/>
                <a:cs typeface="Rubik"/>
                <a:sym typeface="Rubik"/>
              </a:rPr>
              <a:t>Aceh (1,3 M), Kalimantan Timur (0,5 M), dan Riau (1,1 M)</a:t>
            </a:r>
            <a:r>
              <a:rPr lang="en" sz="1100">
                <a:solidFill>
                  <a:schemeClr val="dk1"/>
                </a:solidFill>
                <a:latin typeface="Rubik"/>
                <a:ea typeface="Rubik"/>
                <a:cs typeface="Rubik"/>
                <a:sym typeface="Rubik"/>
              </a:rPr>
              <a:t>.</a:t>
            </a:r>
            <a:endParaRPr sz="1100">
              <a:solidFill>
                <a:schemeClr val="dk1"/>
              </a:solidFill>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345d0b494d1_0_2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27" name="Google Shape;227;g345d0b494d1_0_24"/>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28" name="Google Shape;228;g345d0b494d1_0_24"/>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
        <p:nvSpPr>
          <p:cNvPr id="229" name="Google Shape;229;g345d0b494d1_0_24"/>
          <p:cNvSpPr txBox="1"/>
          <p:nvPr/>
        </p:nvSpPr>
        <p:spPr>
          <a:xfrm>
            <a:off x="4572000" y="891000"/>
            <a:ext cx="4572000" cy="375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solidFill>
                  <a:srgbClr val="019FAB"/>
                </a:solidFill>
                <a:latin typeface="Rubik"/>
                <a:ea typeface="Rubik"/>
                <a:cs typeface="Rubik"/>
                <a:sym typeface="Rubik"/>
              </a:rPr>
              <a:t>Top 10 Provinces by Transactions (Jumlah Transaksi)</a:t>
            </a:r>
            <a:endParaRPr b="1" sz="1300">
              <a:solidFill>
                <a:srgbClr val="019FAB"/>
              </a:solidFill>
              <a:latin typeface="Rubik"/>
              <a:ea typeface="Rubik"/>
              <a:cs typeface="Rubik"/>
              <a:sym typeface="Rubik"/>
            </a:endParaRPr>
          </a:p>
          <a:p>
            <a:pPr indent="0" lvl="0" marL="0" rtl="0" algn="l">
              <a:lnSpc>
                <a:spcPct val="115000"/>
              </a:lnSpc>
              <a:spcBef>
                <a:spcPts val="400"/>
              </a:spcBef>
              <a:spcAft>
                <a:spcPts val="0"/>
              </a:spcAft>
              <a:buNone/>
            </a:pPr>
            <a:r>
              <a:rPr b="1" lang="en" sz="1100">
                <a:solidFill>
                  <a:schemeClr val="dk1"/>
                </a:solidFill>
                <a:latin typeface="Rubik"/>
                <a:ea typeface="Rubik"/>
                <a:cs typeface="Rubik"/>
                <a:sym typeface="Rubik"/>
              </a:rPr>
              <a:t>Provinsi dengan Jumlah Transaksi Tertinggi:</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Jawa Barat</a:t>
            </a:r>
            <a:r>
              <a:rPr lang="en" sz="1100">
                <a:solidFill>
                  <a:schemeClr val="dk1"/>
                </a:solidFill>
                <a:latin typeface="Rubik"/>
                <a:ea typeface="Rubik"/>
                <a:cs typeface="Rubik"/>
                <a:sym typeface="Rubik"/>
              </a:rPr>
              <a:t> juga mendominasi jumlah transaksi dengan </a:t>
            </a:r>
            <a:r>
              <a:rPr b="1" lang="en" sz="1100">
                <a:solidFill>
                  <a:schemeClr val="dk1"/>
                </a:solidFill>
                <a:latin typeface="Rubik"/>
                <a:ea typeface="Rubik"/>
                <a:cs typeface="Rubik"/>
                <a:sym typeface="Rubik"/>
              </a:rPr>
              <a:t>198,7 ribu</a:t>
            </a:r>
            <a:r>
              <a:rPr lang="en" sz="1100">
                <a:solidFill>
                  <a:schemeClr val="dk1"/>
                </a:solidFill>
                <a:latin typeface="Rubik"/>
                <a:ea typeface="Rubik"/>
                <a:cs typeface="Rubik"/>
                <a:sym typeface="Rubik"/>
              </a:rPr>
              <a:t>.</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Sumatera Utara (48,2 rb), Jawa Tengah (46,5 rb), dan Jawa Timur (34,8 rb)</a:t>
            </a:r>
            <a:r>
              <a:rPr lang="en" sz="1100">
                <a:solidFill>
                  <a:schemeClr val="dk1"/>
                </a:solidFill>
                <a:latin typeface="Rubik"/>
                <a:ea typeface="Rubik"/>
                <a:cs typeface="Rubik"/>
                <a:sym typeface="Rubik"/>
              </a:rPr>
              <a:t> juga memiliki angka transaksi yang cukup tinggi.</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Rubik"/>
                <a:ea typeface="Rubik"/>
                <a:cs typeface="Rubik"/>
                <a:sym typeface="Rubik"/>
              </a:rPr>
              <a:t>Beberapa provinsi dengan jumlah transaksi rendah termasuk </a:t>
            </a:r>
            <a:r>
              <a:rPr b="1" lang="en" sz="1100">
                <a:solidFill>
                  <a:schemeClr val="dk1"/>
                </a:solidFill>
                <a:latin typeface="Rubik"/>
                <a:ea typeface="Rubik"/>
                <a:cs typeface="Rubik"/>
                <a:sym typeface="Rubik"/>
              </a:rPr>
              <a:t>Aceh (1,8 rb), Kalimantan Timur (2,2 rb), dan Riau (0,6 rb)</a:t>
            </a:r>
            <a:r>
              <a:rPr lang="en" sz="1100">
                <a:solidFill>
                  <a:schemeClr val="dk1"/>
                </a:solidFill>
                <a:latin typeface="Rubik"/>
                <a:ea typeface="Rubik"/>
                <a:cs typeface="Rubik"/>
                <a:sym typeface="Rubik"/>
              </a:rPr>
              <a:t>.</a:t>
            </a:r>
            <a:endParaRPr sz="1100">
              <a:solidFill>
                <a:schemeClr val="dk1"/>
              </a:solidFill>
              <a:latin typeface="Rubik"/>
              <a:ea typeface="Rubik"/>
              <a:cs typeface="Rubik"/>
              <a:sym typeface="Rubik"/>
            </a:endParaRPr>
          </a:p>
          <a:p>
            <a:pPr indent="0" lvl="0" marL="0" rtl="0" algn="l">
              <a:lnSpc>
                <a:spcPct val="115000"/>
              </a:lnSpc>
              <a:spcBef>
                <a:spcPts val="0"/>
              </a:spcBef>
              <a:spcAft>
                <a:spcPts val="0"/>
              </a:spcAft>
              <a:buNone/>
            </a:pPr>
            <a:r>
              <a:rPr lang="en" sz="1100">
                <a:solidFill>
                  <a:schemeClr val="dk1"/>
                </a:solidFill>
                <a:latin typeface="Rubik"/>
                <a:ea typeface="Rubik"/>
                <a:cs typeface="Rubik"/>
                <a:sym typeface="Rubik"/>
              </a:rPr>
              <a:t> </a:t>
            </a:r>
            <a:r>
              <a:rPr b="1" lang="en" sz="1100">
                <a:solidFill>
                  <a:schemeClr val="dk1"/>
                </a:solidFill>
                <a:latin typeface="Rubik"/>
                <a:ea typeface="Rubik"/>
                <a:cs typeface="Rubik"/>
                <a:sym typeface="Rubik"/>
              </a:rPr>
              <a:t>Insight:</a:t>
            </a:r>
            <a:endParaRPr b="1"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Hubungan positif antara revenue dan jumlah transaksi</a:t>
            </a:r>
            <a:r>
              <a:rPr lang="en" sz="1100">
                <a:solidFill>
                  <a:schemeClr val="dk1"/>
                </a:solidFill>
                <a:latin typeface="Rubik"/>
                <a:ea typeface="Rubik"/>
                <a:cs typeface="Rubik"/>
                <a:sym typeface="Rubik"/>
              </a:rPr>
              <a:t> – provinsi dengan revenue tinggi juga cenderung memiliki jumlah transaksi yang lebih banyak</a:t>
            </a:r>
            <a:r>
              <a:rPr lang="en" sz="1100">
                <a:solidFill>
                  <a:schemeClr val="dk1"/>
                </a:solidFill>
                <a:latin typeface="Rubik"/>
                <a:ea typeface="Rubik"/>
                <a:cs typeface="Rubik"/>
                <a:sym typeface="Rubik"/>
              </a:rPr>
              <a:t>.</a:t>
            </a:r>
            <a:endParaRPr sz="1100">
              <a:solidFill>
                <a:schemeClr val="dk1"/>
              </a:solidFill>
              <a:latin typeface="Rubik"/>
              <a:ea typeface="Rubik"/>
              <a:cs typeface="Rubik"/>
              <a:sym typeface="Rubik"/>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latin typeface="Rubik"/>
                <a:ea typeface="Rubik"/>
                <a:cs typeface="Rubik"/>
                <a:sym typeface="Rubik"/>
              </a:rPr>
              <a:t>Potensi peningkatan di provinsi dengan jumlah transaksi kecil</a:t>
            </a:r>
            <a:r>
              <a:rPr lang="en" sz="1100">
                <a:solidFill>
                  <a:schemeClr val="dk1"/>
                </a:solidFill>
                <a:latin typeface="Rubik"/>
                <a:ea typeface="Rubik"/>
                <a:cs typeface="Rubik"/>
                <a:sym typeface="Rubik"/>
              </a:rPr>
              <a:t> – strategi pemasaran dan distribusi dapat difokuskan di provinsi yang masih rendah jumlah transaksinya.</a:t>
            </a:r>
            <a:endParaRPr b="1" sz="1300">
              <a:solidFill>
                <a:srgbClr val="019FAB"/>
              </a:solidFill>
              <a:latin typeface="Rubik"/>
              <a:ea typeface="Rubik"/>
              <a:cs typeface="Rubik"/>
              <a:sym typeface="Rubik"/>
            </a:endParaRPr>
          </a:p>
        </p:txBody>
      </p:sp>
      <p:pic>
        <p:nvPicPr>
          <p:cNvPr id="230" name="Google Shape;230;g345d0b494d1_0_24"/>
          <p:cNvPicPr preferRelativeResize="0"/>
          <p:nvPr/>
        </p:nvPicPr>
        <p:blipFill>
          <a:blip r:embed="rId6">
            <a:alphaModFix/>
          </a:blip>
          <a:stretch>
            <a:fillRect/>
          </a:stretch>
        </p:blipFill>
        <p:spPr>
          <a:xfrm>
            <a:off x="276213" y="1128700"/>
            <a:ext cx="4295775" cy="28860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g345d0b494d1_0_35"/>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36" name="Google Shape;236;g345d0b494d1_0_35"/>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237" name="Google Shape;237;g345d0b494d1_0_35"/>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238" name="Google Shape;238;g345d0b494d1_0_35"/>
          <p:cNvPicPr preferRelativeResize="0"/>
          <p:nvPr/>
        </p:nvPicPr>
        <p:blipFill>
          <a:blip r:embed="rId6">
            <a:alphaModFix/>
          </a:blip>
          <a:stretch>
            <a:fillRect/>
          </a:stretch>
        </p:blipFill>
        <p:spPr>
          <a:xfrm>
            <a:off x="445202" y="1481125"/>
            <a:ext cx="4816050" cy="2523750"/>
          </a:xfrm>
          <a:prstGeom prst="rect">
            <a:avLst/>
          </a:prstGeom>
          <a:noFill/>
          <a:ln>
            <a:noFill/>
          </a:ln>
        </p:spPr>
      </p:pic>
      <p:sp>
        <p:nvSpPr>
          <p:cNvPr id="239" name="Google Shape;239;g345d0b494d1_0_35"/>
          <p:cNvSpPr txBox="1"/>
          <p:nvPr/>
        </p:nvSpPr>
        <p:spPr>
          <a:xfrm>
            <a:off x="5797900" y="2312050"/>
            <a:ext cx="3000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rgbClr val="019FAB"/>
                </a:solidFill>
                <a:latin typeface="Rubik"/>
                <a:ea typeface="Rubik"/>
                <a:cs typeface="Rubik"/>
                <a:sym typeface="Rubik"/>
              </a:rPr>
              <a:t>Subang, Garut, dan Sukabumi</a:t>
            </a:r>
            <a:r>
              <a:rPr lang="en" sz="1100">
                <a:solidFill>
                  <a:srgbClr val="019FAB"/>
                </a:solidFill>
                <a:latin typeface="Rubik"/>
                <a:ea typeface="Rubik"/>
                <a:cs typeface="Rubik"/>
                <a:sym typeface="Rubik"/>
              </a:rPr>
              <a:t> </a:t>
            </a:r>
            <a:r>
              <a:rPr lang="en" sz="1100">
                <a:solidFill>
                  <a:schemeClr val="dk1"/>
                </a:solidFill>
                <a:latin typeface="Rubik"/>
                <a:ea typeface="Rubik"/>
                <a:cs typeface="Rubik"/>
                <a:sym typeface="Rubik"/>
              </a:rPr>
              <a:t>memiliki rating tinggi, yang menunjukkan bahwa pelanggan puas dengan layanan dan produk di lokasi tersebut.</a:t>
            </a:r>
            <a:endParaRPr>
              <a:latin typeface="Rubik"/>
              <a:ea typeface="Rubik"/>
              <a:cs typeface="Rubik"/>
              <a:sym typeface="Rubi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243" name="Shape 243"/>
        <p:cNvGrpSpPr/>
        <p:nvPr/>
      </p:nvGrpSpPr>
      <p:grpSpPr>
        <a:xfrm>
          <a:off x="0" y="0"/>
          <a:ext cx="0" cy="0"/>
          <a:chOff x="0" y="0"/>
          <a:chExt cx="0" cy="0"/>
        </a:xfrm>
      </p:grpSpPr>
      <p:pic>
        <p:nvPicPr>
          <p:cNvPr id="244" name="Google Shape;244;p8"/>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245" name="Google Shape;245;p8"/>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246" name="Google Shape;246;p8"/>
          <p:cNvSpPr txBox="1"/>
          <p:nvPr/>
        </p:nvSpPr>
        <p:spPr>
          <a:xfrm>
            <a:off x="2376000" y="1939850"/>
            <a:ext cx="4392000" cy="8772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247" name="Google Shape;247;p8"/>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248" name="Google Shape;248;p8"/>
          <p:cNvPicPr preferRelativeResize="0"/>
          <p:nvPr/>
        </p:nvPicPr>
        <p:blipFill rotWithShape="1">
          <a:blip r:embed="rId5">
            <a:alphaModFix/>
          </a:blip>
          <a:srcRect b="0" l="0" r="0" t="0"/>
          <a:stretch/>
        </p:blipFill>
        <p:spPr>
          <a:xfrm>
            <a:off x="4879500" y="4210675"/>
            <a:ext cx="1507101" cy="54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b="5649" l="0" r="0" t="5658"/>
          <a:stretch/>
        </p:blipFill>
        <p:spPr>
          <a:xfrm>
            <a:off x="4788638" y="77100"/>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1033575" y="470775"/>
            <a:ext cx="2431800" cy="3298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ubik Medium"/>
                <a:ea typeface="Rubik Medium"/>
                <a:cs typeface="Rubik Medium"/>
                <a:sym typeface="Rubik Medium"/>
              </a:rPr>
              <a:t>Insert your photo here</a:t>
            </a:r>
            <a:endParaRPr b="0" i="0" sz="1400" u="none" cap="none" strike="noStrike">
              <a:solidFill>
                <a:srgbClr val="000000"/>
              </a:solidFill>
              <a:latin typeface="Rubik Medium"/>
              <a:ea typeface="Rubik Medium"/>
              <a:cs typeface="Rubik Medium"/>
              <a:sym typeface="Rubik Medium"/>
            </a:endParaRPr>
          </a:p>
        </p:txBody>
      </p:sp>
      <p:sp>
        <p:nvSpPr>
          <p:cNvPr id="70" name="Google Shape;70;p3"/>
          <p:cNvSpPr txBox="1"/>
          <p:nvPr/>
        </p:nvSpPr>
        <p:spPr>
          <a:xfrm>
            <a:off x="5118125" y="1011525"/>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Wildan Nasrulloh Reliyanto</a:t>
            </a:r>
            <a:endParaRPr b="0" i="0" sz="2000" u="none" cap="none" strike="noStrike">
              <a:solidFill>
                <a:srgbClr val="000000"/>
              </a:solidFill>
              <a:latin typeface="Rubik SemiBold"/>
              <a:ea typeface="Rubik SemiBold"/>
              <a:cs typeface="Rubik SemiBold"/>
              <a:sym typeface="Rubik SemiBold"/>
            </a:endParaRPr>
          </a:p>
        </p:txBody>
      </p:sp>
      <p:sp>
        <p:nvSpPr>
          <p:cNvPr id="71" name="Google Shape;71;p3"/>
          <p:cNvSpPr txBox="1"/>
          <p:nvPr/>
        </p:nvSpPr>
        <p:spPr>
          <a:xfrm>
            <a:off x="5118125" y="1604175"/>
            <a:ext cx="35046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Mahasiswa Teknik Informatika</a:t>
            </a:r>
            <a:endParaRPr b="0" i="0" sz="2000" u="none" cap="none" strike="noStrike">
              <a:solidFill>
                <a:srgbClr val="019FAB"/>
              </a:solidFill>
              <a:latin typeface="Rubik SemiBold"/>
              <a:ea typeface="Rubik SemiBold"/>
              <a:cs typeface="Rubik SemiBold"/>
              <a:sym typeface="Rubik SemiBold"/>
            </a:endParaRPr>
          </a:p>
        </p:txBody>
      </p:sp>
      <p:sp>
        <p:nvSpPr>
          <p:cNvPr id="72" name="Google Shape;72;p3"/>
          <p:cNvSpPr txBox="1"/>
          <p:nvPr/>
        </p:nvSpPr>
        <p:spPr>
          <a:xfrm>
            <a:off x="4684025" y="2467400"/>
            <a:ext cx="4372800" cy="23859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2000"/>
              <a:buFont typeface="Arial"/>
              <a:buNone/>
            </a:pPr>
            <a:r>
              <a:rPr b="1" lang="en" sz="1100">
                <a:solidFill>
                  <a:schemeClr val="dk1"/>
                </a:solidFill>
              </a:rPr>
              <a:t>Saya adalah Mahasiswa Universitas Pasundan dan seorang Data Analyst dengan keahlian dalam Python, SQL, dan visualisasi data. Berpengalaman dalam pengolahan data, analisis statistik, dan business intelligence. Saat ini, saya terus mengembangkan keterampilan di bidang Machine Learning dan Data Science. Saya juga memiliki pengalaman dalam organisasi, serta terbiasa bekerja secara tim maupun individu. Terbuka untuk peluang di Data Analysis, Business Intelligence, dan Machine Learning.</a:t>
            </a:r>
            <a:endParaRPr b="1" i="0" sz="1200" u="none" cap="none" strike="noStrike">
              <a:solidFill>
                <a:srgbClr val="000000"/>
              </a:solidFill>
              <a:latin typeface="Rubik"/>
              <a:ea typeface="Rubik"/>
              <a:cs typeface="Rubik"/>
              <a:sym typeface="Rubik"/>
            </a:endParaRPr>
          </a:p>
        </p:txBody>
      </p:sp>
      <p:sp>
        <p:nvSpPr>
          <p:cNvPr id="73" name="Google Shape;73;p3"/>
          <p:cNvSpPr txBox="1"/>
          <p:nvPr/>
        </p:nvSpPr>
        <p:spPr>
          <a:xfrm>
            <a:off x="1004800" y="3852125"/>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Bandung, Jawa Barat</a:t>
            </a:r>
            <a:endParaRPr b="0" i="0" sz="1200" u="none" cap="none" strike="noStrike">
              <a:solidFill>
                <a:srgbClr val="000000"/>
              </a:solidFill>
              <a:latin typeface="Rubik Medium"/>
              <a:ea typeface="Rubik Medium"/>
              <a:cs typeface="Rubik Medium"/>
              <a:sym typeface="Rubik Medium"/>
            </a:endParaRPr>
          </a:p>
        </p:txBody>
      </p:sp>
      <p:pic>
        <p:nvPicPr>
          <p:cNvPr id="74" name="Google Shape;74;p3"/>
          <p:cNvPicPr preferRelativeResize="0"/>
          <p:nvPr/>
        </p:nvPicPr>
        <p:blipFill rotWithShape="1">
          <a:blip r:embed="rId5">
            <a:alphaModFix/>
          </a:blip>
          <a:srcRect b="0" l="0" r="0" t="0"/>
          <a:stretch/>
        </p:blipFill>
        <p:spPr>
          <a:xfrm>
            <a:off x="510750" y="4698000"/>
            <a:ext cx="369300" cy="369300"/>
          </a:xfrm>
          <a:prstGeom prst="rect">
            <a:avLst/>
          </a:prstGeom>
          <a:noFill/>
          <a:ln>
            <a:noFill/>
          </a:ln>
        </p:spPr>
      </p:pic>
      <p:pic>
        <p:nvPicPr>
          <p:cNvPr id="75" name="Google Shape;75;p3"/>
          <p:cNvPicPr preferRelativeResize="0"/>
          <p:nvPr/>
        </p:nvPicPr>
        <p:blipFill rotWithShape="1">
          <a:blip r:embed="rId6">
            <a:alphaModFix/>
          </a:blip>
          <a:srcRect b="0" l="0" r="0" t="0"/>
          <a:stretch/>
        </p:blipFill>
        <p:spPr>
          <a:xfrm>
            <a:off x="495300" y="3836675"/>
            <a:ext cx="400201" cy="400201"/>
          </a:xfrm>
          <a:prstGeom prst="rect">
            <a:avLst/>
          </a:prstGeom>
          <a:noFill/>
          <a:ln>
            <a:noFill/>
          </a:ln>
        </p:spPr>
      </p:pic>
      <p:pic>
        <p:nvPicPr>
          <p:cNvPr id="76" name="Google Shape;76;p3"/>
          <p:cNvPicPr preferRelativeResize="0"/>
          <p:nvPr/>
        </p:nvPicPr>
        <p:blipFill rotWithShape="1">
          <a:blip r:embed="rId7">
            <a:alphaModFix/>
          </a:blip>
          <a:srcRect b="0" l="0" r="0" t="0"/>
          <a:stretch/>
        </p:blipFill>
        <p:spPr>
          <a:xfrm>
            <a:off x="504096" y="4335677"/>
            <a:ext cx="369300" cy="263511"/>
          </a:xfrm>
          <a:prstGeom prst="rect">
            <a:avLst/>
          </a:prstGeom>
          <a:noFill/>
          <a:ln>
            <a:noFill/>
          </a:ln>
        </p:spPr>
      </p:pic>
      <p:sp>
        <p:nvSpPr>
          <p:cNvPr id="77" name="Google Shape;77;p3"/>
          <p:cNvSpPr txBox="1"/>
          <p:nvPr/>
        </p:nvSpPr>
        <p:spPr>
          <a:xfrm>
            <a:off x="1004800" y="4674350"/>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https://linkedin.com/in/wildanrel/</a:t>
            </a:r>
            <a:endParaRPr b="0" i="0" sz="1200" u="none" cap="none" strike="noStrike">
              <a:solidFill>
                <a:srgbClr val="000000"/>
              </a:solidFill>
              <a:latin typeface="Rubik Medium"/>
              <a:ea typeface="Rubik Medium"/>
              <a:cs typeface="Rubik Medium"/>
              <a:sym typeface="Rubik Medium"/>
            </a:endParaRPr>
          </a:p>
        </p:txBody>
      </p:sp>
      <p:sp>
        <p:nvSpPr>
          <p:cNvPr id="78" name="Google Shape;78;p3"/>
          <p:cNvSpPr txBox="1"/>
          <p:nvPr/>
        </p:nvSpPr>
        <p:spPr>
          <a:xfrm>
            <a:off x="1004800" y="4282788"/>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wildannasrulloh321@gmail.com</a:t>
            </a:r>
            <a:endParaRPr b="0" i="0" sz="1200" u="none" cap="none" strike="noStrike">
              <a:solidFill>
                <a:srgbClr val="000000"/>
              </a:solidFill>
              <a:latin typeface="Rubik Medium"/>
              <a:ea typeface="Rubik Medium"/>
              <a:cs typeface="Rubik Medium"/>
              <a:sym typeface="Rubik Medium"/>
            </a:endParaRPr>
          </a:p>
        </p:txBody>
      </p:sp>
      <p:pic>
        <p:nvPicPr>
          <p:cNvPr id="79" name="Google Shape;79;p3"/>
          <p:cNvPicPr preferRelativeResize="0"/>
          <p:nvPr/>
        </p:nvPicPr>
        <p:blipFill rotWithShape="1">
          <a:blip r:embed="rId8">
            <a:alphaModFix/>
          </a:blip>
          <a:srcRect b="13301" l="0" r="0" t="18064"/>
          <a:stretch/>
        </p:blipFill>
        <p:spPr>
          <a:xfrm>
            <a:off x="1004800" y="470775"/>
            <a:ext cx="2460600" cy="3351900"/>
          </a:xfrm>
          <a:prstGeom prst="roundRect">
            <a:avLst>
              <a:gd fmla="val 16667" name="adj"/>
            </a:avLst>
          </a:prstGeom>
          <a:solidFill>
            <a:srgbClr val="019FAB">
              <a:alpha val="47450"/>
            </a:srgbClr>
          </a:solidFill>
          <a:ln>
            <a:noFill/>
          </a:ln>
          <a:effectLst>
            <a:outerShdw blurRad="57150" rotWithShape="0" algn="bl" dir="5400000" dist="19050">
              <a:srgbClr val="000000">
                <a:alpha val="50000"/>
              </a:srgbClr>
            </a:outerShdw>
          </a:effectLst>
        </p:spPr>
      </p:pic>
      <p:pic>
        <p:nvPicPr>
          <p:cNvPr id="80" name="Google Shape;80;p3"/>
          <p:cNvPicPr preferRelativeResize="0"/>
          <p:nvPr/>
        </p:nvPicPr>
        <p:blipFill rotWithShape="1">
          <a:blip r:embed="rId9">
            <a:alphaModFix/>
          </a:blip>
          <a:srcRect b="0" l="0" r="0" t="0"/>
          <a:stretch/>
        </p:blipFill>
        <p:spPr>
          <a:xfrm>
            <a:off x="7511800" y="77100"/>
            <a:ext cx="1507101" cy="541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86" name="Google Shape;86;p4"/>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sp>
        <p:nvSpPr>
          <p:cNvPr id="87" name="Google Shape;87;p4"/>
          <p:cNvSpPr txBox="1"/>
          <p:nvPr/>
        </p:nvSpPr>
        <p:spPr>
          <a:xfrm>
            <a:off x="445200" y="1405600"/>
            <a:ext cx="5158800" cy="24936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lang="en" sz="1200">
                <a:latin typeface="Rubik"/>
                <a:ea typeface="Rubik"/>
                <a:cs typeface="Rubik"/>
                <a:sym typeface="Rubik"/>
              </a:rPr>
              <a:t>​</a:t>
            </a:r>
            <a:r>
              <a:rPr b="1" lang="en" sz="1200">
                <a:solidFill>
                  <a:srgbClr val="019FAB"/>
                </a:solidFill>
                <a:latin typeface="Rubik"/>
                <a:ea typeface="Rubik"/>
                <a:cs typeface="Rubik"/>
                <a:sym typeface="Rubik"/>
              </a:rPr>
              <a:t>PT Kimia Farma Tbk</a:t>
            </a:r>
            <a:r>
              <a:rPr lang="en" sz="1200">
                <a:latin typeface="Rubik"/>
                <a:ea typeface="Rubik"/>
                <a:cs typeface="Rubik"/>
                <a:sym typeface="Rubik"/>
              </a:rPr>
              <a:t> adalah perusahaan farmasi pertama dan terbesar di Indonesia yang didirikan pada tahun 1817 oleh Pemerintah Hindia Belanda dengan nama NV Chemicalien Handle Rathkamp &amp; Co. Setelah nasionalisasi perusahaan-perusahaan Belanda pasca-kemerdekaan, pada tahun 1958, pemerintah Indonesia melebur beberapa perusahaan farmasi menjadi Perusahaan Negara Farmasi (PNF) Bhinneka Kimia Farma. Pada tanggal 16 Agustus 1971, status perusahaan diubah menjadi Perseroan Terbatas dengan nama PT Kimia Farma (Persero). Sejak 4 Juli 2001, perusahaan ini menjadi perusahaan publik dengan nama PT Kimia Farma (Persero) Tbk dan sahamnya tercatat di Bursa Efek Indonesia.</a:t>
            </a:r>
            <a:endParaRPr i="0" sz="1200" u="none" cap="none" strike="noStrike">
              <a:solidFill>
                <a:srgbClr val="000000"/>
              </a:solidFill>
              <a:latin typeface="Rubik"/>
              <a:ea typeface="Rubik"/>
              <a:cs typeface="Rubik"/>
              <a:sym typeface="Rubik"/>
            </a:endParaRPr>
          </a:p>
        </p:txBody>
      </p:sp>
      <p:sp>
        <p:nvSpPr>
          <p:cNvPr id="88" name="Google Shape;88;p4"/>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About </a:t>
            </a:r>
            <a:r>
              <a:rPr b="1" i="0" lang="en" sz="3000" u="none" cap="none" strike="noStrike">
                <a:solidFill>
                  <a:schemeClr val="accent5"/>
                </a:solidFill>
                <a:latin typeface="Rubik"/>
                <a:ea typeface="Rubik"/>
                <a:cs typeface="Rubik"/>
                <a:sym typeface="Rubik"/>
              </a:rPr>
              <a:t>Company</a:t>
            </a:r>
            <a:endParaRPr b="1" i="0" sz="3000" u="none" cap="none" strike="noStrike">
              <a:solidFill>
                <a:schemeClr val="accent5"/>
              </a:solidFill>
              <a:latin typeface="Rubik"/>
              <a:ea typeface="Rubik"/>
              <a:cs typeface="Rubik"/>
              <a:sym typeface="Rubik"/>
            </a:endParaRPr>
          </a:p>
        </p:txBody>
      </p:sp>
      <p:pic>
        <p:nvPicPr>
          <p:cNvPr id="89" name="Google Shape;89;p4"/>
          <p:cNvPicPr preferRelativeResize="0"/>
          <p:nvPr/>
        </p:nvPicPr>
        <p:blipFill rotWithShape="1">
          <a:blip r:embed="rId5">
            <a:alphaModFix/>
          </a:blip>
          <a:srcRect b="0" l="0" r="0" t="0"/>
          <a:stretch/>
        </p:blipFill>
        <p:spPr>
          <a:xfrm>
            <a:off x="5680099" y="2044950"/>
            <a:ext cx="2933475" cy="1053600"/>
          </a:xfrm>
          <a:prstGeom prst="rect">
            <a:avLst/>
          </a:prstGeom>
          <a:noFill/>
          <a:ln>
            <a:noFill/>
          </a:ln>
        </p:spPr>
      </p:pic>
      <p:pic>
        <p:nvPicPr>
          <p:cNvPr id="90" name="Google Shape;90;p4"/>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g265ee868302_0_9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96" name="Google Shape;96;g265ee868302_0_99"/>
          <p:cNvSpPr txBox="1"/>
          <p:nvPr/>
        </p:nvSpPr>
        <p:spPr>
          <a:xfrm>
            <a:off x="401850" y="1445600"/>
            <a:ext cx="83403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lang="en" sz="1200">
                <a:solidFill>
                  <a:srgbClr val="019FAB"/>
                </a:solidFill>
                <a:latin typeface="Rubik"/>
                <a:ea typeface="Rubik"/>
                <a:cs typeface="Rubik"/>
                <a:sym typeface="Rubik"/>
              </a:rPr>
              <a:t>Kimia Farma</a:t>
            </a:r>
            <a:r>
              <a:rPr lang="en" sz="1200">
                <a:solidFill>
                  <a:schemeClr val="dk1"/>
                </a:solidFill>
                <a:latin typeface="Rubik"/>
                <a:ea typeface="Rubik"/>
                <a:cs typeface="Rubik"/>
                <a:sym typeface="Rubik"/>
              </a:rPr>
              <a:t>, sebagai salah satu perusahaan farmasi terkemuka di Indonesia, perlu mengevaluasi kinerja bisnisnya selama periode 2020-2023 untuk mengidentifikasi tren, kelemahan, dan peluang. Analisis ini bertujuan untuk memberikan insight berbasis data guna mendukung pengambilan keputusan strategis, seperti optimalisasi penjualan, manajemen cabang, dan peningkatan kepuasan pelanggan.</a:t>
            </a:r>
            <a:endParaRPr i="0" sz="1200" u="none" cap="none" strike="noStrike">
              <a:solidFill>
                <a:schemeClr val="dk1"/>
              </a:solidFill>
              <a:latin typeface="Rubik"/>
              <a:ea typeface="Rubik"/>
              <a:cs typeface="Rubik"/>
              <a:sym typeface="Rubik"/>
            </a:endParaRPr>
          </a:p>
        </p:txBody>
      </p:sp>
      <p:sp>
        <p:nvSpPr>
          <p:cNvPr id="97" name="Google Shape;97;g265ee868302_0_99"/>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
        <p:nvSpPr>
          <p:cNvPr id="98" name="Google Shape;98;g265ee868302_0_99"/>
          <p:cNvSpPr txBox="1"/>
          <p:nvPr/>
        </p:nvSpPr>
        <p:spPr>
          <a:xfrm>
            <a:off x="6473000" y="4745575"/>
            <a:ext cx="30891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explanation video </a:t>
            </a:r>
            <a:r>
              <a:rPr b="1" i="0" lang="en" sz="1200" u="sng" cap="none" strike="noStrike">
                <a:solidFill>
                  <a:schemeClr val="hlink"/>
                </a:solidFill>
                <a:latin typeface="Rubik"/>
                <a:ea typeface="Rubik"/>
                <a:cs typeface="Rubik"/>
                <a:sym typeface="Rubik"/>
                <a:hlinkClick r:id="rId4"/>
              </a:rPr>
              <a:t>here!</a:t>
            </a:r>
            <a:endParaRPr b="1" i="1" sz="1000" u="none" cap="none" strike="noStrike">
              <a:solidFill>
                <a:srgbClr val="000000"/>
              </a:solidFill>
              <a:latin typeface="Rubik"/>
              <a:ea typeface="Rubik"/>
              <a:cs typeface="Rubik"/>
              <a:sym typeface="Rubik"/>
            </a:endParaRPr>
          </a:p>
        </p:txBody>
      </p:sp>
      <p:sp>
        <p:nvSpPr>
          <p:cNvPr id="99" name="Google Shape;99;g265ee868302_0_99"/>
          <p:cNvSpPr txBox="1"/>
          <p:nvPr/>
        </p:nvSpPr>
        <p:spPr>
          <a:xfrm>
            <a:off x="401850" y="1166100"/>
            <a:ext cx="8340300" cy="3849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lang="en" sz="1300">
                <a:solidFill>
                  <a:srgbClr val="019FAB"/>
                </a:solidFill>
                <a:latin typeface="Rubik"/>
                <a:ea typeface="Rubik"/>
                <a:cs typeface="Rubik"/>
                <a:sym typeface="Rubik"/>
              </a:rPr>
              <a:t>Latar Belakang</a:t>
            </a:r>
            <a:endParaRPr b="1" i="0" sz="1300" u="none" cap="none" strike="noStrike">
              <a:solidFill>
                <a:schemeClr val="dk1"/>
              </a:solidFill>
              <a:latin typeface="Rubik"/>
              <a:ea typeface="Rubik"/>
              <a:cs typeface="Rubik"/>
              <a:sym typeface="Rubik"/>
            </a:endParaRPr>
          </a:p>
        </p:txBody>
      </p:sp>
      <p:sp>
        <p:nvSpPr>
          <p:cNvPr id="100" name="Google Shape;100;g265ee868302_0_99"/>
          <p:cNvSpPr txBox="1"/>
          <p:nvPr/>
        </p:nvSpPr>
        <p:spPr>
          <a:xfrm>
            <a:off x="401850" y="2860875"/>
            <a:ext cx="8340300" cy="1477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solidFill>
                  <a:srgbClr val="019FAB"/>
                </a:solidFill>
                <a:latin typeface="Rubik"/>
                <a:ea typeface="Rubik"/>
                <a:cs typeface="Rubik"/>
                <a:sym typeface="Rubik"/>
              </a:rPr>
              <a:t>Dataset</a:t>
            </a:r>
            <a:r>
              <a:rPr lang="en" sz="1200">
                <a:solidFill>
                  <a:schemeClr val="dk1"/>
                </a:solidFill>
                <a:latin typeface="Rubik"/>
                <a:ea typeface="Rubik"/>
                <a:cs typeface="Rubik"/>
                <a:sym typeface="Rubik"/>
              </a:rPr>
              <a:t> yang digunakan meliputi:</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Transaksi (kf_final_transaction.csv): Informasi transaksi (ID, tanggal, cabang, produk, harga, diskon, rating).</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Produk (kf_product.csv): Detail produk (ID, nama, kategori, harga).</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Inventaris (kf_inventory.csv): Stok produk per cabang.</a:t>
            </a:r>
            <a:endParaRPr sz="1200">
              <a:solidFill>
                <a:schemeClr val="dk1"/>
              </a:solidFill>
              <a:latin typeface="Rubik"/>
              <a:ea typeface="Rubik"/>
              <a:cs typeface="Rubik"/>
              <a:sym typeface="Rubik"/>
            </a:endParaRPr>
          </a:p>
          <a:p>
            <a:pPr indent="-304800" lvl="0" marL="457200" rtl="0" algn="just">
              <a:lnSpc>
                <a:spcPct val="150000"/>
              </a:lnSpc>
              <a:spcBef>
                <a:spcPts val="0"/>
              </a:spcBef>
              <a:spcAft>
                <a:spcPts val="0"/>
              </a:spcAft>
              <a:buClr>
                <a:schemeClr val="dk1"/>
              </a:buClr>
              <a:buSzPts val="1200"/>
              <a:buFont typeface="Rubik"/>
              <a:buAutoNum type="arabicPeriod"/>
            </a:pPr>
            <a:r>
              <a:rPr lang="en" sz="1200">
                <a:solidFill>
                  <a:schemeClr val="dk1"/>
                </a:solidFill>
                <a:latin typeface="Rubik"/>
                <a:ea typeface="Rubik"/>
                <a:cs typeface="Rubik"/>
                <a:sym typeface="Rubik"/>
              </a:rPr>
              <a:t>Kantor Cabang (kf_kantor_cabang.csv): Profil cabang (ID, nama, lokasi, rating).</a:t>
            </a:r>
            <a:endParaRPr sz="1200">
              <a:solidFill>
                <a:schemeClr val="dk1"/>
              </a:solidFill>
              <a:latin typeface="Rubik"/>
              <a:ea typeface="Rubik"/>
              <a:cs typeface="Rubik"/>
              <a:sym typeface="Rubik"/>
            </a:endParaRPr>
          </a:p>
        </p:txBody>
      </p:sp>
      <p:sp>
        <p:nvSpPr>
          <p:cNvPr id="101" name="Google Shape;101;g265ee868302_0_99"/>
          <p:cNvSpPr txBox="1"/>
          <p:nvPr/>
        </p:nvSpPr>
        <p:spPr>
          <a:xfrm>
            <a:off x="401850" y="2571750"/>
            <a:ext cx="8340300" cy="3849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lang="en" sz="1300">
                <a:solidFill>
                  <a:srgbClr val="019FAB"/>
                </a:solidFill>
                <a:latin typeface="Rubik"/>
                <a:ea typeface="Rubik"/>
                <a:cs typeface="Rubik"/>
                <a:sym typeface="Rubik"/>
              </a:rPr>
              <a:t>Dataset</a:t>
            </a:r>
            <a:endParaRPr b="1" i="0" sz="1300" u="none" cap="none" strike="noStrike">
              <a:solidFill>
                <a:schemeClr val="dk1"/>
              </a:solidFill>
              <a:latin typeface="Rubik"/>
              <a:ea typeface="Rubik"/>
              <a:cs typeface="Rubik"/>
              <a:sym typeface="Rubik"/>
            </a:endParaRPr>
          </a:p>
        </p:txBody>
      </p:sp>
      <p:pic>
        <p:nvPicPr>
          <p:cNvPr id="102" name="Google Shape;102;g265ee868302_0_99"/>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pic>
        <p:nvPicPr>
          <p:cNvPr id="103" name="Google Shape;103;g265ee868302_0_99"/>
          <p:cNvPicPr preferRelativeResize="0"/>
          <p:nvPr/>
        </p:nvPicPr>
        <p:blipFill rotWithShape="1">
          <a:blip r:embed="rId6">
            <a:alphaModFix/>
          </a:blip>
          <a:srcRect b="5649" l="0" r="0" t="5658"/>
          <a:stretch/>
        </p:blipFill>
        <p:spPr>
          <a:xfrm>
            <a:off x="445200" y="185625"/>
            <a:ext cx="1399902" cy="541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g3434270dffa_0_1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09" name="Google Shape;109;g3434270dffa_0_14"/>
          <p:cNvSpPr txBox="1"/>
          <p:nvPr/>
        </p:nvSpPr>
        <p:spPr>
          <a:xfrm>
            <a:off x="340500" y="452038"/>
            <a:ext cx="8463000" cy="6465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sp>
        <p:nvSpPr>
          <p:cNvPr id="110" name="Google Shape;110;g3434270dffa_0_14"/>
          <p:cNvSpPr txBox="1"/>
          <p:nvPr/>
        </p:nvSpPr>
        <p:spPr>
          <a:xfrm>
            <a:off x="401850" y="1300200"/>
            <a:ext cx="8340300" cy="15519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400"/>
              </a:spcBef>
              <a:spcAft>
                <a:spcPts val="0"/>
              </a:spcAft>
              <a:buClr>
                <a:schemeClr val="dk1"/>
              </a:buClr>
              <a:buSzPts val="1100"/>
              <a:buFont typeface="Arial"/>
              <a:buNone/>
            </a:pPr>
            <a:r>
              <a:rPr b="1" lang="en" sz="1300">
                <a:solidFill>
                  <a:srgbClr val="019FAB"/>
                </a:solidFill>
                <a:latin typeface="Rubik"/>
                <a:ea typeface="Rubik"/>
                <a:cs typeface="Rubik"/>
                <a:sym typeface="Rubik"/>
              </a:rPr>
              <a:t>Problem Statement</a:t>
            </a:r>
            <a:endParaRPr sz="1200">
              <a:solidFill>
                <a:srgbClr val="019FAB"/>
              </a:solidFill>
              <a:latin typeface="Rubik"/>
              <a:ea typeface="Rubik"/>
              <a:cs typeface="Rubik"/>
              <a:sym typeface="Rubik"/>
            </a:endParaRPr>
          </a:p>
          <a:p>
            <a:pPr indent="-304800" lvl="0" marL="457200" rtl="0" algn="l">
              <a:lnSpc>
                <a:spcPct val="150000"/>
              </a:lnSpc>
              <a:spcBef>
                <a:spcPts val="40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Bagaimana perkembangan pendapatan (nett_sales) Kimia Farma dari tahun 2020 hingga 2023?</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Provinsi mana yang memberikan kontribusi transaksi dan penjualan tertinggi?</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Produk apa yang Berkontribusi dalam profit Tertinggi ?</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Bagaimana distribusi profitabilitas perusahaan di seluruh provinsi di Indonesia?</a:t>
            </a:r>
            <a:endParaRPr sz="1200">
              <a:solidFill>
                <a:schemeClr val="dk1"/>
              </a:solidFill>
              <a:latin typeface="Rubik"/>
              <a:ea typeface="Rubik"/>
              <a:cs typeface="Rubik"/>
              <a:sym typeface="Rubik"/>
            </a:endParaRPr>
          </a:p>
        </p:txBody>
      </p:sp>
      <p:pic>
        <p:nvPicPr>
          <p:cNvPr id="111" name="Google Shape;111;g3434270dffa_0_14"/>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12" name="Google Shape;112;g3434270dffa_0_14"/>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
        <p:nvSpPr>
          <p:cNvPr id="113" name="Google Shape;113;g3434270dffa_0_14"/>
          <p:cNvSpPr txBox="1"/>
          <p:nvPr/>
        </p:nvSpPr>
        <p:spPr>
          <a:xfrm>
            <a:off x="6473000" y="4745575"/>
            <a:ext cx="3089100" cy="3693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200" u="none" cap="none" strike="noStrike">
                <a:solidFill>
                  <a:srgbClr val="000000"/>
                </a:solidFill>
                <a:latin typeface="Rubik"/>
                <a:ea typeface="Rubik"/>
                <a:cs typeface="Rubik"/>
                <a:sym typeface="Rubik"/>
              </a:rPr>
              <a:t>Project explanation video </a:t>
            </a:r>
            <a:r>
              <a:rPr b="1" i="0" lang="en" sz="1200" u="sng" cap="none" strike="noStrike">
                <a:solidFill>
                  <a:schemeClr val="hlink"/>
                </a:solidFill>
                <a:latin typeface="Rubik"/>
                <a:ea typeface="Rubik"/>
                <a:cs typeface="Rubik"/>
                <a:sym typeface="Rubik"/>
                <a:hlinkClick r:id="rId6"/>
              </a:rPr>
              <a:t>here!</a:t>
            </a:r>
            <a:endParaRPr b="1" i="1" sz="1000" u="none" cap="none" strike="noStrike">
              <a:solidFill>
                <a:srgbClr val="000000"/>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19" name="Google Shape;119;g23ec2985a68_1_33"/>
          <p:cNvSpPr txBox="1"/>
          <p:nvPr/>
        </p:nvSpPr>
        <p:spPr>
          <a:xfrm>
            <a:off x="340500" y="6666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pic>
        <p:nvPicPr>
          <p:cNvPr id="120" name="Google Shape;120;g23ec2985a68_1_33"/>
          <p:cNvPicPr preferRelativeResize="0"/>
          <p:nvPr/>
        </p:nvPicPr>
        <p:blipFill>
          <a:blip r:embed="rId4">
            <a:alphaModFix/>
          </a:blip>
          <a:stretch>
            <a:fillRect/>
          </a:stretch>
        </p:blipFill>
        <p:spPr>
          <a:xfrm>
            <a:off x="771650" y="1665150"/>
            <a:ext cx="2737100" cy="906600"/>
          </a:xfrm>
          <a:prstGeom prst="rect">
            <a:avLst/>
          </a:prstGeom>
          <a:noFill/>
          <a:ln>
            <a:noFill/>
          </a:ln>
        </p:spPr>
      </p:pic>
      <p:pic>
        <p:nvPicPr>
          <p:cNvPr id="121" name="Google Shape;121;g23ec2985a68_1_33"/>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
        <p:nvSpPr>
          <p:cNvPr id="122" name="Google Shape;122;g23ec2985a68_1_33"/>
          <p:cNvSpPr/>
          <p:nvPr/>
        </p:nvSpPr>
        <p:spPr>
          <a:xfrm>
            <a:off x="711450" y="1203450"/>
            <a:ext cx="2857500" cy="1497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g23ec2985a68_1_33"/>
          <p:cNvSpPr txBox="1"/>
          <p:nvPr/>
        </p:nvSpPr>
        <p:spPr>
          <a:xfrm>
            <a:off x="771650" y="1203450"/>
            <a:ext cx="2266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ubik"/>
                <a:ea typeface="Rubik"/>
                <a:cs typeface="Rubik"/>
                <a:sym typeface="Rubik"/>
              </a:rPr>
              <a:t>Download Dataset</a:t>
            </a:r>
            <a:endParaRPr b="1" sz="1800">
              <a:solidFill>
                <a:schemeClr val="dk1"/>
              </a:solidFill>
              <a:latin typeface="Rubik"/>
              <a:ea typeface="Rubik"/>
              <a:cs typeface="Rubik"/>
              <a:sym typeface="Rubik"/>
            </a:endParaRPr>
          </a:p>
        </p:txBody>
      </p:sp>
      <p:pic>
        <p:nvPicPr>
          <p:cNvPr id="124" name="Google Shape;124;g23ec2985a68_1_33"/>
          <p:cNvPicPr preferRelativeResize="0"/>
          <p:nvPr/>
        </p:nvPicPr>
        <p:blipFill rotWithShape="1">
          <a:blip r:embed="rId6">
            <a:alphaModFix/>
          </a:blip>
          <a:srcRect b="5649" l="0" r="0" t="5658"/>
          <a:stretch/>
        </p:blipFill>
        <p:spPr>
          <a:xfrm>
            <a:off x="445200" y="185625"/>
            <a:ext cx="1399902" cy="541300"/>
          </a:xfrm>
          <a:prstGeom prst="rect">
            <a:avLst/>
          </a:prstGeom>
          <a:noFill/>
          <a:ln>
            <a:noFill/>
          </a:ln>
        </p:spPr>
      </p:pic>
      <p:cxnSp>
        <p:nvCxnSpPr>
          <p:cNvPr id="125" name="Google Shape;125;g23ec2985a68_1_33"/>
          <p:cNvCxnSpPr>
            <a:stCxn id="122" idx="3"/>
          </p:cNvCxnSpPr>
          <p:nvPr/>
        </p:nvCxnSpPr>
        <p:spPr>
          <a:xfrm flipH="1" rot="10800000">
            <a:off x="3568950" y="1951200"/>
            <a:ext cx="1310100" cy="900"/>
          </a:xfrm>
          <a:prstGeom prst="straightConnector1">
            <a:avLst/>
          </a:prstGeom>
          <a:noFill/>
          <a:ln cap="flat" cmpd="sng" w="9525">
            <a:solidFill>
              <a:schemeClr val="dk2"/>
            </a:solidFill>
            <a:prstDash val="solid"/>
            <a:round/>
            <a:headEnd len="med" w="med" type="none"/>
            <a:tailEnd len="med" w="med" type="stealth"/>
          </a:ln>
        </p:spPr>
      </p:cxnSp>
      <p:sp>
        <p:nvSpPr>
          <p:cNvPr id="126" name="Google Shape;126;g23ec2985a68_1_33"/>
          <p:cNvSpPr/>
          <p:nvPr/>
        </p:nvSpPr>
        <p:spPr>
          <a:xfrm>
            <a:off x="4939250" y="1203450"/>
            <a:ext cx="3963600" cy="3559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g23ec2985a68_1_33"/>
          <p:cNvSpPr txBox="1"/>
          <p:nvPr/>
        </p:nvSpPr>
        <p:spPr>
          <a:xfrm>
            <a:off x="5161725" y="1266950"/>
            <a:ext cx="2672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Rubik"/>
                <a:ea typeface="Rubik"/>
                <a:cs typeface="Rubik"/>
                <a:sym typeface="Rubik"/>
              </a:rPr>
              <a:t>Import to BigQuery</a:t>
            </a:r>
            <a:endParaRPr b="1" sz="1800">
              <a:solidFill>
                <a:schemeClr val="dk1"/>
              </a:solidFill>
              <a:latin typeface="Rubik"/>
              <a:ea typeface="Rubik"/>
              <a:cs typeface="Rubik"/>
              <a:sym typeface="Rubik"/>
            </a:endParaRPr>
          </a:p>
        </p:txBody>
      </p:sp>
      <p:sp>
        <p:nvSpPr>
          <p:cNvPr id="128" name="Google Shape;128;g23ec2985a68_1_33"/>
          <p:cNvSpPr txBox="1"/>
          <p:nvPr/>
        </p:nvSpPr>
        <p:spPr>
          <a:xfrm>
            <a:off x="4998550" y="1728650"/>
            <a:ext cx="3904200" cy="118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100">
                <a:solidFill>
                  <a:schemeClr val="dk1"/>
                </a:solidFill>
                <a:latin typeface="Roboto"/>
                <a:ea typeface="Roboto"/>
                <a:cs typeface="Roboto"/>
                <a:sym typeface="Roboto"/>
              </a:rPr>
              <a:t>Langkah 1: Buka BigQuery di Google Cloud Console</a:t>
            </a:r>
            <a:endParaRPr b="1" sz="1100">
              <a:solidFill>
                <a:schemeClr val="dk1"/>
              </a:solidFill>
              <a:latin typeface="Roboto"/>
              <a:ea typeface="Roboto"/>
              <a:cs typeface="Roboto"/>
              <a:sym typeface="Roboto"/>
            </a:endParaRPr>
          </a:p>
          <a:p>
            <a:pPr indent="-298450" lvl="0" marL="457200" rtl="0" algn="l">
              <a:lnSpc>
                <a:spcPct val="115000"/>
              </a:lnSpc>
              <a:spcBef>
                <a:spcPts val="40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Login ke </a:t>
            </a:r>
            <a:r>
              <a:rPr lang="en" sz="1100">
                <a:solidFill>
                  <a:schemeClr val="dk1"/>
                </a:solidFill>
                <a:uFill>
                  <a:noFill/>
                </a:uFill>
                <a:latin typeface="Roboto"/>
                <a:ea typeface="Roboto"/>
                <a:cs typeface="Roboto"/>
                <a:sym typeface="Roboto"/>
                <a:hlinkClick r:id="rId7">
                  <a:extLst>
                    <a:ext uri="{A12FA001-AC4F-418D-AE19-62706E023703}">
                      <ahyp:hlinkClr val="tx"/>
                    </a:ext>
                  </a:extLst>
                </a:hlinkClick>
              </a:rPr>
              <a:t>Google Cloud Console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Di menu navigasi kiri, pilih </a:t>
            </a:r>
            <a:r>
              <a:rPr b="1" lang="en" sz="1100">
                <a:solidFill>
                  <a:schemeClr val="dk1"/>
                </a:solidFill>
                <a:latin typeface="Roboto"/>
                <a:ea typeface="Roboto"/>
                <a:cs typeface="Roboto"/>
                <a:sym typeface="Roboto"/>
              </a:rPr>
              <a:t>BigQuery</a:t>
            </a:r>
            <a:r>
              <a:rPr lang="en" sz="1100">
                <a:solidFill>
                  <a:schemeClr val="dk1"/>
                </a:solidFill>
                <a:latin typeface="Roboto"/>
                <a:ea typeface="Roboto"/>
                <a:cs typeface="Roboto"/>
                <a:sym typeface="Roboto"/>
              </a:rPr>
              <a:t> (atau cari di kolom pencarian).</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Klik </a:t>
            </a:r>
            <a:r>
              <a:rPr b="1" lang="en" sz="1100">
                <a:solidFill>
                  <a:schemeClr val="dk1"/>
                </a:solidFill>
                <a:latin typeface="Roboto"/>
                <a:ea typeface="Roboto"/>
                <a:cs typeface="Roboto"/>
                <a:sym typeface="Roboto"/>
              </a:rPr>
              <a:t>Explorer</a:t>
            </a:r>
            <a:r>
              <a:rPr lang="en" sz="1100">
                <a:solidFill>
                  <a:schemeClr val="dk1"/>
                </a:solidFill>
                <a:latin typeface="Roboto"/>
                <a:ea typeface="Roboto"/>
                <a:cs typeface="Roboto"/>
                <a:sym typeface="Roboto"/>
              </a:rPr>
              <a:t> di panel kiri.</a:t>
            </a:r>
            <a:endParaRPr sz="1100"/>
          </a:p>
        </p:txBody>
      </p:sp>
      <p:sp>
        <p:nvSpPr>
          <p:cNvPr id="129" name="Google Shape;129;g23ec2985a68_1_33"/>
          <p:cNvSpPr txBox="1"/>
          <p:nvPr/>
        </p:nvSpPr>
        <p:spPr>
          <a:xfrm>
            <a:off x="5054800" y="3082025"/>
            <a:ext cx="3963600" cy="152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100">
                <a:solidFill>
                  <a:schemeClr val="dk1"/>
                </a:solidFill>
                <a:latin typeface="Roboto"/>
                <a:ea typeface="Roboto"/>
                <a:cs typeface="Roboto"/>
                <a:sym typeface="Roboto"/>
              </a:rPr>
              <a:t>Langkah 2: Mulai Proses Import Data</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latin typeface="Roboto"/>
                <a:ea typeface="Roboto"/>
                <a:cs typeface="Roboto"/>
                <a:sym typeface="Roboto"/>
              </a:rPr>
              <a:t>Klik tombol </a:t>
            </a:r>
            <a:r>
              <a:rPr b="1" lang="en" sz="1100">
                <a:solidFill>
                  <a:schemeClr val="dk1"/>
                </a:solidFill>
                <a:latin typeface="Roboto Mono"/>
                <a:ea typeface="Roboto Mono"/>
                <a:cs typeface="Roboto Mono"/>
                <a:sym typeface="Roboto Mono"/>
              </a:rPr>
              <a:t>+ ADD DATA</a:t>
            </a:r>
            <a:r>
              <a:rPr lang="en" sz="1100">
                <a:solidFill>
                  <a:schemeClr val="dk1"/>
                </a:solidFill>
                <a:latin typeface="Roboto"/>
                <a:ea typeface="Roboto"/>
                <a:cs typeface="Roboto"/>
                <a:sym typeface="Roboto"/>
              </a:rPr>
              <a:t> di panel Explorer.</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latin typeface="Roboto"/>
                <a:ea typeface="Roboto"/>
                <a:cs typeface="Roboto"/>
                <a:sym typeface="Roboto"/>
              </a:rPr>
              <a:t>Pilih opsi </a:t>
            </a:r>
            <a:r>
              <a:rPr b="1" lang="en" sz="1100">
                <a:solidFill>
                  <a:schemeClr val="dk1"/>
                </a:solidFill>
                <a:latin typeface="Roboto Mono"/>
                <a:ea typeface="Roboto Mono"/>
                <a:cs typeface="Roboto Mono"/>
                <a:sym typeface="Roboto Mono"/>
              </a:rPr>
              <a:t>Local file</a:t>
            </a:r>
            <a:r>
              <a:rPr lang="en" sz="1100">
                <a:solidFill>
                  <a:schemeClr val="dk1"/>
                </a:solidFill>
                <a:latin typeface="Roboto"/>
                <a:ea typeface="Roboto"/>
                <a:cs typeface="Roboto"/>
                <a:sym typeface="Roboto"/>
              </a:rPr>
              <a:t> dari dropdown.</a:t>
            </a:r>
            <a:endParaRPr sz="11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100">
                <a:solidFill>
                  <a:schemeClr val="dk1"/>
                </a:solidFill>
                <a:latin typeface="Roboto"/>
                <a:ea typeface="Roboto"/>
                <a:cs typeface="Roboto"/>
                <a:sym typeface="Roboto"/>
              </a:rPr>
              <a:t>Jika tidak muncul, pastikan:</a:t>
            </a:r>
            <a:endParaRPr sz="11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100">
                <a:solidFill>
                  <a:schemeClr val="dk1"/>
                </a:solidFill>
                <a:latin typeface="Roboto"/>
                <a:ea typeface="Roboto"/>
                <a:cs typeface="Roboto"/>
                <a:sym typeface="Roboto"/>
              </a:rPr>
              <a:t>Anda memiliki izin </a:t>
            </a:r>
            <a:r>
              <a:rPr b="1" lang="en" sz="1100">
                <a:solidFill>
                  <a:schemeClr val="dk1"/>
                </a:solidFill>
                <a:latin typeface="Roboto"/>
                <a:ea typeface="Roboto"/>
                <a:cs typeface="Roboto"/>
                <a:sym typeface="Roboto"/>
              </a:rPr>
              <a:t>Editor/Owner</a:t>
            </a:r>
            <a:r>
              <a:rPr lang="en" sz="1100">
                <a:solidFill>
                  <a:schemeClr val="dk1"/>
                </a:solidFill>
                <a:latin typeface="Roboto"/>
                <a:ea typeface="Roboto"/>
                <a:cs typeface="Roboto"/>
                <a:sym typeface="Roboto"/>
              </a:rPr>
              <a:t> di proyek GCP.</a:t>
            </a:r>
            <a:endParaRPr sz="11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100">
                <a:solidFill>
                  <a:schemeClr val="dk1"/>
                </a:solidFill>
                <a:latin typeface="Roboto"/>
                <a:ea typeface="Roboto"/>
                <a:cs typeface="Roboto"/>
                <a:sym typeface="Roboto"/>
              </a:rPr>
              <a:t>File berformat CSV/JSON/AVRO/Parquet (format</a:t>
            </a:r>
            <a:endParaRPr sz="1100">
              <a:solidFill>
                <a:schemeClr val="dk1"/>
              </a:solidFill>
              <a:latin typeface="Roboto"/>
              <a:ea typeface="Roboto"/>
              <a:cs typeface="Roboto"/>
              <a:sym typeface="Roboto"/>
            </a:endParaRPr>
          </a:p>
          <a:p>
            <a:pPr indent="457200" lvl="0" marL="0" rtl="0" algn="l">
              <a:lnSpc>
                <a:spcPct val="115000"/>
              </a:lnSpc>
              <a:spcBef>
                <a:spcPts val="0"/>
              </a:spcBef>
              <a:spcAft>
                <a:spcPts val="0"/>
              </a:spcAft>
              <a:buNone/>
            </a:pPr>
            <a:r>
              <a:rPr lang="en" sz="1100">
                <a:solidFill>
                  <a:schemeClr val="dk1"/>
                </a:solidFill>
                <a:latin typeface="Roboto"/>
                <a:ea typeface="Roboto"/>
                <a:cs typeface="Roboto"/>
                <a:sym typeface="Roboto"/>
              </a:rPr>
              <a:t>yang didukung).</a:t>
            </a:r>
            <a:endParaRPr sz="1100">
              <a:solidFill>
                <a:schemeClr val="dk1"/>
              </a:solidFill>
              <a:latin typeface="Roboto"/>
              <a:ea typeface="Roboto"/>
              <a:cs typeface="Roboto"/>
              <a:sym typeface="Roboto"/>
            </a:endParaRPr>
          </a:p>
        </p:txBody>
      </p:sp>
      <p:sp>
        <p:nvSpPr>
          <p:cNvPr id="130" name="Google Shape;130;g23ec2985a68_1_33"/>
          <p:cNvSpPr/>
          <p:nvPr/>
        </p:nvSpPr>
        <p:spPr>
          <a:xfrm>
            <a:off x="845575" y="2896375"/>
            <a:ext cx="2857500" cy="186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1" name="Google Shape;131;g23ec2985a68_1_33"/>
          <p:cNvPicPr preferRelativeResize="0"/>
          <p:nvPr/>
        </p:nvPicPr>
        <p:blipFill>
          <a:blip r:embed="rId8">
            <a:alphaModFix/>
          </a:blip>
          <a:stretch>
            <a:fillRect/>
          </a:stretch>
        </p:blipFill>
        <p:spPr>
          <a:xfrm>
            <a:off x="1036075" y="3291363"/>
            <a:ext cx="2476500" cy="107632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g3434270dffa_0_57"/>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37" name="Google Shape;137;g3434270dffa_0_57"/>
          <p:cNvSpPr txBox="1"/>
          <p:nvPr/>
        </p:nvSpPr>
        <p:spPr>
          <a:xfrm>
            <a:off x="340500" y="6666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pic>
        <p:nvPicPr>
          <p:cNvPr id="138" name="Google Shape;138;g3434270dffa_0_57"/>
          <p:cNvPicPr preferRelativeResize="0"/>
          <p:nvPr/>
        </p:nvPicPr>
        <p:blipFill rotWithShape="1">
          <a:blip r:embed="rId4">
            <a:alphaModFix/>
          </a:blip>
          <a:srcRect b="0" l="0" r="0" t="0"/>
          <a:stretch/>
        </p:blipFill>
        <p:spPr>
          <a:xfrm>
            <a:off x="7106475" y="125350"/>
            <a:ext cx="1507101" cy="541300"/>
          </a:xfrm>
          <a:prstGeom prst="rect">
            <a:avLst/>
          </a:prstGeom>
          <a:noFill/>
          <a:ln>
            <a:noFill/>
          </a:ln>
        </p:spPr>
      </p:pic>
      <p:pic>
        <p:nvPicPr>
          <p:cNvPr id="139" name="Google Shape;139;g3434270dffa_0_57"/>
          <p:cNvPicPr preferRelativeResize="0"/>
          <p:nvPr/>
        </p:nvPicPr>
        <p:blipFill rotWithShape="1">
          <a:blip r:embed="rId5">
            <a:alphaModFix/>
          </a:blip>
          <a:srcRect b="5649" l="0" r="0" t="5658"/>
          <a:stretch/>
        </p:blipFill>
        <p:spPr>
          <a:xfrm>
            <a:off x="445200" y="185625"/>
            <a:ext cx="1399902" cy="541300"/>
          </a:xfrm>
          <a:prstGeom prst="rect">
            <a:avLst/>
          </a:prstGeom>
          <a:noFill/>
          <a:ln>
            <a:noFill/>
          </a:ln>
        </p:spPr>
      </p:pic>
      <p:sp>
        <p:nvSpPr>
          <p:cNvPr id="140" name="Google Shape;140;g3434270dffa_0_57"/>
          <p:cNvSpPr txBox="1"/>
          <p:nvPr/>
        </p:nvSpPr>
        <p:spPr>
          <a:xfrm>
            <a:off x="445200" y="1266950"/>
            <a:ext cx="4969800" cy="350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b="1" lang="en" sz="1100">
                <a:solidFill>
                  <a:schemeClr val="dk1"/>
                </a:solidFill>
                <a:latin typeface="Roboto"/>
                <a:ea typeface="Roboto"/>
                <a:cs typeface="Roboto"/>
                <a:sym typeface="Roboto"/>
              </a:rPr>
              <a:t>Langkah 3: Pilih File &amp; Atur Dataset</a:t>
            </a:r>
            <a:endParaRPr b="1"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Upload File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Klik </a:t>
            </a:r>
            <a:r>
              <a:rPr b="1" lang="en" sz="1100">
                <a:solidFill>
                  <a:schemeClr val="dk1"/>
                </a:solidFill>
                <a:latin typeface="Roboto"/>
                <a:ea typeface="Roboto"/>
                <a:cs typeface="Roboto"/>
                <a:sym typeface="Roboto"/>
              </a:rPr>
              <a:t>Browse</a:t>
            </a:r>
            <a:r>
              <a:rPr lang="en" sz="1100">
                <a:solidFill>
                  <a:schemeClr val="dk1"/>
                </a:solidFill>
                <a:latin typeface="Roboto"/>
                <a:ea typeface="Roboto"/>
                <a:cs typeface="Roboto"/>
                <a:sym typeface="Roboto"/>
              </a:rPr>
              <a:t> atau drag-and-drop file lokal (contoh: </a:t>
            </a:r>
            <a:r>
              <a:rPr lang="en" sz="1100">
                <a:solidFill>
                  <a:schemeClr val="dk1"/>
                </a:solidFill>
                <a:latin typeface="Roboto Mono"/>
                <a:ea typeface="Roboto Mono"/>
                <a:cs typeface="Roboto Mono"/>
                <a:sym typeface="Roboto Mono"/>
              </a:rPr>
              <a:t>kf_final_transaction.csv</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Pastikan ukuran file </a:t>
            </a:r>
            <a:r>
              <a:rPr b="1" lang="en" sz="1100">
                <a:solidFill>
                  <a:schemeClr val="dk1"/>
                </a:solidFill>
                <a:latin typeface="Roboto"/>
                <a:ea typeface="Roboto"/>
                <a:cs typeface="Roboto"/>
                <a:sym typeface="Roboto"/>
              </a:rPr>
              <a:t>≤ 10MB</a:t>
            </a:r>
            <a:r>
              <a:rPr lang="en" sz="1100">
                <a:solidFill>
                  <a:schemeClr val="dk1"/>
                </a:solidFill>
                <a:latin typeface="Roboto"/>
                <a:ea typeface="Roboto"/>
                <a:cs typeface="Roboto"/>
                <a:sym typeface="Roboto"/>
              </a:rPr>
              <a:t> (untuk file lebih besar, gunakan Google Cloud Storage).</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Pilih Dataset</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Di bagian "Select dataset", klik </a:t>
            </a:r>
            <a:r>
              <a:rPr b="1" lang="en" sz="1100">
                <a:solidFill>
                  <a:schemeClr val="dk1"/>
                </a:solidFill>
                <a:latin typeface="Roboto"/>
                <a:ea typeface="Roboto"/>
                <a:cs typeface="Roboto"/>
                <a:sym typeface="Roboto"/>
              </a:rPr>
              <a:t>Create dataset</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Isi detail:</a:t>
            </a:r>
            <a:endParaRPr sz="1100">
              <a:solidFill>
                <a:schemeClr val="dk1"/>
              </a:solidFill>
              <a:latin typeface="Roboto"/>
              <a:ea typeface="Roboto"/>
              <a:cs typeface="Roboto"/>
              <a:sym typeface="Roboto"/>
            </a:endParaRPr>
          </a:p>
          <a:p>
            <a:pPr indent="-298450" lvl="2" marL="13716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Dataset ID</a:t>
            </a:r>
            <a:r>
              <a:rPr lang="en" sz="1100">
                <a:solidFill>
                  <a:schemeClr val="dk1"/>
                </a:solidFill>
                <a:latin typeface="Roboto"/>
                <a:ea typeface="Roboto"/>
                <a:cs typeface="Roboto"/>
                <a:sym typeface="Roboto"/>
              </a:rPr>
              <a:t>: </a:t>
            </a:r>
            <a:r>
              <a:rPr lang="en" sz="1100">
                <a:solidFill>
                  <a:schemeClr val="dk1"/>
                </a:solidFill>
                <a:latin typeface="Roboto Mono"/>
                <a:ea typeface="Roboto Mono"/>
                <a:cs typeface="Roboto Mono"/>
                <a:sym typeface="Roboto Mono"/>
              </a:rPr>
              <a:t>KimiaFarma</a:t>
            </a:r>
            <a:endParaRPr sz="1100">
              <a:solidFill>
                <a:schemeClr val="dk1"/>
              </a:solidFill>
              <a:latin typeface="Roboto Mono"/>
              <a:ea typeface="Roboto Mono"/>
              <a:cs typeface="Roboto Mono"/>
              <a:sym typeface="Roboto Mono"/>
            </a:endParaRPr>
          </a:p>
          <a:p>
            <a:pPr indent="-298450" lvl="2" marL="1371600" rtl="0" algn="l">
              <a:lnSpc>
                <a:spcPct val="115000"/>
              </a:lnSpc>
              <a:spcBef>
                <a:spcPts val="0"/>
              </a:spcBef>
              <a:spcAft>
                <a:spcPts val="0"/>
              </a:spcAft>
              <a:buClr>
                <a:schemeClr val="dk1"/>
              </a:buClr>
              <a:buSzPts val="1100"/>
              <a:buFont typeface="Roboto"/>
              <a:buChar char="■"/>
            </a:pPr>
            <a:r>
              <a:rPr b="1" lang="en" sz="1100">
                <a:solidFill>
                  <a:schemeClr val="dk1"/>
                </a:solidFill>
                <a:latin typeface="Roboto"/>
                <a:ea typeface="Roboto"/>
                <a:cs typeface="Roboto"/>
                <a:sym typeface="Roboto"/>
              </a:rPr>
              <a:t>Location type</a:t>
            </a:r>
            <a:r>
              <a:rPr lang="en" sz="1100">
                <a:solidFill>
                  <a:schemeClr val="dk1"/>
                </a:solidFill>
                <a:latin typeface="Roboto"/>
                <a:ea typeface="Roboto"/>
                <a:cs typeface="Roboto"/>
                <a:sym typeface="Roboto"/>
              </a:rPr>
              <a:t>: Pilih region terdekat (misalnya </a:t>
            </a:r>
            <a:r>
              <a:rPr lang="en" sz="1100">
                <a:solidFill>
                  <a:schemeClr val="dk1"/>
                </a:solidFill>
                <a:latin typeface="Roboto Mono"/>
                <a:ea typeface="Roboto Mono"/>
                <a:cs typeface="Roboto Mono"/>
                <a:sym typeface="Roboto Mono"/>
              </a:rPr>
              <a:t>asia-southeast2</a:t>
            </a:r>
            <a:r>
              <a:rPr lang="en" sz="1100">
                <a:solidFill>
                  <a:schemeClr val="dk1"/>
                </a:solidFill>
                <a:latin typeface="Roboto"/>
                <a:ea typeface="Roboto"/>
                <a:cs typeface="Roboto"/>
                <a:sym typeface="Roboto"/>
              </a:rPr>
              <a:t> untuk Jakarta).</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Klik </a:t>
            </a:r>
            <a:r>
              <a:rPr b="1" lang="en" sz="1100">
                <a:solidFill>
                  <a:schemeClr val="dk1"/>
                </a:solidFill>
                <a:latin typeface="Roboto"/>
                <a:ea typeface="Roboto"/>
                <a:cs typeface="Roboto"/>
                <a:sym typeface="Roboto"/>
              </a:rPr>
              <a:t>CREATE DATASET</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0" lvl="0" marL="0" rtl="0" algn="l">
              <a:lnSpc>
                <a:spcPct val="115000"/>
              </a:lnSpc>
              <a:spcBef>
                <a:spcPts val="1400"/>
              </a:spcBef>
              <a:spcAft>
                <a:spcPts val="0"/>
              </a:spcAft>
              <a:buNone/>
            </a:pPr>
            <a:r>
              <a:rPr b="1" lang="en" sz="1100">
                <a:solidFill>
                  <a:schemeClr val="dk1"/>
                </a:solidFill>
                <a:latin typeface="Roboto"/>
                <a:ea typeface="Roboto"/>
                <a:cs typeface="Roboto"/>
                <a:sym typeface="Roboto"/>
              </a:rPr>
              <a:t>Langkah 5: Create Table</a:t>
            </a:r>
            <a:endParaRPr b="1" sz="1100">
              <a:solidFill>
                <a:schemeClr val="dk1"/>
              </a:solidFill>
              <a:latin typeface="Roboto"/>
              <a:ea typeface="Roboto"/>
              <a:cs typeface="Roboto"/>
              <a:sym typeface="Roboto"/>
            </a:endParaRPr>
          </a:p>
          <a:p>
            <a:pPr indent="-298450" lvl="0" marL="457200" rtl="0" algn="l">
              <a:lnSpc>
                <a:spcPct val="115000"/>
              </a:lnSpc>
              <a:spcBef>
                <a:spcPts val="40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Klik </a:t>
            </a:r>
            <a:r>
              <a:rPr b="1" lang="en" sz="1100">
                <a:solidFill>
                  <a:schemeClr val="dk1"/>
                </a:solidFill>
                <a:latin typeface="Roboto"/>
                <a:ea typeface="Roboto"/>
                <a:cs typeface="Roboto"/>
                <a:sym typeface="Roboto"/>
              </a:rPr>
              <a:t>CREATE TABLE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lang="en" sz="1100">
                <a:solidFill>
                  <a:schemeClr val="dk1"/>
                </a:solidFill>
                <a:latin typeface="Roboto"/>
                <a:ea typeface="Roboto"/>
                <a:cs typeface="Roboto"/>
                <a:sym typeface="Roboto"/>
              </a:rPr>
              <a:t>Tunggu hingga proses selesai (status "Table is ready" akan muncul).</a:t>
            </a:r>
            <a:endParaRPr sz="1100">
              <a:solidFill>
                <a:schemeClr val="dk1"/>
              </a:solidFill>
            </a:endParaRPr>
          </a:p>
        </p:txBody>
      </p:sp>
      <p:sp>
        <p:nvSpPr>
          <p:cNvPr id="141" name="Google Shape;141;g3434270dffa_0_57"/>
          <p:cNvSpPr txBox="1"/>
          <p:nvPr/>
        </p:nvSpPr>
        <p:spPr>
          <a:xfrm>
            <a:off x="5706600" y="1161950"/>
            <a:ext cx="3000000" cy="371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100">
                <a:solidFill>
                  <a:schemeClr val="dk1"/>
                </a:solidFill>
                <a:latin typeface="Roboto"/>
                <a:ea typeface="Roboto"/>
                <a:cs typeface="Roboto"/>
                <a:sym typeface="Roboto"/>
              </a:rPr>
              <a:t>Langkah 4: Konfigurasi Tabel</a:t>
            </a:r>
            <a:endParaRPr b="1" sz="1100">
              <a:solidFill>
                <a:schemeClr val="dk1"/>
              </a:solidFill>
              <a:latin typeface="Roboto"/>
              <a:ea typeface="Roboto"/>
              <a:cs typeface="Roboto"/>
              <a:sym typeface="Roboto"/>
            </a:endParaRPr>
          </a:p>
          <a:p>
            <a:pPr indent="-298450" lvl="0" marL="457200" rtl="0" algn="l">
              <a:lnSpc>
                <a:spcPct val="115000"/>
              </a:lnSpc>
              <a:spcBef>
                <a:spcPts val="40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Nama Tabel</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Secara otomatis akan terisi nama file tanpa ekstensi (contoh: </a:t>
            </a:r>
            <a:r>
              <a:rPr lang="en" sz="1100">
                <a:solidFill>
                  <a:schemeClr val="dk1"/>
                </a:solidFill>
                <a:latin typeface="Roboto Mono"/>
                <a:ea typeface="Roboto Mono"/>
                <a:cs typeface="Roboto Mono"/>
                <a:sym typeface="Roboto Mono"/>
              </a:rPr>
              <a:t>kf_final_transaction</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Anda bisa mengubahnya jika perlu.</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Skema</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Centang </a:t>
            </a:r>
            <a:r>
              <a:rPr b="1" lang="en" sz="1100">
                <a:solidFill>
                  <a:schemeClr val="dk1"/>
                </a:solidFill>
                <a:latin typeface="Roboto"/>
                <a:ea typeface="Roboto"/>
                <a:cs typeface="Roboto"/>
                <a:sym typeface="Roboto"/>
              </a:rPr>
              <a:t>Auto detect</a:t>
            </a:r>
            <a:r>
              <a:rPr lang="en" sz="1100">
                <a:solidFill>
                  <a:schemeClr val="dk1"/>
                </a:solidFill>
                <a:latin typeface="Roboto"/>
                <a:ea typeface="Roboto"/>
                <a:cs typeface="Roboto"/>
                <a:sym typeface="Roboto"/>
              </a:rPr>
              <a:t> untuk otomatis mendeteksi kolom dan tipe data.</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Jika perlu, edit manual skema di bagian </a:t>
            </a:r>
            <a:r>
              <a:rPr b="1" lang="en" sz="1100">
                <a:solidFill>
                  <a:schemeClr val="dk1"/>
                </a:solidFill>
                <a:latin typeface="Roboto"/>
                <a:ea typeface="Roboto"/>
                <a:cs typeface="Roboto"/>
                <a:sym typeface="Roboto"/>
              </a:rPr>
              <a:t>Edit as text</a:t>
            </a:r>
            <a:r>
              <a:rPr lang="en" sz="1100">
                <a:solidFill>
                  <a:schemeClr val="dk1"/>
                </a:solidFill>
                <a:latin typeface="Roboto"/>
                <a:ea typeface="Roboto"/>
                <a:cs typeface="Roboto"/>
                <a:sym typeface="Roboto"/>
              </a:rPr>
              <a:t> (contoh: </a:t>
            </a:r>
            <a:r>
              <a:rPr lang="en" sz="1100">
                <a:solidFill>
                  <a:schemeClr val="dk1"/>
                </a:solidFill>
                <a:latin typeface="Roboto Mono"/>
                <a:ea typeface="Roboto Mono"/>
                <a:cs typeface="Roboto Mono"/>
                <a:sym typeface="Roboto Mono"/>
              </a:rPr>
              <a:t>transaction_id:STRING, date:DATE</a:t>
            </a:r>
            <a:r>
              <a:rPr lang="en" sz="1100">
                <a:solidFill>
                  <a:schemeClr val="dk1"/>
                </a:solidFill>
                <a:latin typeface="Roboto"/>
                <a:ea typeface="Roboto"/>
                <a:cs typeface="Roboto"/>
                <a:sym typeface="Roboto"/>
              </a:rPr>
              <a: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AutoNum type="arabicPeriod"/>
            </a:pPr>
            <a:r>
              <a:rPr b="1" lang="en" sz="1100">
                <a:solidFill>
                  <a:schemeClr val="dk1"/>
                </a:solidFill>
                <a:latin typeface="Roboto"/>
                <a:ea typeface="Roboto"/>
                <a:cs typeface="Roboto"/>
                <a:sym typeface="Roboto"/>
              </a:rPr>
              <a:t>Partitioning &amp; Clustering</a:t>
            </a:r>
            <a:r>
              <a:rPr lang="en" sz="1100">
                <a:solidFill>
                  <a:schemeClr val="dk1"/>
                </a:solidFill>
                <a:latin typeface="Roboto"/>
                <a:ea typeface="Roboto"/>
                <a:cs typeface="Roboto"/>
                <a:sym typeface="Roboto"/>
              </a:rPr>
              <a:t> (opsional):</a:t>
            </a:r>
            <a:endParaRPr sz="1100">
              <a:solidFill>
                <a:schemeClr val="dk1"/>
              </a:solidFill>
              <a:latin typeface="Roboto"/>
              <a:ea typeface="Roboto"/>
              <a:cs typeface="Roboto"/>
              <a:sym typeface="Roboto"/>
            </a:endParaRPr>
          </a:p>
          <a:p>
            <a:pPr indent="-298450" lvl="1" marL="9144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Abaikan jika tidak diperlukan.</a:t>
            </a:r>
            <a:endParaRPr sz="1100">
              <a:solidFill>
                <a:schemeClr val="dk1"/>
              </a:solidFill>
              <a:latin typeface="Roboto"/>
              <a:ea typeface="Roboto"/>
              <a:cs typeface="Roboto"/>
              <a:sym typeface="Roboto"/>
            </a:endParaRPr>
          </a:p>
        </p:txBody>
      </p:sp>
      <p:sp>
        <p:nvSpPr>
          <p:cNvPr id="142" name="Google Shape;142;g3434270dffa_0_57"/>
          <p:cNvSpPr/>
          <p:nvPr/>
        </p:nvSpPr>
        <p:spPr>
          <a:xfrm>
            <a:off x="340500" y="1259550"/>
            <a:ext cx="4927500" cy="2624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g3434270dffa_0_57"/>
          <p:cNvSpPr/>
          <p:nvPr/>
        </p:nvSpPr>
        <p:spPr>
          <a:xfrm>
            <a:off x="5501175" y="1185775"/>
            <a:ext cx="3302400" cy="3691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g3434270dffa_0_57"/>
          <p:cNvSpPr/>
          <p:nvPr/>
        </p:nvSpPr>
        <p:spPr>
          <a:xfrm>
            <a:off x="379050" y="3984950"/>
            <a:ext cx="4969800" cy="7875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g3439c1feabf_0_0"/>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50" name="Google Shape;150;g3439c1feabf_0_0"/>
          <p:cNvSpPr txBox="1"/>
          <p:nvPr/>
        </p:nvSpPr>
        <p:spPr>
          <a:xfrm>
            <a:off x="340500" y="6666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pic>
        <p:nvPicPr>
          <p:cNvPr id="151" name="Google Shape;151;g3439c1feabf_0_0"/>
          <p:cNvPicPr preferRelativeResize="0"/>
          <p:nvPr/>
        </p:nvPicPr>
        <p:blipFill rotWithShape="1">
          <a:blip r:embed="rId4">
            <a:alphaModFix/>
          </a:blip>
          <a:srcRect b="0" l="0" r="0" t="0"/>
          <a:stretch/>
        </p:blipFill>
        <p:spPr>
          <a:xfrm>
            <a:off x="7106475" y="125350"/>
            <a:ext cx="1507101" cy="541300"/>
          </a:xfrm>
          <a:prstGeom prst="rect">
            <a:avLst/>
          </a:prstGeom>
          <a:noFill/>
          <a:ln>
            <a:noFill/>
          </a:ln>
        </p:spPr>
      </p:pic>
      <p:pic>
        <p:nvPicPr>
          <p:cNvPr id="152" name="Google Shape;152;g3439c1feabf_0_0"/>
          <p:cNvPicPr preferRelativeResize="0"/>
          <p:nvPr/>
        </p:nvPicPr>
        <p:blipFill rotWithShape="1">
          <a:blip r:embed="rId5">
            <a:alphaModFix/>
          </a:blip>
          <a:srcRect b="5649" l="0" r="0" t="5658"/>
          <a:stretch/>
        </p:blipFill>
        <p:spPr>
          <a:xfrm>
            <a:off x="445200" y="185625"/>
            <a:ext cx="1399902" cy="541300"/>
          </a:xfrm>
          <a:prstGeom prst="rect">
            <a:avLst/>
          </a:prstGeom>
          <a:noFill/>
          <a:ln>
            <a:noFill/>
          </a:ln>
        </p:spPr>
      </p:pic>
      <p:pic>
        <p:nvPicPr>
          <p:cNvPr id="153" name="Google Shape;153;g3439c1feabf_0_0"/>
          <p:cNvPicPr preferRelativeResize="0"/>
          <p:nvPr/>
        </p:nvPicPr>
        <p:blipFill>
          <a:blip r:embed="rId6">
            <a:alphaModFix/>
          </a:blip>
          <a:stretch>
            <a:fillRect/>
          </a:stretch>
        </p:blipFill>
        <p:spPr>
          <a:xfrm>
            <a:off x="1295576" y="1266950"/>
            <a:ext cx="6552838" cy="3710775"/>
          </a:xfrm>
          <a:prstGeom prst="rect">
            <a:avLst/>
          </a:prstGeom>
          <a:noFill/>
          <a:ln>
            <a:noFill/>
          </a:ln>
        </p:spPr>
      </p:pic>
      <p:sp>
        <p:nvSpPr>
          <p:cNvPr id="154" name="Google Shape;154;g3439c1feabf_0_0"/>
          <p:cNvSpPr/>
          <p:nvPr/>
        </p:nvSpPr>
        <p:spPr>
          <a:xfrm>
            <a:off x="758300" y="1174450"/>
            <a:ext cx="7694100" cy="38934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23ec2985a68_1_4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60" name="Google Shape;160;g23ec2985a68_1_42"/>
          <p:cNvSpPr txBox="1"/>
          <p:nvPr/>
        </p:nvSpPr>
        <p:spPr>
          <a:xfrm>
            <a:off x="340500" y="7011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2"/>
            </a:pPr>
            <a:r>
              <a:rPr b="1" i="0" lang="en" sz="2700" u="none" cap="none" strike="noStrike">
                <a:solidFill>
                  <a:srgbClr val="000000"/>
                </a:solidFill>
                <a:latin typeface="Rubik"/>
                <a:ea typeface="Rubik"/>
                <a:cs typeface="Rubik"/>
                <a:sym typeface="Rubik"/>
              </a:rPr>
              <a:t>Tabel Analisa</a:t>
            </a:r>
            <a:endParaRPr b="1" i="0" sz="2700" u="none" cap="none" strike="noStrike">
              <a:solidFill>
                <a:srgbClr val="000000"/>
              </a:solidFill>
              <a:latin typeface="Rubik"/>
              <a:ea typeface="Rubik"/>
              <a:cs typeface="Rubik"/>
              <a:sym typeface="Rubik"/>
            </a:endParaRPr>
          </a:p>
        </p:txBody>
      </p:sp>
      <p:pic>
        <p:nvPicPr>
          <p:cNvPr id="161" name="Google Shape;161;g23ec2985a68_1_42"/>
          <p:cNvPicPr preferRelativeResize="0"/>
          <p:nvPr/>
        </p:nvPicPr>
        <p:blipFill rotWithShape="1">
          <a:blip r:embed="rId4">
            <a:alphaModFix/>
          </a:blip>
          <a:srcRect b="5649" l="0" r="0" t="5658"/>
          <a:stretch/>
        </p:blipFill>
        <p:spPr>
          <a:xfrm>
            <a:off x="445200" y="185625"/>
            <a:ext cx="1399902" cy="541300"/>
          </a:xfrm>
          <a:prstGeom prst="rect">
            <a:avLst/>
          </a:prstGeom>
          <a:noFill/>
          <a:ln>
            <a:noFill/>
          </a:ln>
        </p:spPr>
      </p:pic>
      <p:pic>
        <p:nvPicPr>
          <p:cNvPr id="162" name="Google Shape;162;g23ec2985a68_1_42"/>
          <p:cNvPicPr preferRelativeResize="0"/>
          <p:nvPr/>
        </p:nvPicPr>
        <p:blipFill rotWithShape="1">
          <a:blip r:embed="rId5">
            <a:alphaModFix/>
          </a:blip>
          <a:srcRect b="0" l="0" r="0" t="0"/>
          <a:stretch/>
        </p:blipFill>
        <p:spPr>
          <a:xfrm>
            <a:off x="7106475" y="125350"/>
            <a:ext cx="1507101" cy="541300"/>
          </a:xfrm>
          <a:prstGeom prst="rect">
            <a:avLst/>
          </a:prstGeom>
          <a:noFill/>
          <a:ln>
            <a:noFill/>
          </a:ln>
        </p:spPr>
      </p:pic>
      <p:sp>
        <p:nvSpPr>
          <p:cNvPr id="163" name="Google Shape;163;g23ec2985a68_1_42"/>
          <p:cNvSpPr txBox="1"/>
          <p:nvPr/>
        </p:nvSpPr>
        <p:spPr>
          <a:xfrm>
            <a:off x="586350" y="1301450"/>
            <a:ext cx="7971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Rubik"/>
                <a:ea typeface="Rubik"/>
                <a:cs typeface="Rubik"/>
                <a:sym typeface="Rubik"/>
              </a:rPr>
              <a:t>Tabel analisa Kimia Farma</a:t>
            </a:r>
            <a:r>
              <a:rPr lang="en" sz="1100">
                <a:solidFill>
                  <a:schemeClr val="dk1"/>
                </a:solidFill>
                <a:latin typeface="Rubik"/>
                <a:ea typeface="Rubik"/>
                <a:cs typeface="Rubik"/>
                <a:sym typeface="Rubik"/>
              </a:rPr>
              <a:t> yang terintegrasi ini berhasil menggabungkan data transaksi, produk, dan cabang menjadi satu sumber data terpadu, menyediakan metrik kunci seperti nett_sales, nett_profit, dan rating pelanggan yang siap pakai untuk analisis kinerja bisnis, memungkinkan evaluasi multidimensi (geografis, temporal, produk, dan cabang) serta mendukung pengambilan keputusan strategis berbasis data yang lebih akurat dan efisien.</a:t>
            </a:r>
            <a:endParaRPr sz="1100">
              <a:solidFill>
                <a:schemeClr val="dk1"/>
              </a:solidFill>
              <a:latin typeface="Rubik"/>
              <a:ea typeface="Rubik"/>
              <a:cs typeface="Rubik"/>
              <a:sym typeface="Rubik"/>
            </a:endParaRPr>
          </a:p>
        </p:txBody>
      </p:sp>
      <p:pic>
        <p:nvPicPr>
          <p:cNvPr id="164" name="Google Shape;164;g23ec2985a68_1_42"/>
          <p:cNvPicPr preferRelativeResize="0"/>
          <p:nvPr/>
        </p:nvPicPr>
        <p:blipFill>
          <a:blip r:embed="rId6">
            <a:alphaModFix/>
          </a:blip>
          <a:stretch>
            <a:fillRect/>
          </a:stretch>
        </p:blipFill>
        <p:spPr>
          <a:xfrm>
            <a:off x="586350" y="2203200"/>
            <a:ext cx="4536800" cy="26262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