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e763096f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e763096f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99db8fb0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99db8fb0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e763096f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e763096f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99db8fb0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199db8fb0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e763096f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e763096f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e763096fe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e763096f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e763096fe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e763096f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e763096f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e763096f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e763096f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2e763096f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e7d6e080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2e7d6e080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e763096f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e763096f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e7d6e09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2e7d6e09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e7d6e09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2e7d6e09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2e7d6e09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2e7d6e09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2e763096f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2e763096f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e763096f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e763096f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e763096f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e763096f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e763096f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e763096f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e763096f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e763096f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e763096f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e763096f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e763096f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e763096f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e88a67d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e88a67d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4.jpg"/><Relationship Id="rId5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4.jpg"/><Relationship Id="rId5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0.jpg"/><Relationship Id="rId5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0.jpg"/><Relationship Id="rId5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and Stocks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85"/>
            <a:ext cx="8222100" cy="25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Rohan Ganguli, </a:t>
            </a:r>
            <a:r>
              <a:rPr lang="en"/>
              <a:t>David Li, Rachel Park, William Rothman, Ivy Sim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Mentored by </a:t>
            </a:r>
            <a:r>
              <a:rPr lang="en"/>
              <a:t>Austin Nicola Ardisaputra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Datasets 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311700" y="1229875"/>
            <a:ext cx="3726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Apple Stock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Shows the stock history of Apple, showing the </a:t>
            </a:r>
            <a:r>
              <a:rPr lang="en"/>
              <a:t>opening</a:t>
            </a:r>
            <a:r>
              <a:rPr lang="en"/>
              <a:t> price (according to each date), </a:t>
            </a:r>
            <a:r>
              <a:rPr lang="en"/>
              <a:t>in addition to the high, low, and closing prices. Also has some additional information, such as volume traded.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Tweets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Shows data about the tweets that were posted, including post date, number of comments, retweets, likes, etc..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600" y="254050"/>
            <a:ext cx="4800601" cy="23176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425" y="2678277"/>
            <a:ext cx="2790823" cy="20740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Datasets 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311700" y="1229875"/>
            <a:ext cx="3564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Company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Shows data associating the company ticker symbol with the company name. Total of 6 different ticker symbols.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Company_Tweets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Shows data with a tweet id along with the corresponding ticker symbol. </a:t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538" y="246275"/>
            <a:ext cx="2846624" cy="21349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5299" y="2526650"/>
            <a:ext cx="2607100" cy="221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Cycle 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311700" y="1229875"/>
            <a:ext cx="3212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Dropped a lot of unnecessary columns within each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Cleaned the data to only consist of years after 2015. </a:t>
            </a:r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 rotWithShape="1">
          <a:blip r:embed="rId3">
            <a:alphaModFix/>
          </a:blip>
          <a:srcRect b="19296" l="0" r="41100" t="0"/>
          <a:stretch/>
        </p:blipFill>
        <p:spPr>
          <a:xfrm>
            <a:off x="3524100" y="960650"/>
            <a:ext cx="3057674" cy="18903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0925" y="2965250"/>
            <a:ext cx="5417101" cy="18029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Cycle 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311700" y="1229875"/>
            <a:ext cx="3041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Merged datasets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Calculated the data we need: percent change in stock price</a:t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300" y="617750"/>
            <a:ext cx="5315100" cy="202226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3950" y="2754316"/>
            <a:ext cx="2880760" cy="191293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Visualization </a:t>
            </a:r>
            <a:endParaRPr sz="3200"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" sz="2700"/>
              <a:t>We used scatter </a:t>
            </a:r>
            <a:r>
              <a:rPr lang="en" sz="2700"/>
              <a:t>plots to visualize the numerical relationship between the number of tweets and the corresponding monthly stock price change. 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" sz="2700"/>
              <a:t>Using line graphs or bar graphs could not accurately portray the high of variation data points.</a:t>
            </a:r>
            <a:endParaRPr sz="2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of Tweets vs. Percent Change</a:t>
            </a:r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4964627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 Change vs. # of Tweets</a:t>
            </a:r>
            <a:endParaRPr/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200193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Plots</a:t>
            </a:r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150" y="1343925"/>
            <a:ext cx="3325926" cy="255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0900" y="1369038"/>
            <a:ext cx="3325925" cy="2504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Test</a:t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</a:t>
            </a:r>
            <a:r>
              <a:rPr lang="en"/>
              <a:t>ull Hypothesis: The slope of the regression line is equal to 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Perform regressions on the bootstrapped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1000 simulation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Calculate the p-value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Visualization</a:t>
            </a:r>
            <a:endParaRPr/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75" y="1017800"/>
            <a:ext cx="4755626" cy="382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1"/>
          <p:cNvPicPr preferRelativeResize="0"/>
          <p:nvPr/>
        </p:nvPicPr>
        <p:blipFill rotWithShape="1">
          <a:blip r:embed="rId4">
            <a:alphaModFix/>
          </a:blip>
          <a:srcRect b="0" l="0" r="18487" t="0"/>
          <a:stretch/>
        </p:blipFill>
        <p:spPr>
          <a:xfrm>
            <a:off x="3988800" y="1557050"/>
            <a:ext cx="5038549" cy="10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025" y="152400"/>
            <a:ext cx="179892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719917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5315" y="152400"/>
            <a:ext cx="167471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Steps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Steps </a:t>
            </a:r>
            <a:endParaRPr/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a prediction model - although the results turned out to be relatively inconclusive, it would be interesting to generate a Machine Learning based prediction model to estimate the amount of percent change that correlates to the amount of tweets and vice-versa.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Steps </a:t>
            </a:r>
            <a:endParaRPr/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a prediction model - although the results turned out to be relatively inconclusive, it would be interesting to generate a Machine Learning based prediction model to estimate the amount of percent change that correlates to the amount of tweets and vice-versa.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Expanded dataset - the tweets and stock ticker/valuation only dated back to 2015, and only used monthly data - conclusions drawn from a wider ranging dataset that maybe used daily values and insights could be more comprehensive.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3612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" sz="2700"/>
              <a:t>Why Apple?</a:t>
            </a:r>
            <a:endParaRPr sz="21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2750" y="157475"/>
            <a:ext cx="21717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135650"/>
            <a:ext cx="1926375" cy="128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7822" y="599881"/>
            <a:ext cx="2171700" cy="1220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11700" y="1229875"/>
            <a:ext cx="3612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" sz="2700"/>
              <a:t>Why Apple?</a:t>
            </a:r>
            <a:endParaRPr sz="27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Apple products are integral to our way of life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FAANG! All of us here love technology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Also, Apple is a good case study</a:t>
            </a:r>
            <a:endParaRPr sz="2100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2750" y="157475"/>
            <a:ext cx="21717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135650"/>
            <a:ext cx="1926375" cy="128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7822" y="599881"/>
            <a:ext cx="2171700" cy="1220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II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" sz="2700"/>
              <a:t>Why Twitter?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725" y="175425"/>
            <a:ext cx="3564775" cy="199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5303" y="3274974"/>
            <a:ext cx="2317149" cy="15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3025" y="2256813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II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" sz="2700"/>
              <a:t>Why Twitter?</a:t>
            </a:r>
            <a:endParaRPr sz="27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Primary source of </a:t>
            </a:r>
            <a:br>
              <a:rPr lang="en" sz="2100"/>
            </a:br>
            <a:r>
              <a:rPr lang="en" sz="2100"/>
              <a:t>public communication of </a:t>
            </a:r>
            <a:br>
              <a:rPr lang="en" sz="2100"/>
            </a:br>
            <a:r>
              <a:rPr lang="en" sz="2100"/>
              <a:t>large companies and public officials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Like Apple, everyone uses it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Most publicly </a:t>
            </a:r>
            <a:br>
              <a:rPr lang="en" sz="2100"/>
            </a:br>
            <a:r>
              <a:rPr lang="en" sz="2100"/>
              <a:t>available dataset</a:t>
            </a:r>
            <a:br>
              <a:rPr lang="en" sz="2100"/>
            </a:br>
            <a:r>
              <a:rPr lang="en" sz="2100"/>
              <a:t>with stock tickers</a:t>
            </a:r>
            <a:endParaRPr sz="2100"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725" y="175425"/>
            <a:ext cx="3564775" cy="199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5303" y="3274974"/>
            <a:ext cx="2317149" cy="15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3025" y="2256813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Hypothesis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/>
              <a:t>Null: </a:t>
            </a:r>
            <a:r>
              <a:rPr lang="en" sz="3000"/>
              <a:t>A </a:t>
            </a:r>
            <a:r>
              <a:rPr lang="en" sz="3000"/>
              <a:t>company</a:t>
            </a:r>
            <a:r>
              <a:rPr lang="en" sz="3000"/>
              <a:t>’s tweet frequency does not affect </a:t>
            </a:r>
            <a:r>
              <a:rPr lang="en" sz="3000"/>
              <a:t>their stock price.</a:t>
            </a:r>
            <a:endParaRPr sz="3000"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00" y="2743550"/>
            <a:ext cx="30289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450" y="270067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Hypothesis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Null: </a:t>
            </a:r>
            <a:r>
              <a:rPr lang="en" sz="3000"/>
              <a:t>A company’s tweet mention frequency does not affect their stock price.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000"/>
              <a:t>Alternative: </a:t>
            </a:r>
            <a:r>
              <a:rPr lang="en" sz="3000"/>
              <a:t>A company’s tweet mention frequency affects their stock price.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Data Collection:</a:t>
            </a:r>
            <a:r>
              <a:rPr lang="en"/>
              <a:t> Twitter, Apple stock…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Data Cleaning &amp; Preprocessing:</a:t>
            </a:r>
            <a:r>
              <a:rPr lang="en"/>
              <a:t> Standardization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1" lang="en"/>
              <a:t>Data Analysis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Data visualization:</a:t>
            </a:r>
            <a:r>
              <a:rPr lang="en"/>
              <a:t> Matplotlib, Seaborn, Plotly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b="1" lang="en"/>
              <a:t>Hypothesis testing </a:t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