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notesMasterIdLst>
    <p:notesMasterId r:id="rId31"/>
  </p:notesMasterIdLst>
  <p:sldIdLst>
    <p:sldId id="257" r:id="rId5"/>
    <p:sldId id="260" r:id="rId6"/>
    <p:sldId id="263" r:id="rId7"/>
    <p:sldId id="261" r:id="rId8"/>
    <p:sldId id="264" r:id="rId9"/>
    <p:sldId id="265" r:id="rId10"/>
    <p:sldId id="266" r:id="rId11"/>
    <p:sldId id="267" r:id="rId12"/>
    <p:sldId id="268" r:id="rId13"/>
    <p:sldId id="271" r:id="rId14"/>
    <p:sldId id="272" r:id="rId15"/>
    <p:sldId id="273" r:id="rId16"/>
    <p:sldId id="274" r:id="rId17"/>
    <p:sldId id="276" r:id="rId18"/>
    <p:sldId id="277" r:id="rId19"/>
    <p:sldId id="279" r:id="rId20"/>
    <p:sldId id="280" r:id="rId21"/>
    <p:sldId id="282" r:id="rId22"/>
    <p:sldId id="281" r:id="rId23"/>
    <p:sldId id="284" r:id="rId24"/>
    <p:sldId id="285" r:id="rId25"/>
    <p:sldId id="286" r:id="rId26"/>
    <p:sldId id="287" r:id="rId27"/>
    <p:sldId id="288" r:id="rId28"/>
    <p:sldId id="289"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7" autoAdjust="0"/>
    <p:restoredTop sz="75597" autoAdjust="0"/>
  </p:normalViewPr>
  <p:slideViewPr>
    <p:cSldViewPr snapToGrid="0">
      <p:cViewPr varScale="1">
        <p:scale>
          <a:sx n="65" d="100"/>
          <a:sy n="65" d="100"/>
        </p:scale>
        <p:origin x="1315"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C91DB8-7A57-4DCF-88AA-1643894F72CE}" type="datetimeFigureOut">
              <a:rPr lang="en-US" smtClean="0"/>
              <a:t>2/29/2020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4AA1F-F13F-4ADB-98C1-D1C5E0B8E911}" type="slidenum">
              <a:rPr lang="en-US" smtClean="0"/>
              <a:t>‹#›</a:t>
            </a:fld>
            <a:endParaRPr lang="en-US" dirty="0"/>
          </a:p>
        </p:txBody>
      </p:sp>
    </p:spTree>
    <p:extLst>
      <p:ext uri="{BB962C8B-B14F-4D97-AF65-F5344CB8AC3E}">
        <p14:creationId xmlns:p14="http://schemas.microsoft.com/office/powerpoint/2010/main" val="206104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34AA1F-F13F-4ADB-98C1-D1C5E0B8E911}" type="slidenum">
              <a:rPr lang="en-US" smtClean="0"/>
              <a:t>2</a:t>
            </a:fld>
            <a:endParaRPr lang="en-US" dirty="0"/>
          </a:p>
        </p:txBody>
      </p:sp>
    </p:spTree>
    <p:extLst>
      <p:ext uri="{BB962C8B-B14F-4D97-AF65-F5344CB8AC3E}">
        <p14:creationId xmlns:p14="http://schemas.microsoft.com/office/powerpoint/2010/main" val="2673661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34AA1F-F13F-4ADB-98C1-D1C5E0B8E911}" type="slidenum">
              <a:rPr lang="en-US" smtClean="0"/>
              <a:t>11</a:t>
            </a:fld>
            <a:endParaRPr lang="en-US" dirty="0"/>
          </a:p>
        </p:txBody>
      </p:sp>
    </p:spTree>
    <p:extLst>
      <p:ext uri="{BB962C8B-B14F-4D97-AF65-F5344CB8AC3E}">
        <p14:creationId xmlns:p14="http://schemas.microsoft.com/office/powerpoint/2010/main" val="2405450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34AA1F-F13F-4ADB-98C1-D1C5E0B8E911}" type="slidenum">
              <a:rPr lang="en-US" smtClean="0"/>
              <a:t>12</a:t>
            </a:fld>
            <a:endParaRPr lang="en-US" dirty="0"/>
          </a:p>
        </p:txBody>
      </p:sp>
    </p:spTree>
    <p:extLst>
      <p:ext uri="{BB962C8B-B14F-4D97-AF65-F5344CB8AC3E}">
        <p14:creationId xmlns:p14="http://schemas.microsoft.com/office/powerpoint/2010/main" val="1865744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had outlier out past 24, I dropped it do to the skew and kurtosis. </a:t>
            </a:r>
          </a:p>
          <a:p>
            <a:r>
              <a:rPr lang="en-US" dirty="0"/>
              <a:t>Skew prior: 3.55</a:t>
            </a:r>
          </a:p>
          <a:p>
            <a:r>
              <a:rPr lang="en-US" dirty="0"/>
              <a:t>Kurtosis prior: 16.87</a:t>
            </a:r>
          </a:p>
          <a:p>
            <a:r>
              <a:rPr lang="en-US" dirty="0"/>
              <a:t>Skew after: 1.92</a:t>
            </a:r>
          </a:p>
          <a:p>
            <a:r>
              <a:rPr lang="en-US" dirty="0"/>
              <a:t>Kurtosis after: 3.03</a:t>
            </a:r>
          </a:p>
          <a:p>
            <a:endParaRPr lang="en-US" dirty="0"/>
          </a:p>
        </p:txBody>
      </p:sp>
      <p:sp>
        <p:nvSpPr>
          <p:cNvPr id="4" name="Slide Number Placeholder 3"/>
          <p:cNvSpPr>
            <a:spLocks noGrp="1"/>
          </p:cNvSpPr>
          <p:nvPr>
            <p:ph type="sldNum" sz="quarter" idx="5"/>
          </p:nvPr>
        </p:nvSpPr>
        <p:spPr/>
        <p:txBody>
          <a:bodyPr/>
          <a:lstStyle/>
          <a:p>
            <a:fld id="{3D34AA1F-F13F-4ADB-98C1-D1C5E0B8E911}" type="slidenum">
              <a:rPr lang="en-US" smtClean="0"/>
              <a:t>13</a:t>
            </a:fld>
            <a:endParaRPr lang="en-US" dirty="0"/>
          </a:p>
        </p:txBody>
      </p:sp>
    </p:spTree>
    <p:extLst>
      <p:ext uri="{BB962C8B-B14F-4D97-AF65-F5344CB8AC3E}">
        <p14:creationId xmlns:p14="http://schemas.microsoft.com/office/powerpoint/2010/main" val="2743847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34AA1F-F13F-4ADB-98C1-D1C5E0B8E911}" type="slidenum">
              <a:rPr lang="en-US" smtClean="0"/>
              <a:t>14</a:t>
            </a:fld>
            <a:endParaRPr lang="en-US" dirty="0"/>
          </a:p>
        </p:txBody>
      </p:sp>
    </p:spTree>
    <p:extLst>
      <p:ext uri="{BB962C8B-B14F-4D97-AF65-F5344CB8AC3E}">
        <p14:creationId xmlns:p14="http://schemas.microsoft.com/office/powerpoint/2010/main" val="2373894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34AA1F-F13F-4ADB-98C1-D1C5E0B8E911}" type="slidenum">
              <a:rPr lang="en-US" smtClean="0"/>
              <a:t>15</a:t>
            </a:fld>
            <a:endParaRPr lang="en-US" dirty="0"/>
          </a:p>
        </p:txBody>
      </p:sp>
    </p:spTree>
    <p:extLst>
      <p:ext uri="{BB962C8B-B14F-4D97-AF65-F5344CB8AC3E}">
        <p14:creationId xmlns:p14="http://schemas.microsoft.com/office/powerpoint/2010/main" val="541082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was my first attempt with the damage property PMF with the aggregated values not bucketed. It is difficult to read so I decided to bucket them to see the results. This is the PMF of all of the data damage property. </a:t>
            </a:r>
          </a:p>
          <a:p>
            <a:endParaRPr lang="en-US" dirty="0"/>
          </a:p>
        </p:txBody>
      </p:sp>
      <p:sp>
        <p:nvSpPr>
          <p:cNvPr id="4" name="Slide Number Placeholder 3"/>
          <p:cNvSpPr>
            <a:spLocks noGrp="1"/>
          </p:cNvSpPr>
          <p:nvPr>
            <p:ph type="sldNum" sz="quarter" idx="5"/>
          </p:nvPr>
        </p:nvSpPr>
        <p:spPr/>
        <p:txBody>
          <a:bodyPr/>
          <a:lstStyle/>
          <a:p>
            <a:fld id="{3D34AA1F-F13F-4ADB-98C1-D1C5E0B8E911}" type="slidenum">
              <a:rPr lang="en-US" smtClean="0"/>
              <a:t>16</a:t>
            </a:fld>
            <a:endParaRPr lang="en-US" dirty="0"/>
          </a:p>
        </p:txBody>
      </p:sp>
    </p:spTree>
    <p:extLst>
      <p:ext uri="{BB962C8B-B14F-4D97-AF65-F5344CB8AC3E}">
        <p14:creationId xmlns:p14="http://schemas.microsoft.com/office/powerpoint/2010/main" val="3580465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34AA1F-F13F-4ADB-98C1-D1C5E0B8E911}" type="slidenum">
              <a:rPr lang="en-US" smtClean="0"/>
              <a:t>17</a:t>
            </a:fld>
            <a:endParaRPr lang="en-US" dirty="0"/>
          </a:p>
        </p:txBody>
      </p:sp>
    </p:spTree>
    <p:extLst>
      <p:ext uri="{BB962C8B-B14F-4D97-AF65-F5344CB8AC3E}">
        <p14:creationId xmlns:p14="http://schemas.microsoft.com/office/powerpoint/2010/main" val="3257077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CDF it appear that the lines follow each other. The line “After 2010” doesn’t have as much data so it is more blocky, or its steps are bigger.</a:t>
            </a:r>
          </a:p>
        </p:txBody>
      </p:sp>
      <p:sp>
        <p:nvSpPr>
          <p:cNvPr id="4" name="Slide Number Placeholder 3"/>
          <p:cNvSpPr>
            <a:spLocks noGrp="1"/>
          </p:cNvSpPr>
          <p:nvPr>
            <p:ph type="sldNum" sz="quarter" idx="5"/>
          </p:nvPr>
        </p:nvSpPr>
        <p:spPr/>
        <p:txBody>
          <a:bodyPr/>
          <a:lstStyle/>
          <a:p>
            <a:fld id="{3D34AA1F-F13F-4ADB-98C1-D1C5E0B8E911}" type="slidenum">
              <a:rPr lang="en-US" smtClean="0"/>
              <a:t>18</a:t>
            </a:fld>
            <a:endParaRPr lang="en-US" dirty="0"/>
          </a:p>
        </p:txBody>
      </p:sp>
    </p:spTree>
    <p:extLst>
      <p:ext uri="{BB962C8B-B14F-4D97-AF65-F5344CB8AC3E}">
        <p14:creationId xmlns:p14="http://schemas.microsoft.com/office/powerpoint/2010/main" val="2292602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DAMAGE_PROPERTY was difficult to read so I decided to see what it would like place them in bins. </a:t>
            </a:r>
          </a:p>
          <a:p>
            <a:endParaRPr lang="en-US" dirty="0"/>
          </a:p>
        </p:txBody>
      </p:sp>
      <p:sp>
        <p:nvSpPr>
          <p:cNvPr id="4" name="Slide Number Placeholder 3"/>
          <p:cNvSpPr>
            <a:spLocks noGrp="1"/>
          </p:cNvSpPr>
          <p:nvPr>
            <p:ph type="sldNum" sz="quarter" idx="5"/>
          </p:nvPr>
        </p:nvSpPr>
        <p:spPr/>
        <p:txBody>
          <a:bodyPr/>
          <a:lstStyle/>
          <a:p>
            <a:fld id="{3D34AA1F-F13F-4ADB-98C1-D1C5E0B8E911}" type="slidenum">
              <a:rPr lang="en-US" smtClean="0"/>
              <a:t>19</a:t>
            </a:fld>
            <a:endParaRPr lang="en-US" dirty="0"/>
          </a:p>
        </p:txBody>
      </p:sp>
    </p:spTree>
    <p:extLst>
      <p:ext uri="{BB962C8B-B14F-4D97-AF65-F5344CB8AC3E}">
        <p14:creationId xmlns:p14="http://schemas.microsoft.com/office/powerpoint/2010/main" val="3192787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how the graphs are easier to compare now. There are more values coming from “Before 2010” still, but that is due to that having more data points. Distributions seems similar, weighted heavily weighted to the left with a tail to the right. There some higher peaks at 8 and 10.  The bottom graph with difference (percentage points), represents the difference between the two points. If points are positive, this represents values “After 2010” having more values. There are 4 on the “After 2010” side and 7 on the “Before 2010”. </a:t>
            </a:r>
          </a:p>
        </p:txBody>
      </p:sp>
      <p:sp>
        <p:nvSpPr>
          <p:cNvPr id="4" name="Slide Number Placeholder 3"/>
          <p:cNvSpPr>
            <a:spLocks noGrp="1"/>
          </p:cNvSpPr>
          <p:nvPr>
            <p:ph type="sldNum" sz="quarter" idx="5"/>
          </p:nvPr>
        </p:nvSpPr>
        <p:spPr/>
        <p:txBody>
          <a:bodyPr/>
          <a:lstStyle/>
          <a:p>
            <a:fld id="{3D34AA1F-F13F-4ADB-98C1-D1C5E0B8E911}" type="slidenum">
              <a:rPr lang="en-US" smtClean="0"/>
              <a:t>20</a:t>
            </a:fld>
            <a:endParaRPr lang="en-US" dirty="0"/>
          </a:p>
        </p:txBody>
      </p:sp>
    </p:spTree>
    <p:extLst>
      <p:ext uri="{BB962C8B-B14F-4D97-AF65-F5344CB8AC3E}">
        <p14:creationId xmlns:p14="http://schemas.microsoft.com/office/powerpoint/2010/main" val="3757622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gathered from National Centers for Environmental Information. There were 70 total files brought in. DAMAGE_PROPERTY based on the original value where the set as 12K or 3M. TOR_F_SCALE  is each Fujita categorical variable has its own column and sum, when aggregating by YEAR. No need to display because we will get the same results. </a:t>
            </a:r>
          </a:p>
        </p:txBody>
      </p:sp>
      <p:sp>
        <p:nvSpPr>
          <p:cNvPr id="4" name="Slide Number Placeholder 3"/>
          <p:cNvSpPr>
            <a:spLocks noGrp="1"/>
          </p:cNvSpPr>
          <p:nvPr>
            <p:ph type="sldNum" sz="quarter" idx="5"/>
          </p:nvPr>
        </p:nvSpPr>
        <p:spPr/>
        <p:txBody>
          <a:bodyPr/>
          <a:lstStyle/>
          <a:p>
            <a:fld id="{3D34AA1F-F13F-4ADB-98C1-D1C5E0B8E911}" type="slidenum">
              <a:rPr lang="en-US" smtClean="0"/>
              <a:t>3</a:t>
            </a:fld>
            <a:endParaRPr lang="en-US" dirty="0"/>
          </a:p>
        </p:txBody>
      </p:sp>
    </p:spTree>
    <p:extLst>
      <p:ext uri="{BB962C8B-B14F-4D97-AF65-F5344CB8AC3E}">
        <p14:creationId xmlns:p14="http://schemas.microsoft.com/office/powerpoint/2010/main" val="39626620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results as round 1, but easier to compare results, based on how blocky the results are. </a:t>
            </a:r>
          </a:p>
        </p:txBody>
      </p:sp>
      <p:sp>
        <p:nvSpPr>
          <p:cNvPr id="4" name="Slide Number Placeholder 3"/>
          <p:cNvSpPr>
            <a:spLocks noGrp="1"/>
          </p:cNvSpPr>
          <p:nvPr>
            <p:ph type="sldNum" sz="quarter" idx="5"/>
          </p:nvPr>
        </p:nvSpPr>
        <p:spPr/>
        <p:txBody>
          <a:bodyPr/>
          <a:lstStyle/>
          <a:p>
            <a:fld id="{3D34AA1F-F13F-4ADB-98C1-D1C5E0B8E911}" type="slidenum">
              <a:rPr lang="en-US" smtClean="0"/>
              <a:t>21</a:t>
            </a:fld>
            <a:endParaRPr lang="en-US" dirty="0"/>
          </a:p>
        </p:txBody>
      </p:sp>
    </p:spTree>
    <p:extLst>
      <p:ext uri="{BB962C8B-B14F-4D97-AF65-F5344CB8AC3E}">
        <p14:creationId xmlns:p14="http://schemas.microsoft.com/office/powerpoint/2010/main" val="3199697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appears that the exponential function fits the DAMAGED_PROPERTY data.  Notice how it follows that bowed out curve. The ccdf seems to follow the straight line as well on the log y scale. </a:t>
            </a:r>
          </a:p>
        </p:txBody>
      </p:sp>
      <p:sp>
        <p:nvSpPr>
          <p:cNvPr id="4" name="Slide Number Placeholder 3"/>
          <p:cNvSpPr>
            <a:spLocks noGrp="1"/>
          </p:cNvSpPr>
          <p:nvPr>
            <p:ph type="sldNum" sz="quarter" idx="5"/>
          </p:nvPr>
        </p:nvSpPr>
        <p:spPr/>
        <p:txBody>
          <a:bodyPr/>
          <a:lstStyle/>
          <a:p>
            <a:fld id="{3D34AA1F-F13F-4ADB-98C1-D1C5E0B8E911}" type="slidenum">
              <a:rPr lang="en-US" smtClean="0"/>
              <a:t>22</a:t>
            </a:fld>
            <a:endParaRPr lang="en-US" dirty="0"/>
          </a:p>
        </p:txBody>
      </p:sp>
    </p:spTree>
    <p:extLst>
      <p:ext uri="{BB962C8B-B14F-4D97-AF65-F5344CB8AC3E}">
        <p14:creationId xmlns:p14="http://schemas.microsoft.com/office/powerpoint/2010/main" val="1177394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correlation piece I am looking at both the aggregated data as well as the raw data. I was interested to see how closely the follow each other.  The graph on the left with the aggregated data seems have  strong negative relationship. The middle graph is difficult to tell, and the far right it looks like there could be a weak relationship, but still a negative correlation.  </a:t>
            </a:r>
          </a:p>
          <a:p>
            <a:endParaRPr lang="en-US" dirty="0"/>
          </a:p>
          <a:p>
            <a:r>
              <a:rPr lang="en-US" dirty="0"/>
              <a:t>The correlation was calculated for the aggregated data.  All three values show a strong  negative relationship. Meaning that as time goes on the length of tornadoes seem to get smaller based on the dataset. </a:t>
            </a:r>
          </a:p>
          <a:p>
            <a:endParaRPr lang="en-US" dirty="0"/>
          </a:p>
          <a:p>
            <a:r>
              <a:rPr lang="en-US" dirty="0"/>
              <a:t>The correlation for the raw data shows that they is not a strongly correlated at all. We have two negative values and one positive. It looks like this is happening because the left side of the graph has a few more points that show a tornadoes length above 60 happening more often. Might be due to technology now compared to back in the 50’s until now.  </a:t>
            </a:r>
          </a:p>
        </p:txBody>
      </p:sp>
      <p:sp>
        <p:nvSpPr>
          <p:cNvPr id="4" name="Slide Number Placeholder 3"/>
          <p:cNvSpPr>
            <a:spLocks noGrp="1"/>
          </p:cNvSpPr>
          <p:nvPr>
            <p:ph type="sldNum" sz="quarter" idx="5"/>
          </p:nvPr>
        </p:nvSpPr>
        <p:spPr/>
        <p:txBody>
          <a:bodyPr/>
          <a:lstStyle/>
          <a:p>
            <a:fld id="{3D34AA1F-F13F-4ADB-98C1-D1C5E0B8E911}" type="slidenum">
              <a:rPr lang="en-US" smtClean="0"/>
              <a:t>23</a:t>
            </a:fld>
            <a:endParaRPr lang="en-US" dirty="0"/>
          </a:p>
        </p:txBody>
      </p:sp>
    </p:spTree>
    <p:extLst>
      <p:ext uri="{BB962C8B-B14F-4D97-AF65-F5344CB8AC3E}">
        <p14:creationId xmlns:p14="http://schemas.microsoft.com/office/powerpoint/2010/main" val="1229554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our assumptions we cannot conclude that the means are equal, with a p-value of 1. </a:t>
            </a:r>
          </a:p>
        </p:txBody>
      </p:sp>
      <p:sp>
        <p:nvSpPr>
          <p:cNvPr id="4" name="Slide Number Placeholder 3"/>
          <p:cNvSpPr>
            <a:spLocks noGrp="1"/>
          </p:cNvSpPr>
          <p:nvPr>
            <p:ph type="sldNum" sz="quarter" idx="5"/>
          </p:nvPr>
        </p:nvSpPr>
        <p:spPr/>
        <p:txBody>
          <a:bodyPr/>
          <a:lstStyle/>
          <a:p>
            <a:fld id="{3D34AA1F-F13F-4ADB-98C1-D1C5E0B8E911}" type="slidenum">
              <a:rPr lang="en-US" smtClean="0"/>
              <a:t>24</a:t>
            </a:fld>
            <a:endParaRPr lang="en-US" dirty="0"/>
          </a:p>
        </p:txBody>
      </p:sp>
    </p:spTree>
    <p:extLst>
      <p:ext uri="{BB962C8B-B14F-4D97-AF65-F5344CB8AC3E}">
        <p14:creationId xmlns:p14="http://schemas.microsoft.com/office/powerpoint/2010/main" val="3072722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the raw data for this. DAMAGE_PROPERTY_t is used to transform the raw data (EX. 12k to 12,000). Notice that the p-values are all zero, and there is a warning for multicollinearity. The F-statistic is high, meaning we the model is not valid. R-squared is low contributing a minimal amount of variation on DAMAGE_PROPERTY_t  based on YEAR and  TOR_F_SCALE. 	</a:t>
            </a:r>
          </a:p>
        </p:txBody>
      </p:sp>
      <p:sp>
        <p:nvSpPr>
          <p:cNvPr id="4" name="Slide Number Placeholder 3"/>
          <p:cNvSpPr>
            <a:spLocks noGrp="1"/>
          </p:cNvSpPr>
          <p:nvPr>
            <p:ph type="sldNum" sz="quarter" idx="5"/>
          </p:nvPr>
        </p:nvSpPr>
        <p:spPr/>
        <p:txBody>
          <a:bodyPr/>
          <a:lstStyle/>
          <a:p>
            <a:fld id="{3D34AA1F-F13F-4ADB-98C1-D1C5E0B8E911}" type="slidenum">
              <a:rPr lang="en-US" smtClean="0"/>
              <a:t>25</a:t>
            </a:fld>
            <a:endParaRPr lang="en-US" dirty="0"/>
          </a:p>
        </p:txBody>
      </p:sp>
    </p:spTree>
    <p:extLst>
      <p:ext uri="{BB962C8B-B14F-4D97-AF65-F5344CB8AC3E}">
        <p14:creationId xmlns:p14="http://schemas.microsoft.com/office/powerpoint/2010/main" val="4140923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believe there are things that I am missing here. The regression model failed, but I think if we were to add more variables it would help. I think adding more variables like time, location, duration, death, injuries would help as well. I think adding more data from other sources could really help as well. Understanding how and when to appropriately transform the data may have helped the analysis as well. It seems like there are some things happening among the data, just waiting to be found. </a:t>
            </a:r>
          </a:p>
        </p:txBody>
      </p:sp>
      <p:sp>
        <p:nvSpPr>
          <p:cNvPr id="4" name="Slide Number Placeholder 3"/>
          <p:cNvSpPr>
            <a:spLocks noGrp="1"/>
          </p:cNvSpPr>
          <p:nvPr>
            <p:ph type="sldNum" sz="quarter" idx="5"/>
          </p:nvPr>
        </p:nvSpPr>
        <p:spPr/>
        <p:txBody>
          <a:bodyPr/>
          <a:lstStyle/>
          <a:p>
            <a:fld id="{3D34AA1F-F13F-4ADB-98C1-D1C5E0B8E911}" type="slidenum">
              <a:rPr lang="en-US" smtClean="0"/>
              <a:t>26</a:t>
            </a:fld>
            <a:endParaRPr lang="en-US" dirty="0"/>
          </a:p>
        </p:txBody>
      </p:sp>
    </p:spTree>
    <p:extLst>
      <p:ext uri="{BB962C8B-B14F-4D97-AF65-F5344CB8AC3E}">
        <p14:creationId xmlns:p14="http://schemas.microsoft.com/office/powerpoint/2010/main" val="3373783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are set around year. I aggregate them based on year and calculate sums, means, etc.….</a:t>
            </a:r>
          </a:p>
          <a:p>
            <a:r>
              <a:rPr lang="en-US" dirty="0"/>
              <a:t>The counts are binned together hence the some are 7 and not 6.  </a:t>
            </a:r>
          </a:p>
          <a:p>
            <a:r>
              <a:rPr lang="en-US" dirty="0"/>
              <a:t>Since these variables are aggregated by year the mode is repeated 67 times. </a:t>
            </a:r>
          </a:p>
        </p:txBody>
      </p:sp>
      <p:sp>
        <p:nvSpPr>
          <p:cNvPr id="4" name="Slide Number Placeholder 3"/>
          <p:cNvSpPr>
            <a:spLocks noGrp="1"/>
          </p:cNvSpPr>
          <p:nvPr>
            <p:ph type="sldNum" sz="quarter" idx="5"/>
          </p:nvPr>
        </p:nvSpPr>
        <p:spPr/>
        <p:txBody>
          <a:bodyPr/>
          <a:lstStyle/>
          <a:p>
            <a:fld id="{3D34AA1F-F13F-4ADB-98C1-D1C5E0B8E911}" type="slidenum">
              <a:rPr lang="en-US" smtClean="0"/>
              <a:t>4</a:t>
            </a:fld>
            <a:endParaRPr lang="en-US" dirty="0"/>
          </a:p>
        </p:txBody>
      </p:sp>
    </p:spTree>
    <p:extLst>
      <p:ext uri="{BB962C8B-B14F-4D97-AF65-F5344CB8AC3E}">
        <p14:creationId xmlns:p14="http://schemas.microsoft.com/office/powerpoint/2010/main" val="336216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outliers past 2.2 million that were causing the data to be skewed with a high kurtosis. I dropped those values and the skew and kurtosis dropped down with it. </a:t>
            </a:r>
          </a:p>
          <a:p>
            <a:r>
              <a:rPr lang="en-US" dirty="0"/>
              <a:t>Skew prior: 2.28</a:t>
            </a:r>
          </a:p>
          <a:p>
            <a:r>
              <a:rPr lang="en-US" dirty="0"/>
              <a:t>Kurtosis prior: 7.52</a:t>
            </a:r>
          </a:p>
          <a:p>
            <a:r>
              <a:rPr lang="en-US" dirty="0"/>
              <a:t>Skew after: 0.96</a:t>
            </a:r>
          </a:p>
          <a:p>
            <a:r>
              <a:rPr lang="en-US" dirty="0"/>
              <a:t>Kurtosis after: 0.09</a:t>
            </a:r>
          </a:p>
          <a:p>
            <a:endParaRPr lang="en-US" dirty="0"/>
          </a:p>
        </p:txBody>
      </p:sp>
      <p:sp>
        <p:nvSpPr>
          <p:cNvPr id="4" name="Slide Number Placeholder 3"/>
          <p:cNvSpPr>
            <a:spLocks noGrp="1"/>
          </p:cNvSpPr>
          <p:nvPr>
            <p:ph type="sldNum" sz="quarter" idx="5"/>
          </p:nvPr>
        </p:nvSpPr>
        <p:spPr/>
        <p:txBody>
          <a:bodyPr/>
          <a:lstStyle/>
          <a:p>
            <a:fld id="{3D34AA1F-F13F-4ADB-98C1-D1C5E0B8E911}" type="slidenum">
              <a:rPr lang="en-US" smtClean="0"/>
              <a:t>5</a:t>
            </a:fld>
            <a:endParaRPr lang="en-US" dirty="0"/>
          </a:p>
        </p:txBody>
      </p:sp>
    </p:spTree>
    <p:extLst>
      <p:ext uri="{BB962C8B-B14F-4D97-AF65-F5344CB8AC3E}">
        <p14:creationId xmlns:p14="http://schemas.microsoft.com/office/powerpoint/2010/main" val="2974234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this so that I could create a cdf for DAMAGE_BUCKET, making it much easier to read the graphs. </a:t>
            </a:r>
          </a:p>
        </p:txBody>
      </p:sp>
      <p:sp>
        <p:nvSpPr>
          <p:cNvPr id="4" name="Slide Number Placeholder 3"/>
          <p:cNvSpPr>
            <a:spLocks noGrp="1"/>
          </p:cNvSpPr>
          <p:nvPr>
            <p:ph type="sldNum" sz="quarter" idx="5"/>
          </p:nvPr>
        </p:nvSpPr>
        <p:spPr/>
        <p:txBody>
          <a:bodyPr/>
          <a:lstStyle/>
          <a:p>
            <a:fld id="{3D34AA1F-F13F-4ADB-98C1-D1C5E0B8E911}" type="slidenum">
              <a:rPr lang="en-US" smtClean="0"/>
              <a:t>6</a:t>
            </a:fld>
            <a:endParaRPr lang="en-US" dirty="0"/>
          </a:p>
        </p:txBody>
      </p:sp>
    </p:spTree>
    <p:extLst>
      <p:ext uri="{BB962C8B-B14F-4D97-AF65-F5344CB8AC3E}">
        <p14:creationId xmlns:p14="http://schemas.microsoft.com/office/powerpoint/2010/main" val="3490859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showing the full data set from here, then I will show the transposed values that are used in the aggregated data frame. Previously we had missing values and a value EFU, which I interpreted as unidentified, so I dropped.  I treated the EFU like missing values, it would be hard to predict something with a missing value that is key. </a:t>
            </a:r>
          </a:p>
        </p:txBody>
      </p:sp>
      <p:sp>
        <p:nvSpPr>
          <p:cNvPr id="4" name="Slide Number Placeholder 3"/>
          <p:cNvSpPr>
            <a:spLocks noGrp="1"/>
          </p:cNvSpPr>
          <p:nvPr>
            <p:ph type="sldNum" sz="quarter" idx="5"/>
          </p:nvPr>
        </p:nvSpPr>
        <p:spPr/>
        <p:txBody>
          <a:bodyPr/>
          <a:lstStyle/>
          <a:p>
            <a:fld id="{3D34AA1F-F13F-4ADB-98C1-D1C5E0B8E911}" type="slidenum">
              <a:rPr lang="en-US" smtClean="0"/>
              <a:t>7</a:t>
            </a:fld>
            <a:endParaRPr lang="en-US" dirty="0"/>
          </a:p>
        </p:txBody>
      </p:sp>
    </p:spTree>
    <p:extLst>
      <p:ext uri="{BB962C8B-B14F-4D97-AF65-F5344CB8AC3E}">
        <p14:creationId xmlns:p14="http://schemas.microsoft.com/office/powerpoint/2010/main" val="2735122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data in the Aggregated dataframe by year. </a:t>
            </a:r>
          </a:p>
        </p:txBody>
      </p:sp>
      <p:sp>
        <p:nvSpPr>
          <p:cNvPr id="4" name="Slide Number Placeholder 3"/>
          <p:cNvSpPr>
            <a:spLocks noGrp="1"/>
          </p:cNvSpPr>
          <p:nvPr>
            <p:ph type="sldNum" sz="quarter" idx="5"/>
          </p:nvPr>
        </p:nvSpPr>
        <p:spPr/>
        <p:txBody>
          <a:bodyPr/>
          <a:lstStyle/>
          <a:p>
            <a:fld id="{3D34AA1F-F13F-4ADB-98C1-D1C5E0B8E911}" type="slidenum">
              <a:rPr lang="en-US" smtClean="0"/>
              <a:t>8</a:t>
            </a:fld>
            <a:endParaRPr lang="en-US" dirty="0"/>
          </a:p>
        </p:txBody>
      </p:sp>
    </p:spTree>
    <p:extLst>
      <p:ext uri="{BB962C8B-B14F-4D97-AF65-F5344CB8AC3E}">
        <p14:creationId xmlns:p14="http://schemas.microsoft.com/office/powerpoint/2010/main" val="1561308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34AA1F-F13F-4ADB-98C1-D1C5E0B8E911}" type="slidenum">
              <a:rPr lang="en-US" smtClean="0"/>
              <a:t>9</a:t>
            </a:fld>
            <a:endParaRPr lang="en-US" dirty="0"/>
          </a:p>
        </p:txBody>
      </p:sp>
    </p:spTree>
    <p:extLst>
      <p:ext uri="{BB962C8B-B14F-4D97-AF65-F5344CB8AC3E}">
        <p14:creationId xmlns:p14="http://schemas.microsoft.com/office/powerpoint/2010/main" val="3160604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34AA1F-F13F-4ADB-98C1-D1C5E0B8E911}" type="slidenum">
              <a:rPr lang="en-US" smtClean="0"/>
              <a:t>10</a:t>
            </a:fld>
            <a:endParaRPr lang="en-US" dirty="0"/>
          </a:p>
        </p:txBody>
      </p:sp>
    </p:spTree>
    <p:extLst>
      <p:ext uri="{BB962C8B-B14F-4D97-AF65-F5344CB8AC3E}">
        <p14:creationId xmlns:p14="http://schemas.microsoft.com/office/powerpoint/2010/main" val="161920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2/29/2020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2/29/2020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2/29/2020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2/29/2020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2/29/2020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2/29/2020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Dsc 530 Final project –Tornadoes among us!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Anthony Wilson </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E1B2F45-961B-4866-B7CA-3F2307AA14B8}"/>
              </a:ext>
            </a:extLst>
          </p:cNvPr>
          <p:cNvSpPr>
            <a:spLocks noGrp="1"/>
          </p:cNvSpPr>
          <p:nvPr>
            <p:ph type="title"/>
          </p:nvPr>
        </p:nvSpPr>
        <p:spPr>
          <a:xfrm>
            <a:off x="601255" y="702155"/>
            <a:ext cx="3409783" cy="1300365"/>
          </a:xfrm>
        </p:spPr>
        <p:txBody>
          <a:bodyPr vert="horz" lIns="91440" tIns="45720" rIns="91440" bIns="45720" rtlCol="0" anchor="b">
            <a:normAutofit/>
          </a:bodyPr>
          <a:lstStyle/>
          <a:p>
            <a:r>
              <a:rPr lang="en-US" sz="2800" dirty="0"/>
              <a:t>ef2</a:t>
            </a:r>
          </a:p>
        </p:txBody>
      </p:sp>
      <p:sp>
        <p:nvSpPr>
          <p:cNvPr id="4" name="Text Placeholder 3">
            <a:extLst>
              <a:ext uri="{FF2B5EF4-FFF2-40B4-BE49-F238E27FC236}">
                <a16:creationId xmlns:a16="http://schemas.microsoft.com/office/drawing/2014/main" id="{F3CE3E0C-3A2B-48C2-BC3A-E84CCA735F91}"/>
              </a:ext>
            </a:extLst>
          </p:cNvPr>
          <p:cNvSpPr>
            <a:spLocks noGrp="1"/>
          </p:cNvSpPr>
          <p:nvPr>
            <p:ph type="body" sz="half" idx="2"/>
          </p:nvPr>
        </p:nvSpPr>
        <p:spPr>
          <a:xfrm>
            <a:off x="601255" y="2177142"/>
            <a:ext cx="3409782" cy="3823607"/>
          </a:xfrm>
        </p:spPr>
        <p:txBody>
          <a:bodyPr vert="horz" lIns="91440" tIns="45720" rIns="91440" bIns="45720" rtlCol="0" anchor="ctr">
            <a:normAutofit/>
          </a:bodyPr>
          <a:lstStyle/>
          <a:p>
            <a:pPr>
              <a:buFont typeface="Wingdings 2" panose="05020102010507070707" pitchFamily="18" charset="2"/>
              <a:buChar char=""/>
            </a:pPr>
            <a:r>
              <a:rPr lang="en-US" dirty="0"/>
              <a:t> count:     67 </a:t>
            </a:r>
          </a:p>
          <a:p>
            <a:pPr>
              <a:buFont typeface="Wingdings 2" panose="05020102010507070707" pitchFamily="18" charset="2"/>
              <a:buChar char=""/>
            </a:pPr>
            <a:r>
              <a:rPr lang="en-US" dirty="0"/>
              <a:t> mean:     151 </a:t>
            </a:r>
          </a:p>
          <a:p>
            <a:pPr>
              <a:buFont typeface="Wingdings 2" panose="05020102010507070707" pitchFamily="18" charset="2"/>
              <a:buChar char=""/>
            </a:pPr>
            <a:r>
              <a:rPr lang="en-US" dirty="0"/>
              <a:t> std:          58.27 </a:t>
            </a:r>
          </a:p>
          <a:p>
            <a:pPr>
              <a:buFont typeface="Wingdings 2" panose="05020102010507070707" pitchFamily="18" charset="2"/>
              <a:buChar char=""/>
            </a:pPr>
            <a:r>
              <a:rPr lang="en-US" dirty="0"/>
              <a:t> min:         54 </a:t>
            </a:r>
          </a:p>
          <a:p>
            <a:pPr>
              <a:buFont typeface="Wingdings 2" panose="05020102010507070707" pitchFamily="18" charset="2"/>
              <a:buChar char=""/>
            </a:pPr>
            <a:r>
              <a:rPr lang="en-US" dirty="0"/>
              <a:t> 0.25:       101.5 </a:t>
            </a:r>
          </a:p>
          <a:p>
            <a:pPr>
              <a:buFont typeface="Wingdings 2" panose="05020102010507070707" pitchFamily="18" charset="2"/>
              <a:buChar char=""/>
            </a:pPr>
            <a:r>
              <a:rPr lang="en-US" dirty="0"/>
              <a:t> 0.5:         151 </a:t>
            </a:r>
          </a:p>
          <a:p>
            <a:pPr>
              <a:buFont typeface="Wingdings 2" panose="05020102010507070707" pitchFamily="18" charset="2"/>
              <a:buChar char=""/>
            </a:pPr>
            <a:r>
              <a:rPr lang="en-US" dirty="0"/>
              <a:t> 0.75:       180.5 </a:t>
            </a:r>
          </a:p>
          <a:p>
            <a:pPr>
              <a:buFont typeface="Wingdings 2" panose="05020102010507070707" pitchFamily="18" charset="2"/>
              <a:buChar char=""/>
            </a:pPr>
            <a:r>
              <a:rPr lang="en-US" dirty="0"/>
              <a:t> max:       342 </a:t>
            </a:r>
          </a:p>
          <a:p>
            <a:pPr>
              <a:buFont typeface="Wingdings 2" panose="05020102010507070707" pitchFamily="18" charset="2"/>
              <a:buChar char=""/>
            </a:pPr>
            <a:endParaRPr lang="en-US" dirty="0"/>
          </a:p>
        </p:txBody>
      </p:sp>
      <p:sp>
        <p:nvSpPr>
          <p:cNvPr id="7" name="Content Placeholder 6">
            <a:extLst>
              <a:ext uri="{FF2B5EF4-FFF2-40B4-BE49-F238E27FC236}">
                <a16:creationId xmlns:a16="http://schemas.microsoft.com/office/drawing/2014/main" id="{9AB79793-3F4F-458E-A6BC-36EBCB40312A}"/>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1877707F-8E15-4C8B-9BAA-BBADED4E156A}"/>
              </a:ext>
            </a:extLst>
          </p:cNvPr>
          <p:cNvPicPr>
            <a:picLocks noChangeAspect="1"/>
          </p:cNvPicPr>
          <p:nvPr/>
        </p:nvPicPr>
        <p:blipFill>
          <a:blip r:embed="rId3"/>
          <a:stretch>
            <a:fillRect/>
          </a:stretch>
        </p:blipFill>
        <p:spPr>
          <a:xfrm>
            <a:off x="4997082" y="1409716"/>
            <a:ext cx="6458681" cy="4268455"/>
          </a:xfrm>
          <a:prstGeom prst="rect">
            <a:avLst/>
          </a:prstGeom>
        </p:spPr>
      </p:pic>
    </p:spTree>
    <p:extLst>
      <p:ext uri="{BB962C8B-B14F-4D97-AF65-F5344CB8AC3E}">
        <p14:creationId xmlns:p14="http://schemas.microsoft.com/office/powerpoint/2010/main" val="308591425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E1B2F45-961B-4866-B7CA-3F2307AA14B8}"/>
              </a:ext>
            </a:extLst>
          </p:cNvPr>
          <p:cNvSpPr>
            <a:spLocks noGrp="1"/>
          </p:cNvSpPr>
          <p:nvPr>
            <p:ph type="title"/>
          </p:nvPr>
        </p:nvSpPr>
        <p:spPr>
          <a:xfrm>
            <a:off x="601255" y="702155"/>
            <a:ext cx="3409783" cy="1300365"/>
          </a:xfrm>
        </p:spPr>
        <p:txBody>
          <a:bodyPr vert="horz" lIns="91440" tIns="45720" rIns="91440" bIns="45720" rtlCol="0" anchor="b">
            <a:normAutofit/>
          </a:bodyPr>
          <a:lstStyle/>
          <a:p>
            <a:r>
              <a:rPr lang="en-US" sz="2800" dirty="0"/>
              <a:t>ef3</a:t>
            </a:r>
          </a:p>
        </p:txBody>
      </p:sp>
      <p:sp>
        <p:nvSpPr>
          <p:cNvPr id="4" name="Text Placeholder 3">
            <a:extLst>
              <a:ext uri="{FF2B5EF4-FFF2-40B4-BE49-F238E27FC236}">
                <a16:creationId xmlns:a16="http://schemas.microsoft.com/office/drawing/2014/main" id="{F3CE3E0C-3A2B-48C2-BC3A-E84CCA735F91}"/>
              </a:ext>
            </a:extLst>
          </p:cNvPr>
          <p:cNvSpPr>
            <a:spLocks noGrp="1"/>
          </p:cNvSpPr>
          <p:nvPr>
            <p:ph type="body" sz="half" idx="2"/>
          </p:nvPr>
        </p:nvSpPr>
        <p:spPr>
          <a:xfrm>
            <a:off x="601255" y="2177142"/>
            <a:ext cx="3409782" cy="3823607"/>
          </a:xfrm>
        </p:spPr>
        <p:txBody>
          <a:bodyPr vert="horz" lIns="91440" tIns="45720" rIns="91440" bIns="45720" rtlCol="0" anchor="ctr">
            <a:normAutofit/>
          </a:bodyPr>
          <a:lstStyle/>
          <a:p>
            <a:pPr>
              <a:buFont typeface="Wingdings 2" panose="05020102010507070707" pitchFamily="18" charset="2"/>
              <a:buChar char=""/>
            </a:pPr>
            <a:r>
              <a:rPr lang="en-US" dirty="0"/>
              <a:t> count:     67 </a:t>
            </a:r>
          </a:p>
          <a:p>
            <a:pPr>
              <a:buFont typeface="Wingdings 2" panose="05020102010507070707" pitchFamily="18" charset="2"/>
              <a:buChar char=""/>
            </a:pPr>
            <a:r>
              <a:rPr lang="en-US" dirty="0"/>
              <a:t> mean:     46.46 </a:t>
            </a:r>
          </a:p>
          <a:p>
            <a:pPr>
              <a:buFont typeface="Wingdings 2" panose="05020102010507070707" pitchFamily="18" charset="2"/>
              <a:buChar char=""/>
            </a:pPr>
            <a:r>
              <a:rPr lang="en-US" dirty="0"/>
              <a:t> std:          22.17 </a:t>
            </a:r>
          </a:p>
          <a:p>
            <a:pPr>
              <a:buFont typeface="Wingdings 2" panose="05020102010507070707" pitchFamily="18" charset="2"/>
              <a:buChar char=""/>
            </a:pPr>
            <a:r>
              <a:rPr lang="en-US" dirty="0"/>
              <a:t> min:         11 </a:t>
            </a:r>
          </a:p>
          <a:p>
            <a:pPr>
              <a:buFont typeface="Wingdings 2" panose="05020102010507070707" pitchFamily="18" charset="2"/>
              <a:buChar char=""/>
            </a:pPr>
            <a:r>
              <a:rPr lang="en-US" dirty="0"/>
              <a:t> 0.25:       28.5 </a:t>
            </a:r>
          </a:p>
          <a:p>
            <a:pPr>
              <a:buFont typeface="Wingdings 2" panose="05020102010507070707" pitchFamily="18" charset="2"/>
              <a:buChar char=""/>
            </a:pPr>
            <a:r>
              <a:rPr lang="en-US" dirty="0"/>
              <a:t> 0.5:         41 </a:t>
            </a:r>
          </a:p>
          <a:p>
            <a:pPr>
              <a:buFont typeface="Wingdings 2" panose="05020102010507070707" pitchFamily="18" charset="2"/>
              <a:buChar char=""/>
            </a:pPr>
            <a:r>
              <a:rPr lang="en-US" dirty="0"/>
              <a:t> 0.75:       60.5 </a:t>
            </a:r>
          </a:p>
          <a:p>
            <a:pPr>
              <a:buFont typeface="Wingdings 2" panose="05020102010507070707" pitchFamily="18" charset="2"/>
              <a:buChar char=""/>
            </a:pPr>
            <a:r>
              <a:rPr lang="en-US" dirty="0"/>
              <a:t> max:       104 </a:t>
            </a:r>
          </a:p>
          <a:p>
            <a:pPr>
              <a:buFont typeface="Wingdings 2" panose="05020102010507070707" pitchFamily="18" charset="2"/>
              <a:buChar char=""/>
            </a:pPr>
            <a:endParaRPr lang="en-US" dirty="0"/>
          </a:p>
        </p:txBody>
      </p:sp>
      <p:pic>
        <p:nvPicPr>
          <p:cNvPr id="8" name="Content Placeholder 7" descr="A screenshot of text&#10;&#10;Description automatically generated">
            <a:extLst>
              <a:ext uri="{FF2B5EF4-FFF2-40B4-BE49-F238E27FC236}">
                <a16:creationId xmlns:a16="http://schemas.microsoft.com/office/drawing/2014/main" id="{473A9F68-0E64-410A-BE35-3E403EA47C72}"/>
              </a:ext>
            </a:extLst>
          </p:cNvPr>
          <p:cNvPicPr>
            <a:picLocks noGrp="1" noChangeAspect="1"/>
          </p:cNvPicPr>
          <p:nvPr>
            <p:ph idx="1"/>
          </p:nvPr>
        </p:nvPicPr>
        <p:blipFill>
          <a:blip r:embed="rId3"/>
          <a:stretch>
            <a:fillRect/>
          </a:stretch>
        </p:blipFill>
        <p:spPr>
          <a:xfrm>
            <a:off x="4605034" y="936141"/>
            <a:ext cx="6805896" cy="4968305"/>
          </a:xfrm>
          <a:prstGeom prst="rect">
            <a:avLst/>
          </a:prstGeom>
        </p:spPr>
      </p:pic>
    </p:spTree>
    <p:extLst>
      <p:ext uri="{BB962C8B-B14F-4D97-AF65-F5344CB8AC3E}">
        <p14:creationId xmlns:p14="http://schemas.microsoft.com/office/powerpoint/2010/main" val="293094719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61">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E1B2F45-961B-4866-B7CA-3F2307AA14B8}"/>
              </a:ext>
            </a:extLst>
          </p:cNvPr>
          <p:cNvSpPr>
            <a:spLocks noGrp="1"/>
          </p:cNvSpPr>
          <p:nvPr>
            <p:ph type="title"/>
          </p:nvPr>
        </p:nvSpPr>
        <p:spPr>
          <a:xfrm>
            <a:off x="601255" y="702155"/>
            <a:ext cx="3409783" cy="1300365"/>
          </a:xfrm>
        </p:spPr>
        <p:txBody>
          <a:bodyPr vert="horz" lIns="91440" tIns="45720" rIns="91440" bIns="45720" rtlCol="0" anchor="b">
            <a:normAutofit/>
          </a:bodyPr>
          <a:lstStyle/>
          <a:p>
            <a:r>
              <a:rPr lang="en-US" sz="2800" dirty="0"/>
              <a:t>ef4</a:t>
            </a:r>
          </a:p>
        </p:txBody>
      </p:sp>
      <p:sp>
        <p:nvSpPr>
          <p:cNvPr id="4" name="Text Placeholder 3">
            <a:extLst>
              <a:ext uri="{FF2B5EF4-FFF2-40B4-BE49-F238E27FC236}">
                <a16:creationId xmlns:a16="http://schemas.microsoft.com/office/drawing/2014/main" id="{F3CE3E0C-3A2B-48C2-BC3A-E84CCA735F91}"/>
              </a:ext>
            </a:extLst>
          </p:cNvPr>
          <p:cNvSpPr>
            <a:spLocks noGrp="1"/>
          </p:cNvSpPr>
          <p:nvPr>
            <p:ph type="body" sz="half" idx="2"/>
          </p:nvPr>
        </p:nvSpPr>
        <p:spPr>
          <a:xfrm>
            <a:off x="601255" y="2177142"/>
            <a:ext cx="3409782" cy="3823607"/>
          </a:xfrm>
        </p:spPr>
        <p:txBody>
          <a:bodyPr vert="horz" lIns="91440" tIns="45720" rIns="91440" bIns="45720" rtlCol="0" anchor="ctr">
            <a:normAutofit/>
          </a:bodyPr>
          <a:lstStyle/>
          <a:p>
            <a:pPr>
              <a:buFont typeface="Wingdings 2" panose="05020102010507070707" pitchFamily="18" charset="2"/>
              <a:buChar char=""/>
            </a:pPr>
            <a:r>
              <a:rPr lang="en-US" dirty="0"/>
              <a:t>  count:     67 </a:t>
            </a:r>
          </a:p>
          <a:p>
            <a:pPr>
              <a:buFont typeface="Wingdings 2" panose="05020102010507070707" pitchFamily="18" charset="2"/>
              <a:buChar char=""/>
            </a:pPr>
            <a:r>
              <a:rPr lang="en-US" dirty="0"/>
              <a:t> mean:     14.63 </a:t>
            </a:r>
          </a:p>
          <a:p>
            <a:pPr>
              <a:buFont typeface="Wingdings 2" panose="05020102010507070707" pitchFamily="18" charset="2"/>
              <a:buChar char=""/>
            </a:pPr>
            <a:r>
              <a:rPr lang="en-US" dirty="0"/>
              <a:t> std:          12.71 </a:t>
            </a:r>
          </a:p>
          <a:p>
            <a:pPr>
              <a:buFont typeface="Wingdings 2" panose="05020102010507070707" pitchFamily="18" charset="2"/>
              <a:buChar char=""/>
            </a:pPr>
            <a:r>
              <a:rPr lang="en-US" dirty="0"/>
              <a:t> min:         0 </a:t>
            </a:r>
          </a:p>
          <a:p>
            <a:pPr>
              <a:buFont typeface="Wingdings 2" panose="05020102010507070707" pitchFamily="18" charset="2"/>
              <a:buChar char=""/>
            </a:pPr>
            <a:r>
              <a:rPr lang="en-US" dirty="0"/>
              <a:t> 0.25:       6.5 </a:t>
            </a:r>
          </a:p>
          <a:p>
            <a:pPr>
              <a:buFont typeface="Wingdings 2" panose="05020102010507070707" pitchFamily="18" charset="2"/>
              <a:buChar char=""/>
            </a:pPr>
            <a:r>
              <a:rPr lang="en-US" dirty="0"/>
              <a:t> 0.5:         11 </a:t>
            </a:r>
          </a:p>
          <a:p>
            <a:pPr>
              <a:buFont typeface="Wingdings 2" panose="05020102010507070707" pitchFamily="18" charset="2"/>
              <a:buChar char=""/>
            </a:pPr>
            <a:r>
              <a:rPr lang="en-US" dirty="0"/>
              <a:t> 0.75:       18 </a:t>
            </a:r>
          </a:p>
          <a:p>
            <a:pPr>
              <a:buFont typeface="Wingdings 2" panose="05020102010507070707" pitchFamily="18" charset="2"/>
              <a:buChar char=""/>
            </a:pPr>
            <a:r>
              <a:rPr lang="en-US" dirty="0"/>
              <a:t> max:       74 </a:t>
            </a:r>
          </a:p>
          <a:p>
            <a:pPr>
              <a:buFont typeface="Wingdings 2" panose="05020102010507070707" pitchFamily="18" charset="2"/>
              <a:buChar char=""/>
            </a:pPr>
            <a:endParaRPr lang="en-US" dirty="0"/>
          </a:p>
        </p:txBody>
      </p:sp>
      <p:pic>
        <p:nvPicPr>
          <p:cNvPr id="6" name="Content Placeholder 5" descr="A picture containing clock&#10;&#10;Description automatically generated">
            <a:extLst>
              <a:ext uri="{FF2B5EF4-FFF2-40B4-BE49-F238E27FC236}">
                <a16:creationId xmlns:a16="http://schemas.microsoft.com/office/drawing/2014/main" id="{7366E775-1C47-43F1-B1A7-1E7E98893B7A}"/>
              </a:ext>
            </a:extLst>
          </p:cNvPr>
          <p:cNvPicPr>
            <a:picLocks noGrp="1" noChangeAspect="1"/>
          </p:cNvPicPr>
          <p:nvPr>
            <p:ph idx="1"/>
          </p:nvPr>
        </p:nvPicPr>
        <p:blipFill>
          <a:blip r:embed="rId3"/>
          <a:stretch>
            <a:fillRect/>
          </a:stretch>
        </p:blipFill>
        <p:spPr>
          <a:xfrm>
            <a:off x="4592231" y="1054885"/>
            <a:ext cx="6831503" cy="4730816"/>
          </a:xfrm>
          <a:prstGeom prst="rect">
            <a:avLst/>
          </a:prstGeom>
        </p:spPr>
      </p:pic>
    </p:spTree>
    <p:extLst>
      <p:ext uri="{BB962C8B-B14F-4D97-AF65-F5344CB8AC3E}">
        <p14:creationId xmlns:p14="http://schemas.microsoft.com/office/powerpoint/2010/main" val="41131190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68">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70">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E1B2F45-961B-4866-B7CA-3F2307AA14B8}"/>
              </a:ext>
            </a:extLst>
          </p:cNvPr>
          <p:cNvSpPr>
            <a:spLocks noGrp="1"/>
          </p:cNvSpPr>
          <p:nvPr>
            <p:ph type="title"/>
          </p:nvPr>
        </p:nvSpPr>
        <p:spPr>
          <a:xfrm>
            <a:off x="601255" y="702155"/>
            <a:ext cx="3409783" cy="1300365"/>
          </a:xfrm>
        </p:spPr>
        <p:txBody>
          <a:bodyPr vert="horz" lIns="91440" tIns="45720" rIns="91440" bIns="45720" rtlCol="0" anchor="b">
            <a:normAutofit/>
          </a:bodyPr>
          <a:lstStyle/>
          <a:p>
            <a:r>
              <a:rPr lang="en-US" sz="2800" dirty="0"/>
              <a:t>ef5</a:t>
            </a:r>
          </a:p>
        </p:txBody>
      </p:sp>
      <p:sp>
        <p:nvSpPr>
          <p:cNvPr id="4" name="Text Placeholder 3">
            <a:extLst>
              <a:ext uri="{FF2B5EF4-FFF2-40B4-BE49-F238E27FC236}">
                <a16:creationId xmlns:a16="http://schemas.microsoft.com/office/drawing/2014/main" id="{F3CE3E0C-3A2B-48C2-BC3A-E84CCA735F91}"/>
              </a:ext>
            </a:extLst>
          </p:cNvPr>
          <p:cNvSpPr>
            <a:spLocks noGrp="1"/>
          </p:cNvSpPr>
          <p:nvPr>
            <p:ph type="body" sz="half" idx="2"/>
          </p:nvPr>
        </p:nvSpPr>
        <p:spPr>
          <a:xfrm>
            <a:off x="601255" y="2177142"/>
            <a:ext cx="3409782" cy="3823607"/>
          </a:xfrm>
        </p:spPr>
        <p:txBody>
          <a:bodyPr vert="horz" lIns="91440" tIns="45720" rIns="91440" bIns="45720" rtlCol="0" anchor="ctr">
            <a:normAutofit/>
          </a:bodyPr>
          <a:lstStyle/>
          <a:p>
            <a:pPr>
              <a:buFont typeface="Wingdings 2" panose="05020102010507070707" pitchFamily="18" charset="2"/>
              <a:buChar char=""/>
            </a:pPr>
            <a:r>
              <a:rPr lang="en-US" dirty="0"/>
              <a:t>count   67.00</a:t>
            </a:r>
          </a:p>
          <a:p>
            <a:pPr>
              <a:buFont typeface="Wingdings 2" panose="05020102010507070707" pitchFamily="18" charset="2"/>
              <a:buChar char=""/>
            </a:pPr>
            <a:r>
              <a:rPr lang="en-US" dirty="0"/>
              <a:t>mean     1.51</a:t>
            </a:r>
          </a:p>
          <a:p>
            <a:pPr>
              <a:buFont typeface="Wingdings 2" panose="05020102010507070707" pitchFamily="18" charset="2"/>
              <a:buChar char=""/>
            </a:pPr>
            <a:r>
              <a:rPr lang="en-US" dirty="0"/>
              <a:t>std      2.57</a:t>
            </a:r>
          </a:p>
          <a:p>
            <a:pPr>
              <a:buFont typeface="Wingdings 2" panose="05020102010507070707" pitchFamily="18" charset="2"/>
              <a:buChar char=""/>
            </a:pPr>
            <a:r>
              <a:rPr lang="en-US" dirty="0"/>
              <a:t>min      0.00</a:t>
            </a:r>
          </a:p>
          <a:p>
            <a:pPr>
              <a:buFont typeface="Wingdings 2" panose="05020102010507070707" pitchFamily="18" charset="2"/>
              <a:buChar char=""/>
            </a:pPr>
            <a:r>
              <a:rPr lang="en-US" dirty="0"/>
              <a:t>25%      0.00</a:t>
            </a:r>
          </a:p>
          <a:p>
            <a:pPr>
              <a:buFont typeface="Wingdings 2" panose="05020102010507070707" pitchFamily="18" charset="2"/>
              <a:buChar char=""/>
            </a:pPr>
            <a:r>
              <a:rPr lang="en-US" dirty="0"/>
              <a:t>50%      0.00</a:t>
            </a:r>
          </a:p>
          <a:p>
            <a:pPr>
              <a:buFont typeface="Wingdings 2" panose="05020102010507070707" pitchFamily="18" charset="2"/>
              <a:buChar char=""/>
            </a:pPr>
            <a:r>
              <a:rPr lang="en-US" dirty="0"/>
              <a:t>75%      2.00</a:t>
            </a:r>
          </a:p>
          <a:p>
            <a:pPr>
              <a:buFont typeface="Wingdings 2" panose="05020102010507070707" pitchFamily="18" charset="2"/>
              <a:buChar char=""/>
            </a:pPr>
            <a:r>
              <a:rPr lang="en-US" dirty="0"/>
              <a:t>max     11.00</a:t>
            </a:r>
          </a:p>
        </p:txBody>
      </p:sp>
      <p:pic>
        <p:nvPicPr>
          <p:cNvPr id="16" name="Content Placeholder 15" descr="A screenshot of a cell phone&#10;&#10;Description automatically generated">
            <a:extLst>
              <a:ext uri="{FF2B5EF4-FFF2-40B4-BE49-F238E27FC236}">
                <a16:creationId xmlns:a16="http://schemas.microsoft.com/office/drawing/2014/main" id="{EA34E555-5078-4734-85AA-599B41094E7D}"/>
              </a:ext>
            </a:extLst>
          </p:cNvPr>
          <p:cNvPicPr>
            <a:picLocks noGrp="1" noChangeAspect="1"/>
          </p:cNvPicPr>
          <p:nvPr>
            <p:ph idx="1"/>
          </p:nvPr>
        </p:nvPicPr>
        <p:blipFill>
          <a:blip r:embed="rId3"/>
          <a:stretch>
            <a:fillRect/>
          </a:stretch>
        </p:blipFill>
        <p:spPr>
          <a:xfrm>
            <a:off x="4592231" y="1148818"/>
            <a:ext cx="6831503" cy="4542950"/>
          </a:xfrm>
          <a:prstGeom prst="rect">
            <a:avLst/>
          </a:prstGeom>
        </p:spPr>
      </p:pic>
    </p:spTree>
    <p:extLst>
      <p:ext uri="{BB962C8B-B14F-4D97-AF65-F5344CB8AC3E}">
        <p14:creationId xmlns:p14="http://schemas.microsoft.com/office/powerpoint/2010/main" val="358214570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85">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87">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89">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91">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93">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95">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97">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99">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E1B2F45-961B-4866-B7CA-3F2307AA14B8}"/>
              </a:ext>
            </a:extLst>
          </p:cNvPr>
          <p:cNvSpPr>
            <a:spLocks noGrp="1"/>
          </p:cNvSpPr>
          <p:nvPr>
            <p:ph type="title"/>
          </p:nvPr>
        </p:nvSpPr>
        <p:spPr>
          <a:xfrm>
            <a:off x="601255" y="702155"/>
            <a:ext cx="3409783" cy="1300365"/>
          </a:xfrm>
        </p:spPr>
        <p:txBody>
          <a:bodyPr vert="horz" lIns="91440" tIns="45720" rIns="91440" bIns="45720" rtlCol="0" anchor="b">
            <a:normAutofit/>
          </a:bodyPr>
          <a:lstStyle/>
          <a:p>
            <a:r>
              <a:rPr lang="en-US" sz="2800" dirty="0"/>
              <a:t>Tor_length</a:t>
            </a:r>
          </a:p>
        </p:txBody>
      </p:sp>
      <p:sp>
        <p:nvSpPr>
          <p:cNvPr id="4" name="Text Placeholder 3">
            <a:extLst>
              <a:ext uri="{FF2B5EF4-FFF2-40B4-BE49-F238E27FC236}">
                <a16:creationId xmlns:a16="http://schemas.microsoft.com/office/drawing/2014/main" id="{F3CE3E0C-3A2B-48C2-BC3A-E84CCA735F91}"/>
              </a:ext>
            </a:extLst>
          </p:cNvPr>
          <p:cNvSpPr>
            <a:spLocks noGrp="1"/>
          </p:cNvSpPr>
          <p:nvPr>
            <p:ph type="body" sz="half" idx="2"/>
          </p:nvPr>
        </p:nvSpPr>
        <p:spPr>
          <a:xfrm>
            <a:off x="601255" y="2177142"/>
            <a:ext cx="3409782" cy="3823607"/>
          </a:xfrm>
        </p:spPr>
        <p:txBody>
          <a:bodyPr vert="horz" lIns="91440" tIns="45720" rIns="91440" bIns="45720" rtlCol="0" anchor="ctr">
            <a:normAutofit/>
          </a:bodyPr>
          <a:lstStyle/>
          <a:p>
            <a:pPr>
              <a:buFont typeface="Wingdings 2" panose="05020102010507070707" pitchFamily="18" charset="2"/>
              <a:buChar char=""/>
            </a:pPr>
            <a:r>
              <a:rPr lang="en-US" dirty="0"/>
              <a:t> count:     67 </a:t>
            </a:r>
          </a:p>
          <a:p>
            <a:pPr>
              <a:buFont typeface="Wingdings 2" panose="05020102010507070707" pitchFamily="18" charset="2"/>
              <a:buChar char=""/>
            </a:pPr>
            <a:r>
              <a:rPr lang="en-US" dirty="0"/>
              <a:t> mean:     3.39 </a:t>
            </a:r>
          </a:p>
          <a:p>
            <a:pPr>
              <a:buFont typeface="Wingdings 2" panose="05020102010507070707" pitchFamily="18" charset="2"/>
              <a:buChar char=""/>
            </a:pPr>
            <a:r>
              <a:rPr lang="en-US" dirty="0"/>
              <a:t> std:          1.11 </a:t>
            </a:r>
          </a:p>
          <a:p>
            <a:pPr>
              <a:buFont typeface="Wingdings 2" panose="05020102010507070707" pitchFamily="18" charset="2"/>
              <a:buChar char=""/>
            </a:pPr>
            <a:r>
              <a:rPr lang="en-US" dirty="0"/>
              <a:t> min:         1.99 </a:t>
            </a:r>
          </a:p>
          <a:p>
            <a:pPr>
              <a:buFont typeface="Wingdings 2" panose="05020102010507070707" pitchFamily="18" charset="2"/>
              <a:buChar char=""/>
            </a:pPr>
            <a:r>
              <a:rPr lang="en-US" dirty="0"/>
              <a:t> 0.25:       2.71 </a:t>
            </a:r>
          </a:p>
          <a:p>
            <a:pPr>
              <a:buFont typeface="Wingdings 2" panose="05020102010507070707" pitchFamily="18" charset="2"/>
              <a:buChar char=""/>
            </a:pPr>
            <a:r>
              <a:rPr lang="en-US" dirty="0"/>
              <a:t> 0.5:         3.06 </a:t>
            </a:r>
          </a:p>
          <a:p>
            <a:pPr>
              <a:buFont typeface="Wingdings 2" panose="05020102010507070707" pitchFamily="18" charset="2"/>
              <a:buChar char=""/>
            </a:pPr>
            <a:r>
              <a:rPr lang="en-US" dirty="0"/>
              <a:t> 0.75:       3.86 </a:t>
            </a:r>
          </a:p>
          <a:p>
            <a:pPr>
              <a:buFont typeface="Wingdings 2" panose="05020102010507070707" pitchFamily="18" charset="2"/>
              <a:buChar char=""/>
            </a:pPr>
            <a:r>
              <a:rPr lang="en-US" dirty="0"/>
              <a:t> max:       7.82 </a:t>
            </a:r>
          </a:p>
        </p:txBody>
      </p:sp>
      <p:pic>
        <p:nvPicPr>
          <p:cNvPr id="6" name="Content Placeholder 5">
            <a:extLst>
              <a:ext uri="{FF2B5EF4-FFF2-40B4-BE49-F238E27FC236}">
                <a16:creationId xmlns:a16="http://schemas.microsoft.com/office/drawing/2014/main" id="{20B8761B-CD5C-446E-A506-B09129DD65A4}"/>
              </a:ext>
            </a:extLst>
          </p:cNvPr>
          <p:cNvPicPr>
            <a:picLocks noGrp="1" noChangeAspect="1"/>
          </p:cNvPicPr>
          <p:nvPr>
            <p:ph idx="1"/>
          </p:nvPr>
        </p:nvPicPr>
        <p:blipFill>
          <a:blip r:embed="rId3"/>
          <a:stretch>
            <a:fillRect/>
          </a:stretch>
        </p:blipFill>
        <p:spPr>
          <a:xfrm>
            <a:off x="4592231" y="1020727"/>
            <a:ext cx="6831503" cy="4799132"/>
          </a:xfrm>
          <a:prstGeom prst="rect">
            <a:avLst/>
          </a:prstGeom>
        </p:spPr>
      </p:pic>
    </p:spTree>
    <p:extLst>
      <p:ext uri="{BB962C8B-B14F-4D97-AF65-F5344CB8AC3E}">
        <p14:creationId xmlns:p14="http://schemas.microsoft.com/office/powerpoint/2010/main" val="345107793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11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11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11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12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12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E1B2F45-961B-4866-B7CA-3F2307AA14B8}"/>
              </a:ext>
            </a:extLst>
          </p:cNvPr>
          <p:cNvSpPr>
            <a:spLocks noGrp="1"/>
          </p:cNvSpPr>
          <p:nvPr>
            <p:ph type="title"/>
          </p:nvPr>
        </p:nvSpPr>
        <p:spPr>
          <a:xfrm>
            <a:off x="601255" y="702155"/>
            <a:ext cx="3409783" cy="1300365"/>
          </a:xfrm>
        </p:spPr>
        <p:txBody>
          <a:bodyPr vert="horz" lIns="91440" tIns="45720" rIns="91440" bIns="45720" rtlCol="0" anchor="b">
            <a:normAutofit/>
          </a:bodyPr>
          <a:lstStyle/>
          <a:p>
            <a:r>
              <a:rPr lang="en-US" sz="2800" dirty="0"/>
              <a:t>Tor_width</a:t>
            </a:r>
          </a:p>
        </p:txBody>
      </p:sp>
      <p:sp>
        <p:nvSpPr>
          <p:cNvPr id="4" name="Text Placeholder 3">
            <a:extLst>
              <a:ext uri="{FF2B5EF4-FFF2-40B4-BE49-F238E27FC236}">
                <a16:creationId xmlns:a16="http://schemas.microsoft.com/office/drawing/2014/main" id="{F3CE3E0C-3A2B-48C2-BC3A-E84CCA735F91}"/>
              </a:ext>
            </a:extLst>
          </p:cNvPr>
          <p:cNvSpPr>
            <a:spLocks noGrp="1"/>
          </p:cNvSpPr>
          <p:nvPr>
            <p:ph type="body" sz="half" idx="2"/>
          </p:nvPr>
        </p:nvSpPr>
        <p:spPr>
          <a:xfrm>
            <a:off x="601255" y="2177142"/>
            <a:ext cx="3409782" cy="3823607"/>
          </a:xfrm>
        </p:spPr>
        <p:txBody>
          <a:bodyPr vert="horz" lIns="91440" tIns="45720" rIns="91440" bIns="45720" rtlCol="0" anchor="ctr">
            <a:normAutofit/>
          </a:bodyPr>
          <a:lstStyle/>
          <a:p>
            <a:pPr>
              <a:buFont typeface="Wingdings 2" panose="05020102010507070707" pitchFamily="18" charset="2"/>
              <a:buChar char=""/>
            </a:pPr>
            <a:r>
              <a:rPr lang="en-US" dirty="0"/>
              <a:t> count:     67 </a:t>
            </a:r>
          </a:p>
          <a:p>
            <a:pPr>
              <a:buFont typeface="Wingdings 2" panose="05020102010507070707" pitchFamily="18" charset="2"/>
              <a:buChar char=""/>
            </a:pPr>
            <a:r>
              <a:rPr lang="en-US" dirty="0"/>
              <a:t> mean:     114.37 </a:t>
            </a:r>
          </a:p>
          <a:p>
            <a:pPr>
              <a:buFont typeface="Wingdings 2" panose="05020102010507070707" pitchFamily="18" charset="2"/>
              <a:buChar char=""/>
            </a:pPr>
            <a:r>
              <a:rPr lang="en-US" dirty="0"/>
              <a:t> std:          34.99 </a:t>
            </a:r>
          </a:p>
          <a:p>
            <a:pPr>
              <a:buFont typeface="Wingdings 2" panose="05020102010507070707" pitchFamily="18" charset="2"/>
              <a:buChar char=""/>
            </a:pPr>
            <a:r>
              <a:rPr lang="en-US" dirty="0"/>
              <a:t> min:         69.52 </a:t>
            </a:r>
          </a:p>
          <a:p>
            <a:pPr>
              <a:buFont typeface="Wingdings 2" panose="05020102010507070707" pitchFamily="18" charset="2"/>
              <a:buChar char=""/>
            </a:pPr>
            <a:r>
              <a:rPr lang="en-US" dirty="0"/>
              <a:t> 0.25:       90.39 </a:t>
            </a:r>
          </a:p>
          <a:p>
            <a:pPr>
              <a:buFont typeface="Wingdings 2" panose="05020102010507070707" pitchFamily="18" charset="2"/>
              <a:buChar char=""/>
            </a:pPr>
            <a:r>
              <a:rPr lang="en-US" dirty="0"/>
              <a:t> 0.5:         104.18 </a:t>
            </a:r>
          </a:p>
          <a:p>
            <a:pPr>
              <a:buFont typeface="Wingdings 2" panose="05020102010507070707" pitchFamily="18" charset="2"/>
              <a:buChar char=""/>
            </a:pPr>
            <a:r>
              <a:rPr lang="en-US" dirty="0"/>
              <a:t> 0.75:       130.16 </a:t>
            </a:r>
          </a:p>
          <a:p>
            <a:pPr>
              <a:buFont typeface="Wingdings 2" panose="05020102010507070707" pitchFamily="18" charset="2"/>
              <a:buChar char=""/>
            </a:pPr>
            <a:r>
              <a:rPr lang="en-US" dirty="0"/>
              <a:t> max:       217.94 </a:t>
            </a:r>
          </a:p>
        </p:txBody>
      </p:sp>
      <p:pic>
        <p:nvPicPr>
          <p:cNvPr id="7" name="Content Placeholder 6" descr="A screenshot of a cell phone&#10;&#10;Description automatically generated">
            <a:extLst>
              <a:ext uri="{FF2B5EF4-FFF2-40B4-BE49-F238E27FC236}">
                <a16:creationId xmlns:a16="http://schemas.microsoft.com/office/drawing/2014/main" id="{4C1EE347-6274-4208-A35F-E0236356AF41}"/>
              </a:ext>
            </a:extLst>
          </p:cNvPr>
          <p:cNvPicPr>
            <a:picLocks noGrp="1" noChangeAspect="1"/>
          </p:cNvPicPr>
          <p:nvPr>
            <p:ph idx="1"/>
          </p:nvPr>
        </p:nvPicPr>
        <p:blipFill>
          <a:blip r:embed="rId3"/>
          <a:stretch>
            <a:fillRect/>
          </a:stretch>
        </p:blipFill>
        <p:spPr>
          <a:xfrm>
            <a:off x="4592231" y="1020727"/>
            <a:ext cx="6831503" cy="4799132"/>
          </a:xfrm>
          <a:prstGeom prst="rect">
            <a:avLst/>
          </a:prstGeom>
        </p:spPr>
      </p:pic>
    </p:spTree>
    <p:extLst>
      <p:ext uri="{BB962C8B-B14F-4D97-AF65-F5344CB8AC3E}">
        <p14:creationId xmlns:p14="http://schemas.microsoft.com/office/powerpoint/2010/main" val="372267012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28">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30">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32">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34">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49" name="Rectangle 36">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2E533142-682D-483D-9287-A2A9ABF2E766}"/>
              </a:ext>
            </a:extLst>
          </p:cNvPr>
          <p:cNvPicPr>
            <a:picLocks noChangeAspect="1"/>
          </p:cNvPicPr>
          <p:nvPr/>
        </p:nvPicPr>
        <p:blipFill>
          <a:blip r:embed="rId3"/>
          <a:stretch>
            <a:fillRect/>
          </a:stretch>
        </p:blipFill>
        <p:spPr>
          <a:xfrm>
            <a:off x="3340535" y="596051"/>
            <a:ext cx="5477059" cy="3341005"/>
          </a:xfrm>
          <a:prstGeom prst="rect">
            <a:avLst/>
          </a:prstGeom>
        </p:spPr>
      </p:pic>
      <p:sp>
        <p:nvSpPr>
          <p:cNvPr id="50" name="Rectangle 38">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97735"/>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40">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5480904-EF53-49F2-9EC6-C0841257A795}"/>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dirty="0">
                <a:solidFill>
                  <a:srgbClr val="FFFFFF"/>
                </a:solidFill>
              </a:rPr>
              <a:t>Damage_property pmf – round 1</a:t>
            </a:r>
          </a:p>
        </p:txBody>
      </p:sp>
    </p:spTree>
    <p:extLst>
      <p:ext uri="{BB962C8B-B14F-4D97-AF65-F5344CB8AC3E}">
        <p14:creationId xmlns:p14="http://schemas.microsoft.com/office/powerpoint/2010/main" val="1552767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61">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64" name="Rectangle 63">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67">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69">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C0D20049-2BF2-4B4B-B1AE-A5E130E6A5DF}"/>
              </a:ext>
            </a:extLst>
          </p:cNvPr>
          <p:cNvPicPr>
            <a:picLocks noChangeAspect="1"/>
          </p:cNvPicPr>
          <p:nvPr/>
        </p:nvPicPr>
        <p:blipFill>
          <a:blip r:embed="rId3"/>
          <a:stretch>
            <a:fillRect/>
          </a:stretch>
        </p:blipFill>
        <p:spPr>
          <a:xfrm>
            <a:off x="931166" y="1946365"/>
            <a:ext cx="6518800" cy="3259400"/>
          </a:xfrm>
          <a:prstGeom prst="rect">
            <a:avLst/>
          </a:prstGeom>
        </p:spPr>
      </p:pic>
      <p:sp>
        <p:nvSpPr>
          <p:cNvPr id="72" name="Rectangle 71">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5480904-EF53-49F2-9EC6-C0841257A795}"/>
              </a:ext>
            </a:extLst>
          </p:cNvPr>
          <p:cNvSpPr>
            <a:spLocks noGrp="1"/>
          </p:cNvSpPr>
          <p:nvPr>
            <p:ph type="title"/>
          </p:nvPr>
        </p:nvSpPr>
        <p:spPr>
          <a:xfrm>
            <a:off x="8256766" y="903430"/>
            <a:ext cx="3081576" cy="2085869"/>
          </a:xfrm>
        </p:spPr>
        <p:txBody>
          <a:bodyPr vert="horz" lIns="91440" tIns="45720" rIns="91440" bIns="45720" rtlCol="0" anchor="ctr">
            <a:normAutofit/>
          </a:bodyPr>
          <a:lstStyle/>
          <a:p>
            <a:r>
              <a:rPr lang="en-US" sz="2300" dirty="0">
                <a:solidFill>
                  <a:srgbClr val="FFFFFF"/>
                </a:solidFill>
              </a:rPr>
              <a:t>Damage_property pmf – round 1</a:t>
            </a:r>
          </a:p>
        </p:txBody>
      </p:sp>
      <p:sp>
        <p:nvSpPr>
          <p:cNvPr id="21" name="Text Placeholder 3">
            <a:extLst>
              <a:ext uri="{FF2B5EF4-FFF2-40B4-BE49-F238E27FC236}">
                <a16:creationId xmlns:a16="http://schemas.microsoft.com/office/drawing/2014/main" id="{1C05C27C-18E7-444E-A966-DF8ED5CB9B9D}"/>
              </a:ext>
            </a:extLst>
          </p:cNvPr>
          <p:cNvSpPr txBox="1">
            <a:spLocks/>
          </p:cNvSpPr>
          <p:nvPr/>
        </p:nvSpPr>
        <p:spPr>
          <a:xfrm>
            <a:off x="8381132" y="2130963"/>
            <a:ext cx="3409782" cy="382360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bg1"/>
                </a:solidFill>
              </a:rPr>
              <a:t>Comparing all data prior to 2010 vs everything after 2010</a:t>
            </a:r>
          </a:p>
          <a:p>
            <a:r>
              <a:rPr lang="en-US" dirty="0">
                <a:solidFill>
                  <a:schemeClr val="bg1"/>
                </a:solidFill>
              </a:rPr>
              <a:t>Graphs are difficult to read</a:t>
            </a:r>
          </a:p>
          <a:p>
            <a:r>
              <a:rPr lang="en-US" dirty="0">
                <a:solidFill>
                  <a:schemeClr val="bg1"/>
                </a:solidFill>
              </a:rPr>
              <a:t>Seems like all values are similar in likelihood</a:t>
            </a:r>
          </a:p>
          <a:p>
            <a:r>
              <a:rPr lang="en-US" dirty="0">
                <a:solidFill>
                  <a:schemeClr val="bg1"/>
                </a:solidFill>
              </a:rPr>
              <a:t>After has less values, which causes the likelihood to increase for each value</a:t>
            </a:r>
          </a:p>
        </p:txBody>
      </p:sp>
    </p:spTree>
    <p:extLst>
      <p:ext uri="{BB962C8B-B14F-4D97-AF65-F5344CB8AC3E}">
        <p14:creationId xmlns:p14="http://schemas.microsoft.com/office/powerpoint/2010/main" val="1206638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Rectangle 76">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78">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80">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82">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5480904-EF53-49F2-9EC6-C0841257A795}"/>
              </a:ext>
            </a:extLst>
          </p:cNvPr>
          <p:cNvSpPr>
            <a:spLocks noGrp="1"/>
          </p:cNvSpPr>
          <p:nvPr>
            <p:ph type="title"/>
          </p:nvPr>
        </p:nvSpPr>
        <p:spPr>
          <a:xfrm>
            <a:off x="609906" y="702155"/>
            <a:ext cx="3568661" cy="1269713"/>
          </a:xfrm>
        </p:spPr>
        <p:txBody>
          <a:bodyPr vert="horz" lIns="91440" tIns="45720" rIns="91440" bIns="45720" rtlCol="0" anchor="b">
            <a:normAutofit/>
          </a:bodyPr>
          <a:lstStyle/>
          <a:p>
            <a:r>
              <a:rPr lang="en-US" dirty="0"/>
              <a:t>Damage_property cdf – round 1</a:t>
            </a:r>
          </a:p>
        </p:txBody>
      </p:sp>
      <p:sp>
        <p:nvSpPr>
          <p:cNvPr id="97" name="Rectangle 84">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Text Placeholder 3">
            <a:extLst>
              <a:ext uri="{FF2B5EF4-FFF2-40B4-BE49-F238E27FC236}">
                <a16:creationId xmlns:a16="http://schemas.microsoft.com/office/drawing/2014/main" id="{1C05C27C-18E7-444E-A966-DF8ED5CB9B9D}"/>
              </a:ext>
            </a:extLst>
          </p:cNvPr>
          <p:cNvSpPr txBox="1">
            <a:spLocks/>
          </p:cNvSpPr>
          <p:nvPr/>
        </p:nvSpPr>
        <p:spPr>
          <a:xfrm>
            <a:off x="609906" y="2340864"/>
            <a:ext cx="3568661"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After 2010 – more blocky due to less data</a:t>
            </a:r>
          </a:p>
          <a:p>
            <a:r>
              <a:rPr lang="en-US" dirty="0"/>
              <a:t>Similar in pattern	</a:t>
            </a:r>
          </a:p>
        </p:txBody>
      </p:sp>
      <p:pic>
        <p:nvPicPr>
          <p:cNvPr id="3" name="Picture 2">
            <a:extLst>
              <a:ext uri="{FF2B5EF4-FFF2-40B4-BE49-F238E27FC236}">
                <a16:creationId xmlns:a16="http://schemas.microsoft.com/office/drawing/2014/main" id="{7C2537D6-3EC2-496A-817A-8AAE0220B757}"/>
              </a:ext>
            </a:extLst>
          </p:cNvPr>
          <p:cNvPicPr>
            <a:picLocks noChangeAspect="1"/>
          </p:cNvPicPr>
          <p:nvPr/>
        </p:nvPicPr>
        <p:blipFill>
          <a:blip r:embed="rId3"/>
          <a:stretch>
            <a:fillRect/>
          </a:stretch>
        </p:blipFill>
        <p:spPr>
          <a:xfrm>
            <a:off x="4654296" y="1208723"/>
            <a:ext cx="6735272" cy="4260059"/>
          </a:xfrm>
          <a:prstGeom prst="rect">
            <a:avLst/>
          </a:prstGeom>
        </p:spPr>
      </p:pic>
    </p:spTree>
    <p:extLst>
      <p:ext uri="{BB962C8B-B14F-4D97-AF65-F5344CB8AC3E}">
        <p14:creationId xmlns:p14="http://schemas.microsoft.com/office/powerpoint/2010/main" val="3150207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61">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64" name="Rectangle 63">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55232FB5-8AC6-45A2-BD1B-D6C823B89DD9}"/>
              </a:ext>
            </a:extLst>
          </p:cNvPr>
          <p:cNvPicPr>
            <a:picLocks noChangeAspect="1"/>
          </p:cNvPicPr>
          <p:nvPr/>
        </p:nvPicPr>
        <p:blipFill>
          <a:blip r:embed="rId3"/>
          <a:stretch>
            <a:fillRect/>
          </a:stretch>
        </p:blipFill>
        <p:spPr>
          <a:xfrm>
            <a:off x="3227682" y="536739"/>
            <a:ext cx="5741088" cy="3358538"/>
          </a:xfrm>
          <a:prstGeom prst="rect">
            <a:avLst/>
          </a:prstGeom>
        </p:spPr>
      </p:pic>
      <p:sp>
        <p:nvSpPr>
          <p:cNvPr id="66" name="Rectangle 65">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67">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65523"/>
            <a:ext cx="11303626" cy="20452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5480904-EF53-49F2-9EC6-C0841257A795}"/>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dirty="0">
                <a:solidFill>
                  <a:srgbClr val="FFFFFF"/>
                </a:solidFill>
              </a:rPr>
              <a:t>Damage_bucket pmf – round 2</a:t>
            </a:r>
          </a:p>
        </p:txBody>
      </p:sp>
    </p:spTree>
    <p:extLst>
      <p:ext uri="{BB962C8B-B14F-4D97-AF65-F5344CB8AC3E}">
        <p14:creationId xmlns:p14="http://schemas.microsoft.com/office/powerpoint/2010/main" val="237345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D3BD-EDF0-4733-85E7-B842FC3CBA58}"/>
              </a:ext>
            </a:extLst>
          </p:cNvPr>
          <p:cNvSpPr>
            <a:spLocks noGrp="1"/>
          </p:cNvSpPr>
          <p:nvPr>
            <p:ph type="title"/>
          </p:nvPr>
        </p:nvSpPr>
        <p:spPr>
          <a:xfrm>
            <a:off x="581191" y="1696367"/>
            <a:ext cx="11029615" cy="2147467"/>
          </a:xfrm>
        </p:spPr>
        <p:txBody>
          <a:bodyPr/>
          <a:lstStyle/>
          <a:p>
            <a:r>
              <a:rPr lang="en-US" dirty="0"/>
              <a:t>Have tornadoes cost more in property damage over the last ten year?</a:t>
            </a:r>
          </a:p>
        </p:txBody>
      </p:sp>
      <p:sp>
        <p:nvSpPr>
          <p:cNvPr id="3" name="Text Placeholder 2">
            <a:extLst>
              <a:ext uri="{FF2B5EF4-FFF2-40B4-BE49-F238E27FC236}">
                <a16:creationId xmlns:a16="http://schemas.microsoft.com/office/drawing/2014/main" id="{58CE37DF-BE5E-41D4-AC02-AB64EDE44BE6}"/>
              </a:ext>
            </a:extLst>
          </p:cNvPr>
          <p:cNvSpPr>
            <a:spLocks noGrp="1"/>
          </p:cNvSpPr>
          <p:nvPr>
            <p:ph type="body" idx="1"/>
          </p:nvPr>
        </p:nvSpPr>
        <p:spPr>
          <a:xfrm>
            <a:off x="1948079" y="3843834"/>
            <a:ext cx="11029615" cy="600556"/>
          </a:xfrm>
        </p:spPr>
        <p:txBody>
          <a:bodyPr/>
          <a:lstStyle/>
          <a:p>
            <a:r>
              <a:rPr lang="en-US" dirty="0"/>
              <a:t>Hypothesis/Question</a:t>
            </a:r>
          </a:p>
        </p:txBody>
      </p:sp>
    </p:spTree>
    <p:extLst>
      <p:ext uri="{BB962C8B-B14F-4D97-AF65-F5344CB8AC3E}">
        <p14:creationId xmlns:p14="http://schemas.microsoft.com/office/powerpoint/2010/main" val="3349665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88">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5480904-EF53-49F2-9EC6-C0841257A795}"/>
              </a:ext>
            </a:extLst>
          </p:cNvPr>
          <p:cNvSpPr>
            <a:spLocks noGrp="1"/>
          </p:cNvSpPr>
          <p:nvPr>
            <p:ph type="title"/>
          </p:nvPr>
        </p:nvSpPr>
        <p:spPr>
          <a:xfrm>
            <a:off x="837126" y="1419225"/>
            <a:ext cx="4320227" cy="1124683"/>
          </a:xfrm>
        </p:spPr>
        <p:txBody>
          <a:bodyPr vert="horz" lIns="91440" tIns="45720" rIns="91440" bIns="45720" rtlCol="0" anchor="b">
            <a:normAutofit fontScale="90000"/>
          </a:bodyPr>
          <a:lstStyle/>
          <a:p>
            <a:r>
              <a:rPr lang="en-US" sz="3400" dirty="0">
                <a:solidFill>
                  <a:srgbClr val="FFFFFF"/>
                </a:solidFill>
              </a:rPr>
              <a:t>Damage_property pmf – round 2</a:t>
            </a:r>
          </a:p>
        </p:txBody>
      </p:sp>
      <p:pic>
        <p:nvPicPr>
          <p:cNvPr id="14" name="Picture 13">
            <a:extLst>
              <a:ext uri="{FF2B5EF4-FFF2-40B4-BE49-F238E27FC236}">
                <a16:creationId xmlns:a16="http://schemas.microsoft.com/office/drawing/2014/main" id="{4336C009-D3F7-4E57-A698-AB2193725947}"/>
              </a:ext>
            </a:extLst>
          </p:cNvPr>
          <p:cNvPicPr>
            <a:picLocks noChangeAspect="1"/>
          </p:cNvPicPr>
          <p:nvPr/>
        </p:nvPicPr>
        <p:blipFill>
          <a:blip r:embed="rId3"/>
          <a:stretch>
            <a:fillRect/>
          </a:stretch>
        </p:blipFill>
        <p:spPr>
          <a:xfrm>
            <a:off x="6093004" y="607245"/>
            <a:ext cx="5195751" cy="2727770"/>
          </a:xfrm>
          <a:prstGeom prst="rect">
            <a:avLst/>
          </a:prstGeom>
        </p:spPr>
      </p:pic>
      <p:pic>
        <p:nvPicPr>
          <p:cNvPr id="3" name="Picture 2">
            <a:extLst>
              <a:ext uri="{FF2B5EF4-FFF2-40B4-BE49-F238E27FC236}">
                <a16:creationId xmlns:a16="http://schemas.microsoft.com/office/drawing/2014/main" id="{EEF51398-AFE5-41C7-BB7E-EDC0625C8923}"/>
              </a:ext>
            </a:extLst>
          </p:cNvPr>
          <p:cNvPicPr>
            <a:picLocks noChangeAspect="1"/>
          </p:cNvPicPr>
          <p:nvPr/>
        </p:nvPicPr>
        <p:blipFill>
          <a:blip r:embed="rId4"/>
          <a:stretch>
            <a:fillRect/>
          </a:stretch>
        </p:blipFill>
        <p:spPr>
          <a:xfrm>
            <a:off x="6442774" y="3640668"/>
            <a:ext cx="4471379" cy="2749898"/>
          </a:xfrm>
          <a:prstGeom prst="rect">
            <a:avLst/>
          </a:prstGeom>
        </p:spPr>
      </p:pic>
      <p:sp>
        <p:nvSpPr>
          <p:cNvPr id="21" name="Text Placeholder 3">
            <a:extLst>
              <a:ext uri="{FF2B5EF4-FFF2-40B4-BE49-F238E27FC236}">
                <a16:creationId xmlns:a16="http://schemas.microsoft.com/office/drawing/2014/main" id="{1C05C27C-18E7-444E-A966-DF8ED5CB9B9D}"/>
              </a:ext>
            </a:extLst>
          </p:cNvPr>
          <p:cNvSpPr txBox="1">
            <a:spLocks/>
          </p:cNvSpPr>
          <p:nvPr/>
        </p:nvSpPr>
        <p:spPr>
          <a:xfrm>
            <a:off x="903245" y="1584077"/>
            <a:ext cx="3409782" cy="382360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Easier to compare data</a:t>
            </a:r>
          </a:p>
          <a:p>
            <a:r>
              <a:rPr lang="en-US" dirty="0">
                <a:solidFill>
                  <a:schemeClr val="tx1"/>
                </a:solidFill>
              </a:rPr>
              <a:t>After has less values still</a:t>
            </a:r>
          </a:p>
          <a:p>
            <a:endParaRPr lang="en-US" dirty="0">
              <a:solidFill>
                <a:schemeClr val="bg1"/>
              </a:solidFill>
            </a:endParaRPr>
          </a:p>
        </p:txBody>
      </p:sp>
    </p:spTree>
    <p:extLst>
      <p:ext uri="{BB962C8B-B14F-4D97-AF65-F5344CB8AC3E}">
        <p14:creationId xmlns:p14="http://schemas.microsoft.com/office/powerpoint/2010/main" val="314727681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10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10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10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10" name="Rectangle 109">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480904-EF53-49F2-9EC6-C0841257A795}"/>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dirty="0"/>
              <a:t>Damage_property cdf – round 2</a:t>
            </a:r>
          </a:p>
        </p:txBody>
      </p:sp>
      <p:sp>
        <p:nvSpPr>
          <p:cNvPr id="112" name="Rectangle 111">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113">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115">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F530B5D9-CD82-46D8-8868-9C27B5E328E7}"/>
              </a:ext>
            </a:extLst>
          </p:cNvPr>
          <p:cNvPicPr>
            <a:picLocks noChangeAspect="1"/>
          </p:cNvPicPr>
          <p:nvPr/>
        </p:nvPicPr>
        <p:blipFill>
          <a:blip r:embed="rId3"/>
          <a:stretch>
            <a:fillRect/>
          </a:stretch>
        </p:blipFill>
        <p:spPr>
          <a:xfrm>
            <a:off x="4918178" y="2531363"/>
            <a:ext cx="5810863" cy="3602736"/>
          </a:xfrm>
          <a:prstGeom prst="rect">
            <a:avLst/>
          </a:prstGeom>
        </p:spPr>
      </p:pic>
      <p:sp>
        <p:nvSpPr>
          <p:cNvPr id="21" name="Text Placeholder 3">
            <a:extLst>
              <a:ext uri="{FF2B5EF4-FFF2-40B4-BE49-F238E27FC236}">
                <a16:creationId xmlns:a16="http://schemas.microsoft.com/office/drawing/2014/main" id="{1C05C27C-18E7-444E-A966-DF8ED5CB9B9D}"/>
              </a:ext>
            </a:extLst>
          </p:cNvPr>
          <p:cNvSpPr txBox="1">
            <a:spLocks/>
          </p:cNvSpPr>
          <p:nvPr/>
        </p:nvSpPr>
        <p:spPr>
          <a:xfrm>
            <a:off x="609906" y="2340864"/>
            <a:ext cx="3568661"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“Before 2010” following same pattern with bigger steps</a:t>
            </a:r>
          </a:p>
          <a:p>
            <a:r>
              <a:rPr lang="en-US" dirty="0"/>
              <a:t>“After 2010” less steps more smooth	</a:t>
            </a:r>
          </a:p>
        </p:txBody>
      </p:sp>
    </p:spTree>
    <p:extLst>
      <p:ext uri="{BB962C8B-B14F-4D97-AF65-F5344CB8AC3E}">
        <p14:creationId xmlns:p14="http://schemas.microsoft.com/office/powerpoint/2010/main" val="4051969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5796-5B91-49A4-A78A-ED58CB3189A6}"/>
              </a:ext>
            </a:extLst>
          </p:cNvPr>
          <p:cNvSpPr>
            <a:spLocks noGrp="1"/>
          </p:cNvSpPr>
          <p:nvPr>
            <p:ph type="title"/>
          </p:nvPr>
        </p:nvSpPr>
        <p:spPr/>
        <p:txBody>
          <a:bodyPr/>
          <a:lstStyle/>
          <a:p>
            <a:r>
              <a:rPr lang="en-US" dirty="0"/>
              <a:t>Exponential distribution on damaged_PROPERTY</a:t>
            </a:r>
          </a:p>
        </p:txBody>
      </p:sp>
      <p:sp>
        <p:nvSpPr>
          <p:cNvPr id="3" name="Text Placeholder 2">
            <a:extLst>
              <a:ext uri="{FF2B5EF4-FFF2-40B4-BE49-F238E27FC236}">
                <a16:creationId xmlns:a16="http://schemas.microsoft.com/office/drawing/2014/main" id="{01B8F4D2-8927-4F1F-9163-8D06D288FA61}"/>
              </a:ext>
            </a:extLst>
          </p:cNvPr>
          <p:cNvSpPr>
            <a:spLocks noGrp="1"/>
          </p:cNvSpPr>
          <p:nvPr>
            <p:ph type="body" idx="1"/>
          </p:nvPr>
        </p:nvSpPr>
        <p:spPr/>
        <p:txBody>
          <a:bodyPr/>
          <a:lstStyle/>
          <a:p>
            <a:pPr algn="ctr"/>
            <a:r>
              <a:rPr lang="en-US" dirty="0"/>
              <a:t>CDF</a:t>
            </a:r>
          </a:p>
        </p:txBody>
      </p:sp>
      <p:pic>
        <p:nvPicPr>
          <p:cNvPr id="7" name="Content Placeholder 6">
            <a:extLst>
              <a:ext uri="{FF2B5EF4-FFF2-40B4-BE49-F238E27FC236}">
                <a16:creationId xmlns:a16="http://schemas.microsoft.com/office/drawing/2014/main" id="{B88B66CD-0166-41E3-BF89-DAFC1AFB09E1}"/>
              </a:ext>
            </a:extLst>
          </p:cNvPr>
          <p:cNvPicPr>
            <a:picLocks noGrp="1" noChangeAspect="1"/>
          </p:cNvPicPr>
          <p:nvPr>
            <p:ph sz="half" idx="2"/>
          </p:nvPr>
        </p:nvPicPr>
        <p:blipFill>
          <a:blip r:embed="rId3"/>
          <a:stretch>
            <a:fillRect/>
          </a:stretch>
        </p:blipFill>
        <p:spPr>
          <a:xfrm>
            <a:off x="1204424" y="3143618"/>
            <a:ext cx="3947502" cy="2499577"/>
          </a:xfrm>
          <a:prstGeom prst="rect">
            <a:avLst/>
          </a:prstGeom>
        </p:spPr>
      </p:pic>
      <p:sp>
        <p:nvSpPr>
          <p:cNvPr id="5" name="Text Placeholder 4">
            <a:extLst>
              <a:ext uri="{FF2B5EF4-FFF2-40B4-BE49-F238E27FC236}">
                <a16:creationId xmlns:a16="http://schemas.microsoft.com/office/drawing/2014/main" id="{C00A2D61-EC85-42C3-84FF-F3E662AF43BE}"/>
              </a:ext>
            </a:extLst>
          </p:cNvPr>
          <p:cNvSpPr>
            <a:spLocks noGrp="1"/>
          </p:cNvSpPr>
          <p:nvPr>
            <p:ph type="body" sz="quarter" idx="3"/>
          </p:nvPr>
        </p:nvSpPr>
        <p:spPr/>
        <p:txBody>
          <a:bodyPr/>
          <a:lstStyle/>
          <a:p>
            <a:pPr algn="ctr"/>
            <a:r>
              <a:rPr lang="en-US" dirty="0"/>
              <a:t>CCDF</a:t>
            </a:r>
          </a:p>
        </p:txBody>
      </p:sp>
      <p:pic>
        <p:nvPicPr>
          <p:cNvPr id="8" name="Content Placeholder 7">
            <a:extLst>
              <a:ext uri="{FF2B5EF4-FFF2-40B4-BE49-F238E27FC236}">
                <a16:creationId xmlns:a16="http://schemas.microsoft.com/office/drawing/2014/main" id="{4E9BACD0-FC12-4D9F-B8D0-73E4F96EE32C}"/>
              </a:ext>
            </a:extLst>
          </p:cNvPr>
          <p:cNvPicPr>
            <a:picLocks noGrp="1" noChangeAspect="1"/>
          </p:cNvPicPr>
          <p:nvPr>
            <p:ph sz="quarter" idx="4"/>
          </p:nvPr>
        </p:nvPicPr>
        <p:blipFill>
          <a:blip r:embed="rId4"/>
          <a:stretch>
            <a:fillRect/>
          </a:stretch>
        </p:blipFill>
        <p:spPr>
          <a:xfrm>
            <a:off x="7021022" y="3143618"/>
            <a:ext cx="3985605" cy="2499577"/>
          </a:xfrm>
          <a:prstGeom prst="rect">
            <a:avLst/>
          </a:prstGeom>
        </p:spPr>
      </p:pic>
    </p:spTree>
    <p:extLst>
      <p:ext uri="{BB962C8B-B14F-4D97-AF65-F5344CB8AC3E}">
        <p14:creationId xmlns:p14="http://schemas.microsoft.com/office/powerpoint/2010/main" val="2975380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4513-FBA7-4B20-8E8D-E135FCA8FCD9}"/>
              </a:ext>
            </a:extLst>
          </p:cNvPr>
          <p:cNvSpPr>
            <a:spLocks noGrp="1"/>
          </p:cNvSpPr>
          <p:nvPr>
            <p:ph type="title"/>
          </p:nvPr>
        </p:nvSpPr>
        <p:spPr/>
        <p:txBody>
          <a:bodyPr anchor="t"/>
          <a:lstStyle/>
          <a:p>
            <a:r>
              <a:rPr lang="en-US" dirty="0"/>
              <a:t>Correlation between year and tor_length</a:t>
            </a:r>
          </a:p>
        </p:txBody>
      </p:sp>
      <p:sp>
        <p:nvSpPr>
          <p:cNvPr id="3" name="Text Placeholder 2">
            <a:extLst>
              <a:ext uri="{FF2B5EF4-FFF2-40B4-BE49-F238E27FC236}">
                <a16:creationId xmlns:a16="http://schemas.microsoft.com/office/drawing/2014/main" id="{A2BBF088-D1A7-4883-95BA-3AFA9619F3A7}"/>
              </a:ext>
            </a:extLst>
          </p:cNvPr>
          <p:cNvSpPr>
            <a:spLocks noGrp="1"/>
          </p:cNvSpPr>
          <p:nvPr>
            <p:ph type="body" idx="1"/>
          </p:nvPr>
        </p:nvSpPr>
        <p:spPr>
          <a:xfrm>
            <a:off x="581191" y="1770248"/>
            <a:ext cx="3357763" cy="557784"/>
          </a:xfrm>
        </p:spPr>
        <p:txBody>
          <a:bodyPr/>
          <a:lstStyle/>
          <a:p>
            <a:r>
              <a:rPr lang="en-US" dirty="0"/>
              <a:t>Avg . Tornado length per year</a:t>
            </a:r>
          </a:p>
        </p:txBody>
      </p:sp>
      <p:pic>
        <p:nvPicPr>
          <p:cNvPr id="7" name="Content Placeholder 6">
            <a:extLst>
              <a:ext uri="{FF2B5EF4-FFF2-40B4-BE49-F238E27FC236}">
                <a16:creationId xmlns:a16="http://schemas.microsoft.com/office/drawing/2014/main" id="{B2DDC5B3-AA0F-4D96-9F04-3DA48D4FDCA8}"/>
              </a:ext>
            </a:extLst>
          </p:cNvPr>
          <p:cNvPicPr>
            <a:picLocks noGrp="1" noChangeAspect="1"/>
          </p:cNvPicPr>
          <p:nvPr>
            <p:ph sz="half" idx="2"/>
          </p:nvPr>
        </p:nvPicPr>
        <p:blipFill>
          <a:blip r:embed="rId3"/>
          <a:stretch>
            <a:fillRect/>
          </a:stretch>
        </p:blipFill>
        <p:spPr>
          <a:xfrm>
            <a:off x="139084" y="2651543"/>
            <a:ext cx="4061812" cy="2537680"/>
          </a:xfrm>
          <a:prstGeom prst="rect">
            <a:avLst/>
          </a:prstGeom>
        </p:spPr>
      </p:pic>
      <p:sp>
        <p:nvSpPr>
          <p:cNvPr id="5" name="Text Placeholder 4">
            <a:extLst>
              <a:ext uri="{FF2B5EF4-FFF2-40B4-BE49-F238E27FC236}">
                <a16:creationId xmlns:a16="http://schemas.microsoft.com/office/drawing/2014/main" id="{74516BD0-F333-453D-959C-01B32337520A}"/>
              </a:ext>
            </a:extLst>
          </p:cNvPr>
          <p:cNvSpPr>
            <a:spLocks noGrp="1"/>
          </p:cNvSpPr>
          <p:nvPr>
            <p:ph type="body" sz="quarter" idx="3"/>
          </p:nvPr>
        </p:nvSpPr>
        <p:spPr>
          <a:xfrm>
            <a:off x="4622408" y="1770248"/>
            <a:ext cx="3357763" cy="553373"/>
          </a:xfrm>
        </p:spPr>
        <p:txBody>
          <a:bodyPr/>
          <a:lstStyle/>
          <a:p>
            <a:r>
              <a:rPr lang="en-US" dirty="0"/>
              <a:t>Raw Tornado length</a:t>
            </a:r>
          </a:p>
        </p:txBody>
      </p:sp>
      <p:pic>
        <p:nvPicPr>
          <p:cNvPr id="8" name="Content Placeholder 7">
            <a:extLst>
              <a:ext uri="{FF2B5EF4-FFF2-40B4-BE49-F238E27FC236}">
                <a16:creationId xmlns:a16="http://schemas.microsoft.com/office/drawing/2014/main" id="{73E5CC45-4052-45CA-8A81-15E988A5D518}"/>
              </a:ext>
            </a:extLst>
          </p:cNvPr>
          <p:cNvPicPr>
            <a:picLocks noGrp="1" noChangeAspect="1"/>
          </p:cNvPicPr>
          <p:nvPr>
            <p:ph sz="quarter" idx="4"/>
          </p:nvPr>
        </p:nvPicPr>
        <p:blipFill>
          <a:blip r:embed="rId4"/>
          <a:stretch>
            <a:fillRect/>
          </a:stretch>
        </p:blipFill>
        <p:spPr>
          <a:xfrm>
            <a:off x="4321342" y="2672087"/>
            <a:ext cx="3764606" cy="2522439"/>
          </a:xfrm>
          <a:prstGeom prst="rect">
            <a:avLst/>
          </a:prstGeom>
        </p:spPr>
      </p:pic>
      <p:pic>
        <p:nvPicPr>
          <p:cNvPr id="9" name="Picture 8">
            <a:extLst>
              <a:ext uri="{FF2B5EF4-FFF2-40B4-BE49-F238E27FC236}">
                <a16:creationId xmlns:a16="http://schemas.microsoft.com/office/drawing/2014/main" id="{54A4F042-3525-4F74-AFE9-675BFFB693FF}"/>
              </a:ext>
            </a:extLst>
          </p:cNvPr>
          <p:cNvPicPr>
            <a:picLocks noChangeAspect="1"/>
          </p:cNvPicPr>
          <p:nvPr/>
        </p:nvPicPr>
        <p:blipFill>
          <a:blip r:embed="rId5"/>
          <a:stretch>
            <a:fillRect/>
          </a:stretch>
        </p:blipFill>
        <p:spPr>
          <a:xfrm>
            <a:off x="8206395" y="2651543"/>
            <a:ext cx="3985605" cy="2629128"/>
          </a:xfrm>
          <a:prstGeom prst="rect">
            <a:avLst/>
          </a:prstGeom>
        </p:spPr>
      </p:pic>
      <p:sp>
        <p:nvSpPr>
          <p:cNvPr id="10" name="Text Placeholder 4">
            <a:extLst>
              <a:ext uri="{FF2B5EF4-FFF2-40B4-BE49-F238E27FC236}">
                <a16:creationId xmlns:a16="http://schemas.microsoft.com/office/drawing/2014/main" id="{D00DB246-EB70-45A6-B2D5-C0EB130F2703}"/>
              </a:ext>
            </a:extLst>
          </p:cNvPr>
          <p:cNvSpPr txBox="1">
            <a:spLocks/>
          </p:cNvSpPr>
          <p:nvPr/>
        </p:nvSpPr>
        <p:spPr>
          <a:xfrm>
            <a:off x="8520315" y="1770248"/>
            <a:ext cx="3357763" cy="553373"/>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dirty="0"/>
              <a:t>Raw Tornado length zoom</a:t>
            </a:r>
          </a:p>
        </p:txBody>
      </p:sp>
      <p:sp>
        <p:nvSpPr>
          <p:cNvPr id="14" name="Text Placeholder 3">
            <a:extLst>
              <a:ext uri="{FF2B5EF4-FFF2-40B4-BE49-F238E27FC236}">
                <a16:creationId xmlns:a16="http://schemas.microsoft.com/office/drawing/2014/main" id="{56911806-3B43-4E79-B24A-CEB1A77B781E}"/>
              </a:ext>
            </a:extLst>
          </p:cNvPr>
          <p:cNvSpPr txBox="1">
            <a:spLocks/>
          </p:cNvSpPr>
          <p:nvPr/>
        </p:nvSpPr>
        <p:spPr>
          <a:xfrm>
            <a:off x="688837" y="5537689"/>
            <a:ext cx="4061812" cy="839665"/>
          </a:xfrm>
          <a:prstGeom prst="rect">
            <a:avLst/>
          </a:prstGeom>
        </p:spPr>
        <p:txBody>
          <a:bodyPr vert="horz" lIns="91440" tIns="45720" rIns="91440" bIns="45720" rtlCol="0" anchor="ctr">
            <a:normAutofit fontScale="6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Pearson correlation: </a:t>
            </a:r>
            <a:r>
              <a:rPr lang="en-US" dirty="0"/>
              <a:t>-0.70892305</a:t>
            </a:r>
          </a:p>
          <a:p>
            <a:r>
              <a:rPr lang="en-US" dirty="0">
                <a:solidFill>
                  <a:schemeClr val="tx1"/>
                </a:solidFill>
              </a:rPr>
              <a:t>Spearman: -0.698699018277596</a:t>
            </a:r>
          </a:p>
          <a:p>
            <a:r>
              <a:rPr lang="en-US" dirty="0">
                <a:solidFill>
                  <a:schemeClr val="tx1"/>
                </a:solidFill>
              </a:rPr>
              <a:t>Transformed with log correlation: -0.7125315901211206</a:t>
            </a:r>
            <a:endParaRPr lang="en-US" dirty="0">
              <a:solidFill>
                <a:schemeClr val="bg1"/>
              </a:solidFill>
            </a:endParaRPr>
          </a:p>
        </p:txBody>
      </p:sp>
      <p:sp>
        <p:nvSpPr>
          <p:cNvPr id="19" name="Text Placeholder 3">
            <a:extLst>
              <a:ext uri="{FF2B5EF4-FFF2-40B4-BE49-F238E27FC236}">
                <a16:creationId xmlns:a16="http://schemas.microsoft.com/office/drawing/2014/main" id="{E4196FB4-C41C-4745-B6CD-6AD8666D2FFE}"/>
              </a:ext>
            </a:extLst>
          </p:cNvPr>
          <p:cNvSpPr txBox="1">
            <a:spLocks/>
          </p:cNvSpPr>
          <p:nvPr/>
        </p:nvSpPr>
        <p:spPr>
          <a:xfrm>
            <a:off x="6154616" y="5537688"/>
            <a:ext cx="4061812" cy="839665"/>
          </a:xfrm>
          <a:prstGeom prst="rect">
            <a:avLst/>
          </a:prstGeom>
        </p:spPr>
        <p:txBody>
          <a:bodyPr vert="horz" lIns="91440" tIns="45720" rIns="91440" bIns="45720" rtlCol="0" anchor="ctr">
            <a:normAutofit fontScale="55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Pearson correlation: </a:t>
            </a:r>
            <a:r>
              <a:rPr lang="en-US" dirty="0"/>
              <a:t>-0.08890348</a:t>
            </a:r>
          </a:p>
          <a:p>
            <a:r>
              <a:rPr lang="en-US" dirty="0">
                <a:solidFill>
                  <a:schemeClr val="tx1"/>
                </a:solidFill>
              </a:rPr>
              <a:t>Spearman: 0.10193580487255906</a:t>
            </a:r>
          </a:p>
          <a:p>
            <a:r>
              <a:rPr lang="en-US" dirty="0">
                <a:solidFill>
                  <a:schemeClr val="tx1"/>
                </a:solidFill>
              </a:rPr>
              <a:t>Transformed with log correlation: -0.008008888815100956</a:t>
            </a:r>
            <a:endParaRPr lang="en-US" dirty="0">
              <a:solidFill>
                <a:schemeClr val="bg1"/>
              </a:solidFill>
            </a:endParaRPr>
          </a:p>
        </p:txBody>
      </p:sp>
      <p:sp>
        <p:nvSpPr>
          <p:cNvPr id="20" name="Rectangle 5">
            <a:extLst>
              <a:ext uri="{FF2B5EF4-FFF2-40B4-BE49-F238E27FC236}">
                <a16:creationId xmlns:a16="http://schemas.microsoft.com/office/drawing/2014/main" id="{222038A0-44C8-4ACD-8D8E-C2D43A85F992}"/>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0.008008888815100956</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2159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7612-25C1-4226-A2A9-5FFB6DB2D93D}"/>
              </a:ext>
            </a:extLst>
          </p:cNvPr>
          <p:cNvSpPr>
            <a:spLocks noGrp="1"/>
          </p:cNvSpPr>
          <p:nvPr>
            <p:ph type="title"/>
          </p:nvPr>
        </p:nvSpPr>
        <p:spPr>
          <a:xfrm>
            <a:off x="581192" y="2964038"/>
            <a:ext cx="11029615" cy="2147467"/>
          </a:xfrm>
        </p:spPr>
        <p:txBody>
          <a:bodyPr/>
          <a:lstStyle/>
          <a:p>
            <a:r>
              <a:rPr lang="en-US" dirty="0"/>
              <a:t>Comparing the means	</a:t>
            </a:r>
          </a:p>
        </p:txBody>
      </p:sp>
      <p:sp>
        <p:nvSpPr>
          <p:cNvPr id="7" name="Subtitle 6">
            <a:extLst>
              <a:ext uri="{FF2B5EF4-FFF2-40B4-BE49-F238E27FC236}">
                <a16:creationId xmlns:a16="http://schemas.microsoft.com/office/drawing/2014/main" id="{503A848C-FB83-4C3D-9710-8BFAF22A0995}"/>
              </a:ext>
            </a:extLst>
          </p:cNvPr>
          <p:cNvSpPr>
            <a:spLocks noGrp="1"/>
          </p:cNvSpPr>
          <p:nvPr>
            <p:ph type="body" idx="1"/>
          </p:nvPr>
        </p:nvSpPr>
        <p:spPr>
          <a:xfrm>
            <a:off x="667439" y="5212394"/>
            <a:ext cx="11029615" cy="600556"/>
          </a:xfrm>
        </p:spPr>
        <p:txBody>
          <a:bodyPr/>
          <a:lstStyle/>
          <a:p>
            <a:r>
              <a:rPr lang="en-US" dirty="0"/>
              <a:t>Hypothesis testing</a:t>
            </a:r>
          </a:p>
        </p:txBody>
      </p:sp>
      <p:pic>
        <p:nvPicPr>
          <p:cNvPr id="8" name="Picture 7">
            <a:extLst>
              <a:ext uri="{FF2B5EF4-FFF2-40B4-BE49-F238E27FC236}">
                <a16:creationId xmlns:a16="http://schemas.microsoft.com/office/drawing/2014/main" id="{44470E8D-3133-4096-A82B-0EA23D88CA18}"/>
              </a:ext>
            </a:extLst>
          </p:cNvPr>
          <p:cNvPicPr>
            <a:picLocks noChangeAspect="1"/>
          </p:cNvPicPr>
          <p:nvPr/>
        </p:nvPicPr>
        <p:blipFill>
          <a:blip r:embed="rId3"/>
          <a:stretch>
            <a:fillRect/>
          </a:stretch>
        </p:blipFill>
        <p:spPr>
          <a:xfrm>
            <a:off x="700559" y="859899"/>
            <a:ext cx="1724431" cy="851827"/>
          </a:xfrm>
          <a:prstGeom prst="rect">
            <a:avLst/>
          </a:prstGeom>
        </p:spPr>
      </p:pic>
      <p:sp>
        <p:nvSpPr>
          <p:cNvPr id="9" name="Text Placeholder 3">
            <a:extLst>
              <a:ext uri="{FF2B5EF4-FFF2-40B4-BE49-F238E27FC236}">
                <a16:creationId xmlns:a16="http://schemas.microsoft.com/office/drawing/2014/main" id="{2B930421-DE7B-4675-A99C-5E3A3BA1D4BA}"/>
              </a:ext>
            </a:extLst>
          </p:cNvPr>
          <p:cNvSpPr txBox="1">
            <a:spLocks/>
          </p:cNvSpPr>
          <p:nvPr/>
        </p:nvSpPr>
        <p:spPr>
          <a:xfrm>
            <a:off x="700560" y="1812616"/>
            <a:ext cx="5481687" cy="230284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Ho – mean property damage prior to 2010 = mean property damage after 2010</a:t>
            </a:r>
          </a:p>
          <a:p>
            <a:r>
              <a:rPr lang="en-US" dirty="0">
                <a:solidFill>
                  <a:schemeClr val="tx1"/>
                </a:solidFill>
              </a:rPr>
              <a:t>Ha – they don’t equal</a:t>
            </a:r>
          </a:p>
          <a:p>
            <a:r>
              <a:rPr lang="en-US" dirty="0">
                <a:solidFill>
                  <a:schemeClr val="tx1"/>
                </a:solidFill>
              </a:rPr>
              <a:t>Two-sided tail p-value = 1</a:t>
            </a:r>
          </a:p>
        </p:txBody>
      </p:sp>
      <p:pic>
        <p:nvPicPr>
          <p:cNvPr id="10" name="Picture 9">
            <a:extLst>
              <a:ext uri="{FF2B5EF4-FFF2-40B4-BE49-F238E27FC236}">
                <a16:creationId xmlns:a16="http://schemas.microsoft.com/office/drawing/2014/main" id="{B9D5BFF7-1318-4F8B-BC36-CAD10639CE85}"/>
              </a:ext>
            </a:extLst>
          </p:cNvPr>
          <p:cNvPicPr>
            <a:picLocks noChangeAspect="1"/>
          </p:cNvPicPr>
          <p:nvPr/>
        </p:nvPicPr>
        <p:blipFill>
          <a:blip r:embed="rId4"/>
          <a:stretch>
            <a:fillRect/>
          </a:stretch>
        </p:blipFill>
        <p:spPr>
          <a:xfrm>
            <a:off x="6182247" y="973054"/>
            <a:ext cx="5716676" cy="3809961"/>
          </a:xfrm>
          <a:prstGeom prst="rect">
            <a:avLst/>
          </a:prstGeom>
        </p:spPr>
      </p:pic>
    </p:spTree>
    <p:extLst>
      <p:ext uri="{BB962C8B-B14F-4D97-AF65-F5344CB8AC3E}">
        <p14:creationId xmlns:p14="http://schemas.microsoft.com/office/powerpoint/2010/main" val="1293846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03C5-79D4-4F7D-AA3E-D18D2F1322EA}"/>
              </a:ext>
            </a:extLst>
          </p:cNvPr>
          <p:cNvSpPr>
            <a:spLocks noGrp="1"/>
          </p:cNvSpPr>
          <p:nvPr>
            <p:ph type="title"/>
          </p:nvPr>
        </p:nvSpPr>
        <p:spPr/>
        <p:txBody>
          <a:bodyPr/>
          <a:lstStyle/>
          <a:p>
            <a:r>
              <a:rPr lang="en-US" dirty="0"/>
              <a:t>Multi-linear regression</a:t>
            </a:r>
          </a:p>
        </p:txBody>
      </p:sp>
      <p:sp>
        <p:nvSpPr>
          <p:cNvPr id="3" name="Content Placeholder 2">
            <a:extLst>
              <a:ext uri="{FF2B5EF4-FFF2-40B4-BE49-F238E27FC236}">
                <a16:creationId xmlns:a16="http://schemas.microsoft.com/office/drawing/2014/main" id="{70388DB5-7252-4F95-AB78-D5EA3118BB2D}"/>
              </a:ext>
            </a:extLst>
          </p:cNvPr>
          <p:cNvSpPr>
            <a:spLocks noGrp="1"/>
          </p:cNvSpPr>
          <p:nvPr>
            <p:ph sz="half" idx="1"/>
          </p:nvPr>
        </p:nvSpPr>
        <p:spPr/>
        <p:txBody>
          <a:bodyPr/>
          <a:lstStyle/>
          <a:p>
            <a:r>
              <a:rPr lang="en-US" dirty="0"/>
              <a:t>DAMAGE_PROPERTY_t ~ YEAR + C(TOR_F_SCALE)</a:t>
            </a:r>
          </a:p>
          <a:p>
            <a:r>
              <a:rPr lang="en-US" dirty="0"/>
              <a:t>Not a good fit</a:t>
            </a:r>
          </a:p>
          <a:p>
            <a:r>
              <a:rPr lang="en-US" dirty="0"/>
              <a:t>Potential multicollinearity</a:t>
            </a:r>
          </a:p>
          <a:p>
            <a:r>
              <a:rPr lang="en-US" dirty="0"/>
              <a:t>F-statistic is high</a:t>
            </a:r>
          </a:p>
          <a:p>
            <a:r>
              <a:rPr lang="en-US" dirty="0"/>
              <a:t>Low R-squared value (.045)</a:t>
            </a:r>
          </a:p>
          <a:p>
            <a:pPr lvl="1"/>
            <a:r>
              <a:rPr lang="en-US" dirty="0"/>
              <a:t>YEAR AND TOR_F_SCALE ONLY CONTRIBUTE 4.5% VARIATION ON DAMAGE_PROPERTY_t</a:t>
            </a:r>
          </a:p>
        </p:txBody>
      </p:sp>
      <p:pic>
        <p:nvPicPr>
          <p:cNvPr id="5" name="Content Placeholder 4">
            <a:extLst>
              <a:ext uri="{FF2B5EF4-FFF2-40B4-BE49-F238E27FC236}">
                <a16:creationId xmlns:a16="http://schemas.microsoft.com/office/drawing/2014/main" id="{AE7F6C20-8004-4459-95F5-FAAA9EC11C30}"/>
              </a:ext>
            </a:extLst>
          </p:cNvPr>
          <p:cNvPicPr>
            <a:picLocks noGrp="1" noChangeAspect="1"/>
          </p:cNvPicPr>
          <p:nvPr>
            <p:ph sz="half" idx="2"/>
          </p:nvPr>
        </p:nvPicPr>
        <p:blipFill>
          <a:blip r:embed="rId3"/>
          <a:stretch>
            <a:fillRect/>
          </a:stretch>
        </p:blipFill>
        <p:spPr>
          <a:xfrm>
            <a:off x="7428874" y="1840402"/>
            <a:ext cx="3602541" cy="4569077"/>
          </a:xfrm>
          <a:prstGeom prst="rect">
            <a:avLst/>
          </a:prstGeom>
        </p:spPr>
      </p:pic>
    </p:spTree>
    <p:extLst>
      <p:ext uri="{BB962C8B-B14F-4D97-AF65-F5344CB8AC3E}">
        <p14:creationId xmlns:p14="http://schemas.microsoft.com/office/powerpoint/2010/main" val="1163271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9E600C6-B99B-47F4-99FA-96AC30D18753}"/>
              </a:ext>
            </a:extLst>
          </p:cNvPr>
          <p:cNvSpPr>
            <a:spLocks noGrp="1"/>
          </p:cNvSpPr>
          <p:nvPr>
            <p:ph type="ctrTitle"/>
          </p:nvPr>
        </p:nvSpPr>
        <p:spPr>
          <a:xfrm>
            <a:off x="1893715" y="708498"/>
            <a:ext cx="7574507" cy="3330055"/>
          </a:xfrm>
        </p:spPr>
        <p:txBody>
          <a:bodyPr anchor="ctr">
            <a:normAutofit/>
          </a:bodyPr>
          <a:lstStyle/>
          <a:p>
            <a:r>
              <a:rPr lang="en-US" sz="6000" dirty="0">
                <a:solidFill>
                  <a:srgbClr val="FFFFFF"/>
                </a:solidFill>
              </a:rPr>
              <a:t>Conclusion</a:t>
            </a:r>
          </a:p>
        </p:txBody>
      </p:sp>
      <p:sp>
        <p:nvSpPr>
          <p:cNvPr id="13" name="Rectangle 12">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7606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8D5F-268A-45F9-BB1E-C340CFD73E27}"/>
              </a:ext>
            </a:extLst>
          </p:cNvPr>
          <p:cNvSpPr>
            <a:spLocks noGrp="1"/>
          </p:cNvSpPr>
          <p:nvPr>
            <p:ph type="title"/>
          </p:nvPr>
        </p:nvSpPr>
        <p:spPr>
          <a:xfrm>
            <a:off x="581192" y="702156"/>
            <a:ext cx="11029616" cy="485621"/>
          </a:xfrm>
        </p:spPr>
        <p:txBody>
          <a:bodyPr>
            <a:normAutofit fontScale="90000"/>
          </a:bodyPr>
          <a:lstStyle/>
          <a:p>
            <a:r>
              <a:rPr lang="en-US" dirty="0"/>
              <a:t>Variables</a:t>
            </a:r>
          </a:p>
        </p:txBody>
      </p:sp>
      <p:sp>
        <p:nvSpPr>
          <p:cNvPr id="3" name="Content Placeholder 2">
            <a:extLst>
              <a:ext uri="{FF2B5EF4-FFF2-40B4-BE49-F238E27FC236}">
                <a16:creationId xmlns:a16="http://schemas.microsoft.com/office/drawing/2014/main" id="{8F446106-DF41-4310-B7DA-44AE74B914DA}"/>
              </a:ext>
            </a:extLst>
          </p:cNvPr>
          <p:cNvSpPr>
            <a:spLocks noGrp="1"/>
          </p:cNvSpPr>
          <p:nvPr>
            <p:ph idx="1"/>
          </p:nvPr>
        </p:nvSpPr>
        <p:spPr>
          <a:xfrm>
            <a:off x="581192" y="1368271"/>
            <a:ext cx="11029615" cy="5221065"/>
          </a:xfrm>
        </p:spPr>
        <p:txBody>
          <a:bodyPr>
            <a:normAutofit fontScale="92500" lnSpcReduction="10000"/>
          </a:bodyPr>
          <a:lstStyle/>
          <a:p>
            <a:r>
              <a:rPr lang="en-US" dirty="0"/>
              <a:t>YEAR – Four-digit number for year the tornado happened (Ex. 2019)</a:t>
            </a:r>
          </a:p>
          <a:p>
            <a:r>
              <a:rPr lang="en-US" dirty="0"/>
              <a:t>DAMAGE_PROPERTY – Estimated property damage  in dollars</a:t>
            </a:r>
          </a:p>
          <a:p>
            <a:r>
              <a:rPr lang="en-US" dirty="0"/>
              <a:t>DAMAGE_BUCKET – Binned estimation of Damaged Property</a:t>
            </a:r>
          </a:p>
          <a:p>
            <a:pPr lvl="1"/>
            <a:r>
              <a:rPr lang="en-US" dirty="0"/>
              <a:t>'&lt;= 200000','&lt;= 400000','&lt;= 600000','&lt;= 800000','&lt;= 1000000','&lt;= 1200000','&lt;= 1400000','&lt;= 1600000','&lt;= 1800000','&lt;= 2000000','&lt;= 2200000','&lt;= 2400000','&lt;= 2600000’</a:t>
            </a:r>
          </a:p>
          <a:p>
            <a:r>
              <a:rPr lang="en-US" dirty="0"/>
              <a:t>TOR_F_SCALE – Fujita scale that measures the strength of the tornado, based on the amount of damage caused by tornado</a:t>
            </a:r>
          </a:p>
          <a:p>
            <a:pPr lvl="1"/>
            <a:r>
              <a:rPr lang="en-US" dirty="0"/>
              <a:t>EF0 – Light Damage (40 – 72 mph), </a:t>
            </a:r>
          </a:p>
          <a:p>
            <a:pPr lvl="1"/>
            <a:r>
              <a:rPr lang="en-US" dirty="0"/>
              <a:t>EF1 – Moderate Damage (73 – 112 mph)</a:t>
            </a:r>
          </a:p>
          <a:p>
            <a:pPr lvl="1"/>
            <a:r>
              <a:rPr lang="en-US" dirty="0"/>
              <a:t>EF2 – Significant damage (113 – 157 mph)</a:t>
            </a:r>
          </a:p>
          <a:p>
            <a:pPr lvl="1"/>
            <a:r>
              <a:rPr lang="en-US" dirty="0"/>
              <a:t>EF3 – Severe Damage (158 – 206 mph)</a:t>
            </a:r>
          </a:p>
          <a:p>
            <a:pPr lvl="1"/>
            <a:r>
              <a:rPr lang="en-US" dirty="0"/>
              <a:t>EF4 – Devastating Damage (207 – 260 mph)</a:t>
            </a:r>
          </a:p>
          <a:p>
            <a:pPr lvl="1"/>
            <a:r>
              <a:rPr lang="en-US" dirty="0"/>
              <a:t>EF5 – Incredible Damage (261 – 318 mph)a scale of tornado storm severity</a:t>
            </a:r>
          </a:p>
          <a:p>
            <a:pPr lvl="1"/>
            <a:r>
              <a:rPr lang="en-US" dirty="0"/>
              <a:t>EFU/NA – Missing/unidentified</a:t>
            </a:r>
          </a:p>
          <a:p>
            <a:r>
              <a:rPr lang="en-US" dirty="0"/>
              <a:t>TOR_LENGTH – Length of tornado in miles, when it touched the ground</a:t>
            </a:r>
          </a:p>
          <a:p>
            <a:r>
              <a:rPr lang="en-US" dirty="0"/>
              <a:t>TOR_WIDTH – Width of the tornado in feet while on the ground</a:t>
            </a:r>
          </a:p>
          <a:p>
            <a:pPr lvl="1"/>
            <a:endParaRPr lang="en-US" dirty="0"/>
          </a:p>
        </p:txBody>
      </p:sp>
    </p:spTree>
    <p:extLst>
      <p:ext uri="{BB962C8B-B14F-4D97-AF65-F5344CB8AC3E}">
        <p14:creationId xmlns:p14="http://schemas.microsoft.com/office/powerpoint/2010/main" val="372460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C28AA36-5568-49A1-AD52-44EA3206A9FD}"/>
              </a:ext>
            </a:extLst>
          </p:cNvPr>
          <p:cNvSpPr>
            <a:spLocks noGrp="1"/>
          </p:cNvSpPr>
          <p:nvPr>
            <p:ph type="title"/>
          </p:nvPr>
        </p:nvSpPr>
        <p:spPr>
          <a:xfrm>
            <a:off x="601255" y="702155"/>
            <a:ext cx="3409783" cy="1300365"/>
          </a:xfrm>
        </p:spPr>
        <p:txBody>
          <a:bodyPr vert="horz" lIns="91440" tIns="45720" rIns="91440" bIns="45720" rtlCol="0" anchor="b">
            <a:normAutofit/>
          </a:bodyPr>
          <a:lstStyle/>
          <a:p>
            <a:r>
              <a:rPr lang="en-US" sz="2800" dirty="0"/>
              <a:t>YEAR</a:t>
            </a:r>
          </a:p>
        </p:txBody>
      </p:sp>
      <p:sp>
        <p:nvSpPr>
          <p:cNvPr id="4" name="Text Placeholder 3">
            <a:extLst>
              <a:ext uri="{FF2B5EF4-FFF2-40B4-BE49-F238E27FC236}">
                <a16:creationId xmlns:a16="http://schemas.microsoft.com/office/drawing/2014/main" id="{602616D3-BE4F-4C15-8E2B-0987EE82A6A6}"/>
              </a:ext>
            </a:extLst>
          </p:cNvPr>
          <p:cNvSpPr>
            <a:spLocks noGrp="1"/>
          </p:cNvSpPr>
          <p:nvPr>
            <p:ph type="body" sz="half" idx="2"/>
          </p:nvPr>
        </p:nvSpPr>
        <p:spPr>
          <a:xfrm>
            <a:off x="601255" y="2177142"/>
            <a:ext cx="3409782" cy="3823607"/>
          </a:xfrm>
        </p:spPr>
        <p:txBody>
          <a:bodyPr vert="horz" lIns="91440" tIns="45720" rIns="91440" bIns="45720" rtlCol="0" anchor="ctr">
            <a:normAutofit/>
          </a:bodyPr>
          <a:lstStyle/>
          <a:p>
            <a:pPr>
              <a:buFont typeface="Wingdings 2" panose="05020102010507070707" pitchFamily="18" charset="2"/>
              <a:buChar char=""/>
            </a:pPr>
            <a:endParaRPr lang="en-US" dirty="0"/>
          </a:p>
          <a:p>
            <a:pPr>
              <a:buFont typeface="Wingdings 2" panose="05020102010507070707" pitchFamily="18" charset="2"/>
              <a:buChar char=""/>
            </a:pPr>
            <a:r>
              <a:rPr lang="en-US" dirty="0"/>
              <a:t>count:     67</a:t>
            </a:r>
          </a:p>
          <a:p>
            <a:pPr>
              <a:buFont typeface="Wingdings 2" panose="05020102010507070707" pitchFamily="18" charset="2"/>
              <a:buChar char=""/>
            </a:pPr>
            <a:r>
              <a:rPr lang="en-US" dirty="0"/>
              <a:t>mean:     1983.835821</a:t>
            </a:r>
          </a:p>
          <a:p>
            <a:pPr>
              <a:buFont typeface="Wingdings 2" panose="05020102010507070707" pitchFamily="18" charset="2"/>
              <a:buChar char=""/>
            </a:pPr>
            <a:r>
              <a:rPr lang="en-US" dirty="0"/>
              <a:t>std:         20.197207</a:t>
            </a:r>
          </a:p>
          <a:p>
            <a:pPr>
              <a:buFont typeface="Wingdings 2" panose="05020102010507070707" pitchFamily="18" charset="2"/>
              <a:buChar char=""/>
            </a:pPr>
            <a:r>
              <a:rPr lang="en-US" dirty="0"/>
              <a:t>min:        1950</a:t>
            </a:r>
          </a:p>
          <a:p>
            <a:pPr>
              <a:buFont typeface="Wingdings 2" panose="05020102010507070707" pitchFamily="18" charset="2"/>
              <a:buChar char=""/>
            </a:pPr>
            <a:r>
              <a:rPr lang="en-US" dirty="0"/>
              <a:t>0.25:      1966.5</a:t>
            </a:r>
          </a:p>
          <a:p>
            <a:pPr>
              <a:buFont typeface="Wingdings 2" panose="05020102010507070707" pitchFamily="18" charset="2"/>
              <a:buChar char=""/>
            </a:pPr>
            <a:r>
              <a:rPr lang="en-US" dirty="0"/>
              <a:t>0.5:        1984</a:t>
            </a:r>
          </a:p>
          <a:p>
            <a:pPr>
              <a:buFont typeface="Wingdings 2" panose="05020102010507070707" pitchFamily="18" charset="2"/>
              <a:buChar char=""/>
            </a:pPr>
            <a:r>
              <a:rPr lang="en-US" dirty="0"/>
              <a:t>0.75:      2000.5</a:t>
            </a:r>
          </a:p>
          <a:p>
            <a:pPr>
              <a:buFont typeface="Wingdings 2" panose="05020102010507070707" pitchFamily="18" charset="2"/>
              <a:buChar char=""/>
            </a:pPr>
            <a:r>
              <a:rPr lang="en-US" dirty="0"/>
              <a:t>max:       2019</a:t>
            </a:r>
          </a:p>
          <a:p>
            <a:pPr>
              <a:buFont typeface="Wingdings 2" panose="05020102010507070707" pitchFamily="18" charset="2"/>
              <a:buChar char=""/>
            </a:pPr>
            <a:endParaRPr lang="en-US" dirty="0"/>
          </a:p>
        </p:txBody>
      </p:sp>
      <p:pic>
        <p:nvPicPr>
          <p:cNvPr id="31" name="Content Placeholder 4">
            <a:extLst>
              <a:ext uri="{FF2B5EF4-FFF2-40B4-BE49-F238E27FC236}">
                <a16:creationId xmlns:a16="http://schemas.microsoft.com/office/drawing/2014/main" id="{22D6CC28-4581-4F19-9C75-62088540560C}"/>
              </a:ext>
            </a:extLst>
          </p:cNvPr>
          <p:cNvPicPr>
            <a:picLocks noGrp="1" noChangeAspect="1"/>
          </p:cNvPicPr>
          <p:nvPr>
            <p:ph idx="1"/>
          </p:nvPr>
        </p:nvPicPr>
        <p:blipFill>
          <a:blip r:embed="rId3"/>
          <a:stretch>
            <a:fillRect/>
          </a:stretch>
        </p:blipFill>
        <p:spPr>
          <a:xfrm>
            <a:off x="5148509" y="1495697"/>
            <a:ext cx="6013687" cy="4225834"/>
          </a:xfrm>
          <a:prstGeom prst="rect">
            <a:avLst/>
          </a:prstGeom>
        </p:spPr>
      </p:pic>
    </p:spTree>
    <p:extLst>
      <p:ext uri="{BB962C8B-B14F-4D97-AF65-F5344CB8AC3E}">
        <p14:creationId xmlns:p14="http://schemas.microsoft.com/office/powerpoint/2010/main" val="151005356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33981B3-396A-4028-9B90-FAEDE411D646}"/>
              </a:ext>
            </a:extLst>
          </p:cNvPr>
          <p:cNvSpPr>
            <a:spLocks noGrp="1"/>
          </p:cNvSpPr>
          <p:nvPr>
            <p:ph type="title"/>
          </p:nvPr>
        </p:nvSpPr>
        <p:spPr>
          <a:xfrm>
            <a:off x="601255" y="702155"/>
            <a:ext cx="3409783" cy="1300365"/>
          </a:xfrm>
        </p:spPr>
        <p:txBody>
          <a:bodyPr vert="horz" lIns="91440" tIns="45720" rIns="91440" bIns="45720" rtlCol="0" anchor="b">
            <a:normAutofit/>
          </a:bodyPr>
          <a:lstStyle/>
          <a:p>
            <a:r>
              <a:rPr lang="en-US" sz="2600" dirty="0"/>
              <a:t>DAMAGE_PROPERTY</a:t>
            </a:r>
          </a:p>
        </p:txBody>
      </p:sp>
      <p:sp>
        <p:nvSpPr>
          <p:cNvPr id="4" name="Text Placeholder 3">
            <a:extLst>
              <a:ext uri="{FF2B5EF4-FFF2-40B4-BE49-F238E27FC236}">
                <a16:creationId xmlns:a16="http://schemas.microsoft.com/office/drawing/2014/main" id="{3363DABC-5771-4B48-BDD8-6B59CFB28B33}"/>
              </a:ext>
            </a:extLst>
          </p:cNvPr>
          <p:cNvSpPr>
            <a:spLocks noGrp="1"/>
          </p:cNvSpPr>
          <p:nvPr>
            <p:ph type="body" sz="half" idx="2"/>
          </p:nvPr>
        </p:nvSpPr>
        <p:spPr>
          <a:xfrm>
            <a:off x="601255" y="2177142"/>
            <a:ext cx="3409782" cy="3823607"/>
          </a:xfrm>
        </p:spPr>
        <p:txBody>
          <a:bodyPr vert="horz" lIns="91440" tIns="45720" rIns="91440" bIns="45720" rtlCol="0" anchor="ctr">
            <a:normAutofit/>
          </a:bodyPr>
          <a:lstStyle/>
          <a:p>
            <a:pPr>
              <a:buFont typeface="Wingdings 2" panose="05020102010507070707" pitchFamily="18" charset="2"/>
              <a:buChar char=""/>
            </a:pPr>
            <a:r>
              <a:rPr lang="en-US" dirty="0"/>
              <a:t> count:     67 </a:t>
            </a:r>
          </a:p>
          <a:p>
            <a:pPr>
              <a:buFont typeface="Wingdings 2" panose="05020102010507070707" pitchFamily="18" charset="2"/>
              <a:buChar char=""/>
            </a:pPr>
            <a:r>
              <a:rPr lang="en-US" dirty="0"/>
              <a:t> mean:     740082.16 </a:t>
            </a:r>
          </a:p>
          <a:p>
            <a:pPr>
              <a:buFont typeface="Wingdings 2" panose="05020102010507070707" pitchFamily="18" charset="2"/>
              <a:buChar char=""/>
            </a:pPr>
            <a:r>
              <a:rPr lang="en-US" dirty="0"/>
              <a:t> std:          567117.99 </a:t>
            </a:r>
          </a:p>
          <a:p>
            <a:pPr>
              <a:buFont typeface="Wingdings 2" panose="05020102010507070707" pitchFamily="18" charset="2"/>
              <a:buChar char=""/>
            </a:pPr>
            <a:r>
              <a:rPr lang="en-US" dirty="0"/>
              <a:t> min:         99852.5 </a:t>
            </a:r>
          </a:p>
          <a:p>
            <a:pPr>
              <a:buFont typeface="Wingdings 2" panose="05020102010507070707" pitchFamily="18" charset="2"/>
              <a:buChar char=""/>
            </a:pPr>
            <a:r>
              <a:rPr lang="en-US" dirty="0"/>
              <a:t> 0.25:       242397.53 </a:t>
            </a:r>
          </a:p>
          <a:p>
            <a:pPr>
              <a:buFont typeface="Wingdings 2" panose="05020102010507070707" pitchFamily="18" charset="2"/>
              <a:buChar char=""/>
            </a:pPr>
            <a:r>
              <a:rPr lang="en-US" dirty="0"/>
              <a:t> 0.5:         589639.81 </a:t>
            </a:r>
          </a:p>
          <a:p>
            <a:pPr>
              <a:buFont typeface="Wingdings 2" panose="05020102010507070707" pitchFamily="18" charset="2"/>
              <a:buChar char=""/>
            </a:pPr>
            <a:r>
              <a:rPr lang="en-US" dirty="0"/>
              <a:t> 0.75:       1058827.41 </a:t>
            </a:r>
          </a:p>
          <a:p>
            <a:pPr>
              <a:buFont typeface="Wingdings 2" panose="05020102010507070707" pitchFamily="18" charset="2"/>
              <a:buChar char=""/>
            </a:pPr>
            <a:r>
              <a:rPr lang="en-US" dirty="0"/>
              <a:t> max:       2214829.58 </a:t>
            </a:r>
          </a:p>
          <a:p>
            <a:pPr>
              <a:buFont typeface="Wingdings 2" panose="05020102010507070707" pitchFamily="18" charset="2"/>
              <a:buChar char=""/>
            </a:pPr>
            <a:endParaRPr lang="en-US" dirty="0"/>
          </a:p>
        </p:txBody>
      </p:sp>
      <p:pic>
        <p:nvPicPr>
          <p:cNvPr id="8" name="Picture 7">
            <a:extLst>
              <a:ext uri="{FF2B5EF4-FFF2-40B4-BE49-F238E27FC236}">
                <a16:creationId xmlns:a16="http://schemas.microsoft.com/office/drawing/2014/main" id="{7FEA4FD6-D73F-4785-8928-FE9187AF5432}"/>
              </a:ext>
            </a:extLst>
          </p:cNvPr>
          <p:cNvPicPr>
            <a:picLocks noChangeAspect="1"/>
          </p:cNvPicPr>
          <p:nvPr/>
        </p:nvPicPr>
        <p:blipFill>
          <a:blip r:embed="rId3"/>
          <a:stretch>
            <a:fillRect/>
          </a:stretch>
        </p:blipFill>
        <p:spPr>
          <a:xfrm>
            <a:off x="4592231" y="1123200"/>
            <a:ext cx="6831503" cy="4594186"/>
          </a:xfrm>
          <a:prstGeom prst="rect">
            <a:avLst/>
          </a:prstGeom>
        </p:spPr>
      </p:pic>
    </p:spTree>
    <p:extLst>
      <p:ext uri="{BB962C8B-B14F-4D97-AF65-F5344CB8AC3E}">
        <p14:creationId xmlns:p14="http://schemas.microsoft.com/office/powerpoint/2010/main" val="299002080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6E5D9-A498-42EA-8233-B575C241D0EC}"/>
              </a:ext>
            </a:extLst>
          </p:cNvPr>
          <p:cNvSpPr>
            <a:spLocks noGrp="1"/>
          </p:cNvSpPr>
          <p:nvPr>
            <p:ph type="title"/>
          </p:nvPr>
        </p:nvSpPr>
        <p:spPr/>
        <p:txBody>
          <a:bodyPr/>
          <a:lstStyle/>
          <a:p>
            <a:r>
              <a:rPr lang="en-US" dirty="0"/>
              <a:t>DAMAGE_BUCKET</a:t>
            </a:r>
          </a:p>
        </p:txBody>
      </p:sp>
      <p:pic>
        <p:nvPicPr>
          <p:cNvPr id="7" name="Picture 6">
            <a:extLst>
              <a:ext uri="{FF2B5EF4-FFF2-40B4-BE49-F238E27FC236}">
                <a16:creationId xmlns:a16="http://schemas.microsoft.com/office/drawing/2014/main" id="{A38F98A5-96D7-465A-90C2-5799A87572FF}"/>
              </a:ext>
            </a:extLst>
          </p:cNvPr>
          <p:cNvPicPr>
            <a:picLocks noChangeAspect="1"/>
          </p:cNvPicPr>
          <p:nvPr/>
        </p:nvPicPr>
        <p:blipFill>
          <a:blip r:embed="rId3"/>
          <a:stretch>
            <a:fillRect/>
          </a:stretch>
        </p:blipFill>
        <p:spPr>
          <a:xfrm>
            <a:off x="4152609" y="1994809"/>
            <a:ext cx="5414320" cy="3360964"/>
          </a:xfrm>
          <a:prstGeom prst="rect">
            <a:avLst/>
          </a:prstGeom>
        </p:spPr>
      </p:pic>
      <p:sp>
        <p:nvSpPr>
          <p:cNvPr id="9" name="Rectangle 8">
            <a:extLst>
              <a:ext uri="{FF2B5EF4-FFF2-40B4-BE49-F238E27FC236}">
                <a16:creationId xmlns:a16="http://schemas.microsoft.com/office/drawing/2014/main" id="{7C4EA947-A6F2-4B1F-8749-225213DE7F97}"/>
              </a:ext>
            </a:extLst>
          </p:cNvPr>
          <p:cNvSpPr/>
          <p:nvPr/>
        </p:nvSpPr>
        <p:spPr>
          <a:xfrm>
            <a:off x="9312729" y="1989121"/>
            <a:ext cx="2879271" cy="3708307"/>
          </a:xfrm>
          <a:prstGeom prst="rect">
            <a:avLst/>
          </a:prstGeom>
        </p:spPr>
        <p:txBody>
          <a:bodyPr wrap="square">
            <a:spAutoFit/>
          </a:bodyPr>
          <a:lstStyle/>
          <a:p>
            <a:r>
              <a:rPr lang="en-US" dirty="0"/>
              <a:t>id:1 bucket: &lt;= 200000</a:t>
            </a:r>
          </a:p>
          <a:p>
            <a:r>
              <a:rPr lang="en-US" dirty="0"/>
              <a:t>id:2 bucket: &lt;= 400000</a:t>
            </a:r>
          </a:p>
          <a:p>
            <a:r>
              <a:rPr lang="en-US" dirty="0"/>
              <a:t>id:3 bucket: &lt;= 600000</a:t>
            </a:r>
          </a:p>
          <a:p>
            <a:r>
              <a:rPr lang="en-US" dirty="0"/>
              <a:t>id:4 bucket: &lt;= 800000</a:t>
            </a:r>
          </a:p>
          <a:p>
            <a:r>
              <a:rPr lang="en-US" dirty="0"/>
              <a:t>id:5 bucket: &lt;= 1000000</a:t>
            </a:r>
          </a:p>
          <a:p>
            <a:r>
              <a:rPr lang="en-US" dirty="0"/>
              <a:t>id:6 bucket: &lt;= 1200000</a:t>
            </a:r>
          </a:p>
          <a:p>
            <a:r>
              <a:rPr lang="en-US" dirty="0"/>
              <a:t>id:7 bucket: &lt;= 1400000</a:t>
            </a:r>
          </a:p>
          <a:p>
            <a:r>
              <a:rPr lang="en-US" dirty="0"/>
              <a:t>id:8 bucket: &lt;= 1600000</a:t>
            </a:r>
          </a:p>
          <a:p>
            <a:r>
              <a:rPr lang="en-US" dirty="0"/>
              <a:t>id:9 bucket: &lt;= 1800000</a:t>
            </a:r>
          </a:p>
          <a:p>
            <a:r>
              <a:rPr lang="en-US" dirty="0"/>
              <a:t>id:10 bucket: &lt;= 2000000</a:t>
            </a:r>
          </a:p>
          <a:p>
            <a:r>
              <a:rPr lang="en-US" dirty="0"/>
              <a:t>id:11 bucket: &lt;= 2200000</a:t>
            </a:r>
          </a:p>
          <a:p>
            <a:r>
              <a:rPr lang="en-US" dirty="0"/>
              <a:t>id:12 bucket: &lt;= 2400000</a:t>
            </a:r>
          </a:p>
          <a:p>
            <a:r>
              <a:rPr lang="en-US" dirty="0"/>
              <a:t>id:13 bucket: &lt;= 2600000</a:t>
            </a:r>
          </a:p>
        </p:txBody>
      </p:sp>
      <p:sp>
        <p:nvSpPr>
          <p:cNvPr id="11" name="Text Placeholder 3">
            <a:extLst>
              <a:ext uri="{FF2B5EF4-FFF2-40B4-BE49-F238E27FC236}">
                <a16:creationId xmlns:a16="http://schemas.microsoft.com/office/drawing/2014/main" id="{482CB092-684D-477A-8074-2F288DA42158}"/>
              </a:ext>
            </a:extLst>
          </p:cNvPr>
          <p:cNvSpPr>
            <a:spLocks noGrp="1"/>
          </p:cNvSpPr>
          <p:nvPr>
            <p:ph type="body" sz="half" idx="2"/>
          </p:nvPr>
        </p:nvSpPr>
        <p:spPr>
          <a:xfrm>
            <a:off x="578892" y="2655869"/>
            <a:ext cx="3409782" cy="3823607"/>
          </a:xfrm>
        </p:spPr>
        <p:txBody>
          <a:bodyPr vert="horz" lIns="91440" tIns="45720" rIns="91440" bIns="45720" rtlCol="0" anchor="ctr">
            <a:normAutofit/>
          </a:bodyPr>
          <a:lstStyle/>
          <a:p>
            <a:pPr>
              <a:buFont typeface="Wingdings 2" panose="05020102010507070707" pitchFamily="18" charset="2"/>
              <a:buChar char=""/>
            </a:pPr>
            <a:r>
              <a:rPr lang="en-US" dirty="0"/>
              <a:t>  count:     67 </a:t>
            </a:r>
          </a:p>
          <a:p>
            <a:pPr>
              <a:buFont typeface="Wingdings 2" panose="05020102010507070707" pitchFamily="18" charset="2"/>
              <a:buChar char=""/>
            </a:pPr>
            <a:r>
              <a:rPr lang="en-US" dirty="0"/>
              <a:t> unique:     12 </a:t>
            </a:r>
          </a:p>
          <a:p>
            <a:pPr>
              <a:buFont typeface="Wingdings 2" panose="05020102010507070707" pitchFamily="18" charset="2"/>
              <a:buChar char=""/>
            </a:pPr>
            <a:r>
              <a:rPr lang="en-US" dirty="0"/>
              <a:t> top:          2 </a:t>
            </a:r>
          </a:p>
          <a:p>
            <a:pPr>
              <a:buFont typeface="Wingdings 2" panose="05020102010507070707" pitchFamily="18" charset="2"/>
              <a:buChar char=""/>
            </a:pPr>
            <a:r>
              <a:rPr lang="en-US" dirty="0"/>
              <a:t> freq:         17 </a:t>
            </a:r>
          </a:p>
          <a:p>
            <a:pPr>
              <a:buFont typeface="Wingdings 2" panose="05020102010507070707" pitchFamily="18" charset="2"/>
              <a:buChar char=""/>
            </a:pPr>
            <a:endParaRPr lang="en-US" dirty="0"/>
          </a:p>
        </p:txBody>
      </p:sp>
    </p:spTree>
    <p:extLst>
      <p:ext uri="{BB962C8B-B14F-4D97-AF65-F5344CB8AC3E}">
        <p14:creationId xmlns:p14="http://schemas.microsoft.com/office/powerpoint/2010/main" val="92289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03005-1E4E-4EC1-89A1-AC603A4E0A37}"/>
              </a:ext>
            </a:extLst>
          </p:cNvPr>
          <p:cNvSpPr>
            <a:spLocks noGrp="1"/>
          </p:cNvSpPr>
          <p:nvPr>
            <p:ph type="title"/>
          </p:nvPr>
        </p:nvSpPr>
        <p:spPr/>
        <p:txBody>
          <a:bodyPr/>
          <a:lstStyle/>
          <a:p>
            <a:r>
              <a:rPr lang="en-US" dirty="0"/>
              <a:t>TOR_F_SCALE</a:t>
            </a:r>
          </a:p>
        </p:txBody>
      </p:sp>
      <p:pic>
        <p:nvPicPr>
          <p:cNvPr id="5" name="Picture 4">
            <a:extLst>
              <a:ext uri="{FF2B5EF4-FFF2-40B4-BE49-F238E27FC236}">
                <a16:creationId xmlns:a16="http://schemas.microsoft.com/office/drawing/2014/main" id="{CD64E9B9-A1C1-4E95-9198-DD4E9FC2118A}"/>
              </a:ext>
            </a:extLst>
          </p:cNvPr>
          <p:cNvPicPr>
            <a:picLocks noChangeAspect="1"/>
          </p:cNvPicPr>
          <p:nvPr/>
        </p:nvPicPr>
        <p:blipFill>
          <a:blip r:embed="rId3"/>
          <a:stretch>
            <a:fillRect/>
          </a:stretch>
        </p:blipFill>
        <p:spPr>
          <a:xfrm>
            <a:off x="4517916" y="1612609"/>
            <a:ext cx="6906227" cy="4225437"/>
          </a:xfrm>
          <a:prstGeom prst="rect">
            <a:avLst/>
          </a:prstGeom>
        </p:spPr>
      </p:pic>
      <p:sp>
        <p:nvSpPr>
          <p:cNvPr id="17" name="Text Placeholder 3">
            <a:extLst>
              <a:ext uri="{FF2B5EF4-FFF2-40B4-BE49-F238E27FC236}">
                <a16:creationId xmlns:a16="http://schemas.microsoft.com/office/drawing/2014/main" id="{CB6CC73B-3E24-48FF-8AAB-5B84D7BAAE74}"/>
              </a:ext>
            </a:extLst>
          </p:cNvPr>
          <p:cNvSpPr>
            <a:spLocks noGrp="1"/>
          </p:cNvSpPr>
          <p:nvPr>
            <p:ph type="body" sz="half" idx="2"/>
          </p:nvPr>
        </p:nvSpPr>
        <p:spPr>
          <a:xfrm>
            <a:off x="578892" y="2655869"/>
            <a:ext cx="3409782" cy="3823607"/>
          </a:xfrm>
        </p:spPr>
        <p:txBody>
          <a:bodyPr vert="horz" lIns="91440" tIns="45720" rIns="91440" bIns="45720" rtlCol="0" anchor="ctr">
            <a:normAutofit/>
          </a:bodyPr>
          <a:lstStyle/>
          <a:p>
            <a:pPr>
              <a:buFont typeface="Wingdings 2" panose="05020102010507070707" pitchFamily="18" charset="2"/>
              <a:buChar char=""/>
            </a:pPr>
            <a:r>
              <a:rPr lang="en-US" dirty="0"/>
              <a:t> count:     68456 </a:t>
            </a:r>
          </a:p>
          <a:p>
            <a:pPr>
              <a:buFont typeface="Wingdings 2" panose="05020102010507070707" pitchFamily="18" charset="2"/>
              <a:buChar char=""/>
            </a:pPr>
            <a:r>
              <a:rPr lang="en-US" dirty="0"/>
              <a:t> unique:     6 </a:t>
            </a:r>
          </a:p>
          <a:p>
            <a:pPr>
              <a:buFont typeface="Wingdings 2" panose="05020102010507070707" pitchFamily="18" charset="2"/>
              <a:buChar char=""/>
            </a:pPr>
            <a:r>
              <a:rPr lang="en-US" dirty="0"/>
              <a:t> top:          EF0 </a:t>
            </a:r>
          </a:p>
          <a:p>
            <a:pPr>
              <a:buFont typeface="Wingdings 2" panose="05020102010507070707" pitchFamily="18" charset="2"/>
              <a:buChar char=""/>
            </a:pPr>
            <a:r>
              <a:rPr lang="en-US" dirty="0"/>
              <a:t> freq:         30087 </a:t>
            </a:r>
          </a:p>
          <a:p>
            <a:pPr>
              <a:buFont typeface="Wingdings 2" panose="05020102010507070707" pitchFamily="18" charset="2"/>
              <a:buChar char=""/>
            </a:pPr>
            <a:endParaRPr lang="en-US" dirty="0"/>
          </a:p>
        </p:txBody>
      </p:sp>
    </p:spTree>
    <p:extLst>
      <p:ext uri="{BB962C8B-B14F-4D97-AF65-F5344CB8AC3E}">
        <p14:creationId xmlns:p14="http://schemas.microsoft.com/office/powerpoint/2010/main" val="105255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EFB58DC-6F1B-4BC5-AFE5-A4B63FF57226}"/>
              </a:ext>
            </a:extLst>
          </p:cNvPr>
          <p:cNvSpPr>
            <a:spLocks noGrp="1"/>
          </p:cNvSpPr>
          <p:nvPr>
            <p:ph type="title"/>
          </p:nvPr>
        </p:nvSpPr>
        <p:spPr>
          <a:xfrm>
            <a:off x="601255" y="702155"/>
            <a:ext cx="3409783" cy="1300365"/>
          </a:xfrm>
        </p:spPr>
        <p:txBody>
          <a:bodyPr vert="horz" lIns="91440" tIns="45720" rIns="91440" bIns="45720" rtlCol="0" anchor="b">
            <a:normAutofit/>
          </a:bodyPr>
          <a:lstStyle/>
          <a:p>
            <a:r>
              <a:rPr lang="en-US" sz="2800" dirty="0"/>
              <a:t>efo</a:t>
            </a:r>
          </a:p>
        </p:txBody>
      </p:sp>
      <p:sp>
        <p:nvSpPr>
          <p:cNvPr id="4" name="Text Placeholder 3">
            <a:extLst>
              <a:ext uri="{FF2B5EF4-FFF2-40B4-BE49-F238E27FC236}">
                <a16:creationId xmlns:a16="http://schemas.microsoft.com/office/drawing/2014/main" id="{6D1E737A-D0D0-4A8C-9738-ACBF443F6362}"/>
              </a:ext>
            </a:extLst>
          </p:cNvPr>
          <p:cNvSpPr>
            <a:spLocks noGrp="1"/>
          </p:cNvSpPr>
          <p:nvPr>
            <p:ph type="body" sz="half" idx="2"/>
          </p:nvPr>
        </p:nvSpPr>
        <p:spPr>
          <a:xfrm>
            <a:off x="601255" y="2177142"/>
            <a:ext cx="3409782" cy="3823607"/>
          </a:xfrm>
        </p:spPr>
        <p:txBody>
          <a:bodyPr vert="horz" lIns="91440" tIns="45720" rIns="91440" bIns="45720" rtlCol="0" anchor="ctr">
            <a:normAutofit/>
          </a:bodyPr>
          <a:lstStyle/>
          <a:p>
            <a:pPr>
              <a:buFont typeface="Wingdings 2" panose="05020102010507070707" pitchFamily="18" charset="2"/>
              <a:buChar char=""/>
            </a:pPr>
            <a:r>
              <a:rPr lang="en-US" dirty="0"/>
              <a:t> count:     67 </a:t>
            </a:r>
          </a:p>
          <a:p>
            <a:pPr>
              <a:buFont typeface="Wingdings 2" panose="05020102010507070707" pitchFamily="18" charset="2"/>
              <a:buChar char=""/>
            </a:pPr>
            <a:r>
              <a:rPr lang="en-US" dirty="0"/>
              <a:t> mean:     424.93 </a:t>
            </a:r>
          </a:p>
          <a:p>
            <a:pPr>
              <a:buFont typeface="Wingdings 2" panose="05020102010507070707" pitchFamily="18" charset="2"/>
              <a:buChar char=""/>
            </a:pPr>
            <a:r>
              <a:rPr lang="en-US" dirty="0"/>
              <a:t> std:          311.62 </a:t>
            </a:r>
          </a:p>
          <a:p>
            <a:pPr>
              <a:buFont typeface="Wingdings 2" panose="05020102010507070707" pitchFamily="18" charset="2"/>
              <a:buChar char=""/>
            </a:pPr>
            <a:r>
              <a:rPr lang="en-US" dirty="0"/>
              <a:t> min:         13 </a:t>
            </a:r>
          </a:p>
          <a:p>
            <a:pPr>
              <a:buFont typeface="Wingdings 2" panose="05020102010507070707" pitchFamily="18" charset="2"/>
              <a:buChar char=""/>
            </a:pPr>
            <a:r>
              <a:rPr lang="en-US" dirty="0"/>
              <a:t> 0.25:       156 </a:t>
            </a:r>
          </a:p>
          <a:p>
            <a:pPr>
              <a:buFont typeface="Wingdings 2" panose="05020102010507070707" pitchFamily="18" charset="2"/>
              <a:buChar char=""/>
            </a:pPr>
            <a:r>
              <a:rPr lang="en-US" dirty="0"/>
              <a:t> 0.5:         343 </a:t>
            </a:r>
          </a:p>
          <a:p>
            <a:pPr>
              <a:buFont typeface="Wingdings 2" panose="05020102010507070707" pitchFamily="18" charset="2"/>
              <a:buChar char=""/>
            </a:pPr>
            <a:r>
              <a:rPr lang="en-US" dirty="0"/>
              <a:t> 0.75:       709.5 </a:t>
            </a:r>
          </a:p>
          <a:p>
            <a:pPr>
              <a:buFont typeface="Wingdings 2" panose="05020102010507070707" pitchFamily="18" charset="2"/>
              <a:buChar char=""/>
            </a:pPr>
            <a:r>
              <a:rPr lang="en-US" dirty="0"/>
              <a:t> max:       1271 </a:t>
            </a:r>
          </a:p>
          <a:p>
            <a:pPr>
              <a:buFont typeface="Wingdings 2" panose="05020102010507070707" pitchFamily="18" charset="2"/>
              <a:buChar char=""/>
            </a:pPr>
            <a:endParaRPr lang="en-US" dirty="0"/>
          </a:p>
        </p:txBody>
      </p:sp>
      <p:pic>
        <p:nvPicPr>
          <p:cNvPr id="5" name="Picture 4" descr="A close up of text on a white surface&#10;&#10;Description automatically generated">
            <a:extLst>
              <a:ext uri="{FF2B5EF4-FFF2-40B4-BE49-F238E27FC236}">
                <a16:creationId xmlns:a16="http://schemas.microsoft.com/office/drawing/2014/main" id="{965B6283-ACB8-4F69-8B36-98792BBDB456}"/>
              </a:ext>
            </a:extLst>
          </p:cNvPr>
          <p:cNvPicPr>
            <a:picLocks noChangeAspect="1"/>
          </p:cNvPicPr>
          <p:nvPr/>
        </p:nvPicPr>
        <p:blipFill>
          <a:blip r:embed="rId3"/>
          <a:stretch>
            <a:fillRect/>
          </a:stretch>
        </p:blipFill>
        <p:spPr>
          <a:xfrm>
            <a:off x="4592231" y="1089043"/>
            <a:ext cx="6831503" cy="4662500"/>
          </a:xfrm>
          <a:prstGeom prst="rect">
            <a:avLst/>
          </a:prstGeom>
        </p:spPr>
      </p:pic>
    </p:spTree>
    <p:extLst>
      <p:ext uri="{BB962C8B-B14F-4D97-AF65-F5344CB8AC3E}">
        <p14:creationId xmlns:p14="http://schemas.microsoft.com/office/powerpoint/2010/main" val="18883235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E1B2F45-961B-4866-B7CA-3F2307AA14B8}"/>
              </a:ext>
            </a:extLst>
          </p:cNvPr>
          <p:cNvSpPr>
            <a:spLocks noGrp="1"/>
          </p:cNvSpPr>
          <p:nvPr>
            <p:ph type="title"/>
          </p:nvPr>
        </p:nvSpPr>
        <p:spPr>
          <a:xfrm>
            <a:off x="601255" y="702155"/>
            <a:ext cx="3409783" cy="1300365"/>
          </a:xfrm>
        </p:spPr>
        <p:txBody>
          <a:bodyPr vert="horz" lIns="91440" tIns="45720" rIns="91440" bIns="45720" rtlCol="0" anchor="b">
            <a:normAutofit/>
          </a:bodyPr>
          <a:lstStyle/>
          <a:p>
            <a:r>
              <a:rPr lang="en-US" sz="2800" dirty="0"/>
              <a:t>ef1</a:t>
            </a:r>
          </a:p>
        </p:txBody>
      </p:sp>
      <p:sp>
        <p:nvSpPr>
          <p:cNvPr id="4" name="Text Placeholder 3">
            <a:extLst>
              <a:ext uri="{FF2B5EF4-FFF2-40B4-BE49-F238E27FC236}">
                <a16:creationId xmlns:a16="http://schemas.microsoft.com/office/drawing/2014/main" id="{F3CE3E0C-3A2B-48C2-BC3A-E84CCA735F91}"/>
              </a:ext>
            </a:extLst>
          </p:cNvPr>
          <p:cNvSpPr>
            <a:spLocks noGrp="1"/>
          </p:cNvSpPr>
          <p:nvPr>
            <p:ph type="body" sz="half" idx="2"/>
          </p:nvPr>
        </p:nvSpPr>
        <p:spPr>
          <a:xfrm>
            <a:off x="601255" y="2177142"/>
            <a:ext cx="3409782" cy="3823607"/>
          </a:xfrm>
        </p:spPr>
        <p:txBody>
          <a:bodyPr vert="horz" lIns="91440" tIns="45720" rIns="91440" bIns="45720" rtlCol="0" anchor="ctr">
            <a:normAutofit/>
          </a:bodyPr>
          <a:lstStyle/>
          <a:p>
            <a:pPr>
              <a:buFont typeface="Wingdings 2" panose="05020102010507070707" pitchFamily="18" charset="2"/>
              <a:buChar char=""/>
            </a:pPr>
            <a:r>
              <a:rPr lang="en-US" dirty="0"/>
              <a:t> count:     67 </a:t>
            </a:r>
          </a:p>
          <a:p>
            <a:pPr>
              <a:buFont typeface="Wingdings 2" panose="05020102010507070707" pitchFamily="18" charset="2"/>
              <a:buChar char=""/>
            </a:pPr>
            <a:r>
              <a:rPr lang="en-US" dirty="0"/>
              <a:t> mean:     320.37 </a:t>
            </a:r>
          </a:p>
          <a:p>
            <a:pPr>
              <a:buFont typeface="Wingdings 2" panose="05020102010507070707" pitchFamily="18" charset="2"/>
              <a:buChar char=""/>
            </a:pPr>
            <a:r>
              <a:rPr lang="en-US" dirty="0"/>
              <a:t> std:          118.63 </a:t>
            </a:r>
          </a:p>
          <a:p>
            <a:pPr>
              <a:buFont typeface="Wingdings 2" panose="05020102010507070707" pitchFamily="18" charset="2"/>
              <a:buChar char=""/>
            </a:pPr>
            <a:r>
              <a:rPr lang="en-US" dirty="0"/>
              <a:t> min:         84 </a:t>
            </a:r>
          </a:p>
          <a:p>
            <a:pPr>
              <a:buFont typeface="Wingdings 2" panose="05020102010507070707" pitchFamily="18" charset="2"/>
              <a:buChar char=""/>
            </a:pPr>
            <a:r>
              <a:rPr lang="en-US" dirty="0"/>
              <a:t> 0.25:       240.5 </a:t>
            </a:r>
          </a:p>
          <a:p>
            <a:pPr>
              <a:buFont typeface="Wingdings 2" panose="05020102010507070707" pitchFamily="18" charset="2"/>
              <a:buChar char=""/>
            </a:pPr>
            <a:r>
              <a:rPr lang="en-US" dirty="0"/>
              <a:t> 0.5:         324 </a:t>
            </a:r>
          </a:p>
          <a:p>
            <a:pPr>
              <a:buFont typeface="Wingdings 2" panose="05020102010507070707" pitchFamily="18" charset="2"/>
              <a:buChar char=""/>
            </a:pPr>
            <a:r>
              <a:rPr lang="en-US" dirty="0"/>
              <a:t> 0.75:       386 </a:t>
            </a:r>
          </a:p>
          <a:p>
            <a:pPr>
              <a:buFont typeface="Wingdings 2" panose="05020102010507070707" pitchFamily="18" charset="2"/>
              <a:buChar char=""/>
            </a:pPr>
            <a:r>
              <a:rPr lang="en-US" dirty="0"/>
              <a:t> max:       682 </a:t>
            </a:r>
          </a:p>
          <a:p>
            <a:pPr>
              <a:buFont typeface="Wingdings 2" panose="05020102010507070707" pitchFamily="18" charset="2"/>
              <a:buChar char=""/>
            </a:pPr>
            <a:endParaRPr lang="en-US" dirty="0"/>
          </a:p>
        </p:txBody>
      </p:sp>
      <p:sp>
        <p:nvSpPr>
          <p:cNvPr id="7" name="Content Placeholder 6">
            <a:extLst>
              <a:ext uri="{FF2B5EF4-FFF2-40B4-BE49-F238E27FC236}">
                <a16:creationId xmlns:a16="http://schemas.microsoft.com/office/drawing/2014/main" id="{9AB79793-3F4F-458E-A6BC-36EBCB40312A}"/>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EC536EFB-C715-44C5-9C9E-09F4DE197297}"/>
              </a:ext>
            </a:extLst>
          </p:cNvPr>
          <p:cNvPicPr>
            <a:picLocks noChangeAspect="1"/>
          </p:cNvPicPr>
          <p:nvPr/>
        </p:nvPicPr>
        <p:blipFill>
          <a:blip r:embed="rId3"/>
          <a:stretch>
            <a:fillRect/>
          </a:stretch>
        </p:blipFill>
        <p:spPr>
          <a:xfrm>
            <a:off x="5016962" y="1352337"/>
            <a:ext cx="6050370" cy="4265983"/>
          </a:xfrm>
          <a:prstGeom prst="rect">
            <a:avLst/>
          </a:prstGeom>
        </p:spPr>
      </p:pic>
    </p:spTree>
    <p:extLst>
      <p:ext uri="{BB962C8B-B14F-4D97-AF65-F5344CB8AC3E}">
        <p14:creationId xmlns:p14="http://schemas.microsoft.com/office/powerpoint/2010/main" val="154314465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1901</Words>
  <Application>Microsoft Office PowerPoint</Application>
  <PresentationFormat>Widescreen</PresentationFormat>
  <Paragraphs>232</Paragraphs>
  <Slides>26</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Courier New</vt:lpstr>
      <vt:lpstr>Franklin Gothic Book</vt:lpstr>
      <vt:lpstr>Franklin Gothic Demi</vt:lpstr>
      <vt:lpstr>Wingdings 2</vt:lpstr>
      <vt:lpstr>DividendVTI</vt:lpstr>
      <vt:lpstr>Dsc 530 Final project –Tornadoes among us!</vt:lpstr>
      <vt:lpstr>Have tornadoes cost more in property damage over the last ten year?</vt:lpstr>
      <vt:lpstr>Variables</vt:lpstr>
      <vt:lpstr>YEAR</vt:lpstr>
      <vt:lpstr>DAMAGE_PROPERTY</vt:lpstr>
      <vt:lpstr>DAMAGE_BUCKET</vt:lpstr>
      <vt:lpstr>TOR_F_SCALE</vt:lpstr>
      <vt:lpstr>efo</vt:lpstr>
      <vt:lpstr>ef1</vt:lpstr>
      <vt:lpstr>ef2</vt:lpstr>
      <vt:lpstr>ef3</vt:lpstr>
      <vt:lpstr>ef4</vt:lpstr>
      <vt:lpstr>ef5</vt:lpstr>
      <vt:lpstr>Tor_length</vt:lpstr>
      <vt:lpstr>Tor_width</vt:lpstr>
      <vt:lpstr>Damage_property pmf – round 1</vt:lpstr>
      <vt:lpstr>Damage_property pmf – round 1</vt:lpstr>
      <vt:lpstr>Damage_property cdf – round 1</vt:lpstr>
      <vt:lpstr>Damage_bucket pmf – round 2</vt:lpstr>
      <vt:lpstr>Damage_property pmf – round 2</vt:lpstr>
      <vt:lpstr>Damage_property cdf – round 2</vt:lpstr>
      <vt:lpstr>Exponential distribution on damaged_PROPERTY</vt:lpstr>
      <vt:lpstr>Correlation between year and tor_length</vt:lpstr>
      <vt:lpstr>Comparing the means </vt:lpstr>
      <vt:lpstr>Multi-linear regression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2020-03-01T03:15:15Z</dcterms:created>
  <dcterms:modified xsi:type="dcterms:W3CDTF">2020-03-01T04:38:18Z</dcterms:modified>
</cp:coreProperties>
</file>