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59" r:id="rId1"/>
  </p:sldMasterIdLst>
  <p:notesMasterIdLst>
    <p:notesMasterId r:id="rId3"/>
  </p:notesMasterIdLst>
  <p:handoutMasterIdLst>
    <p:handoutMasterId r:id="rId4"/>
  </p:handoutMasterIdLst>
  <p:sldIdLst>
    <p:sldId id="280" r:id="rId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2">
          <p15:clr>
            <a:srgbClr val="A4A3A4"/>
          </p15:clr>
        </p15:guide>
        <p15:guide id="2" pos="288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90" autoAdjust="0"/>
    <p:restoredTop sz="91074" autoAdjust="0"/>
  </p:normalViewPr>
  <p:slideViewPr>
    <p:cSldViewPr snapToGrid="0" showGuides="1">
      <p:cViewPr varScale="1">
        <p:scale>
          <a:sx n="87" d="100"/>
          <a:sy n="87" d="100"/>
        </p:scale>
        <p:origin x="1290" y="84"/>
      </p:cViewPr>
      <p:guideLst>
        <p:guide orient="horz" pos="2162"/>
        <p:guide pos="288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8" d="100"/>
          <a:sy n="88" d="100"/>
        </p:scale>
        <p:origin x="-2310" y="-12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A45904C4-010F-4896-9D22-0FDDB5A0FF93}" type="datetimeFigureOut">
              <a:rPr lang="en-US" smtClean="0">
                <a:solidFill>
                  <a:schemeClr val="bg1">
                    <a:lumMod val="65000"/>
                  </a:schemeClr>
                </a:solidFill>
                <a:latin typeface="Tahoma" pitchFamily="34" charset="0"/>
                <a:ea typeface="Tahoma" pitchFamily="34" charset="0"/>
                <a:cs typeface="Tahoma" pitchFamily="34" charset="0"/>
              </a:rPr>
              <a:pPr/>
              <a:t>11/6/2015</a:t>
            </a:fld>
            <a:endParaRPr lang="en-US" dirty="0">
              <a:solidFill>
                <a:schemeClr val="bg1">
                  <a:lumMod val="65000"/>
                </a:schemeClr>
              </a:solidFill>
              <a:latin typeface="Tahoma" pitchFamily="34" charset="0"/>
              <a:ea typeface="Tahoma" pitchFamily="34" charset="0"/>
              <a:cs typeface="Tahoma" pitchFamily="34" charset="0"/>
            </a:endParaRPr>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dirty="0" smtClean="0">
                <a:solidFill>
                  <a:schemeClr val="bg1">
                    <a:lumMod val="65000"/>
                  </a:schemeClr>
                </a:solidFill>
                <a:latin typeface="Tahoma" pitchFamily="34" charset="0"/>
                <a:ea typeface="Tahoma" pitchFamily="34" charset="0"/>
                <a:cs typeface="Tahoma" pitchFamily="34" charset="0"/>
              </a:rPr>
              <a:t>Distribution Statement</a:t>
            </a:r>
            <a:endParaRPr lang="en-US" dirty="0">
              <a:solidFill>
                <a:schemeClr val="bg1">
                  <a:lumMod val="65000"/>
                </a:schemeClr>
              </a:solidFill>
              <a:latin typeface="Tahoma" pitchFamily="34" charset="0"/>
              <a:ea typeface="Tahoma" pitchFamily="34" charset="0"/>
              <a:cs typeface="Tahoma" pitchFamily="34" charset="0"/>
            </a:endParaRP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4899D1F1-6DC0-4977-808C-FD0BF7AD2565}" type="slidenum">
              <a:rPr lang="en-US" smtClean="0">
                <a:solidFill>
                  <a:schemeClr val="bg1">
                    <a:lumMod val="65000"/>
                  </a:schemeClr>
                </a:solidFill>
                <a:latin typeface="Tahoma" pitchFamily="34" charset="0"/>
                <a:ea typeface="Tahoma" pitchFamily="34" charset="0"/>
                <a:cs typeface="Tahoma" pitchFamily="34" charset="0"/>
              </a:rPr>
              <a:pPr/>
              <a:t>‹#›</a:t>
            </a:fld>
            <a:endParaRPr lang="en-US" dirty="0">
              <a:solidFill>
                <a:schemeClr val="bg1">
                  <a:lumMod val="65000"/>
                </a:schemeClr>
              </a:solidFill>
              <a:latin typeface="Tahoma" pitchFamily="34" charset="0"/>
              <a:ea typeface="Tahoma" pitchFamily="34" charset="0"/>
              <a:cs typeface="Tahoma" pitchFamily="34" charset="0"/>
            </a:endParaRPr>
          </a:p>
        </p:txBody>
      </p:sp>
      <p:pic>
        <p:nvPicPr>
          <p:cNvPr id="6"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45924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solidFill>
                  <a:schemeClr val="bg1">
                    <a:lumMod val="65000"/>
                  </a:schemeClr>
                </a:solidFill>
                <a:latin typeface="Tahoma" pitchFamily="34" charset="0"/>
                <a:ea typeface="Tahoma" pitchFamily="34" charset="0"/>
                <a:cs typeface="Tahoma" pitchFamily="34" charset="0"/>
              </a:defRPr>
            </a:lvl1pPr>
          </a:lstStyle>
          <a:p>
            <a:fld id="{92715C0D-0E45-40B4-BE1B-664AAA8E6B7F}" type="datetimeFigureOut">
              <a:rPr lang="en-US" smtClean="0"/>
              <a:pPr/>
              <a:t>11/6/2015</a:t>
            </a:fld>
            <a:endParaRPr lang="en-US" dirty="0"/>
          </a:p>
        </p:txBody>
      </p:sp>
      <p:sp>
        <p:nvSpPr>
          <p:cNvPr id="4" name="Slide Image Placeholder 3"/>
          <p:cNvSpPr>
            <a:spLocks noGrp="1" noRot="1" noChangeAspect="1"/>
          </p:cNvSpPr>
          <p:nvPr>
            <p:ph type="sldImg" idx="2"/>
          </p:nvPr>
        </p:nvSpPr>
        <p:spPr>
          <a:xfrm>
            <a:off x="1181100" y="895350"/>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648200"/>
            <a:ext cx="5608320" cy="3950970"/>
          </a:xfrm>
          <a:prstGeom prst="rect">
            <a:avLst/>
          </a:prstGeom>
        </p:spPr>
        <p:txBody>
          <a:bodyPr vert="horz" lIns="93177" tIns="46589" rIns="93177" bIns="46589"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solidFill>
                  <a:schemeClr val="bg1">
                    <a:lumMod val="65000"/>
                  </a:schemeClr>
                </a:solidFill>
                <a:latin typeface="Tahoma" pitchFamily="34" charset="0"/>
                <a:ea typeface="Tahoma" pitchFamily="34" charset="0"/>
                <a:cs typeface="Tahoma" pitchFamily="34" charset="0"/>
              </a:defRPr>
            </a:lvl1pPr>
          </a:lstStyle>
          <a:p>
            <a:r>
              <a:rPr lang="en-US" dirty="0" smtClean="0"/>
              <a:t>Distribution Statement</a:t>
            </a:r>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solidFill>
                  <a:schemeClr val="bg1">
                    <a:lumMod val="65000"/>
                  </a:schemeClr>
                </a:solidFill>
                <a:latin typeface="Tahoma" pitchFamily="34" charset="0"/>
                <a:ea typeface="Tahoma" pitchFamily="34" charset="0"/>
                <a:cs typeface="Tahoma" pitchFamily="34" charset="0"/>
              </a:defRPr>
            </a:lvl1pPr>
          </a:lstStyle>
          <a:p>
            <a:fld id="{639B577F-6036-4BCD-9021-A736CBC28733}" type="slidenum">
              <a:rPr lang="en-US" smtClean="0"/>
              <a:pPr/>
              <a:t>‹#›</a:t>
            </a:fld>
            <a:endParaRPr lang="en-US" dirty="0"/>
          </a:p>
        </p:txBody>
      </p:sp>
      <p:pic>
        <p:nvPicPr>
          <p:cNvPr id="8"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8633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ahoma" pitchFamily="34" charset="0"/>
        <a:ea typeface="Tahoma" pitchFamily="34" charset="0"/>
        <a:cs typeface="Tahoma" pitchFamily="34" charset="0"/>
      </a:defRPr>
    </a:lvl1pPr>
    <a:lvl2pPr marL="457200" algn="l" defTabSz="914400" rtl="0" eaLnBrk="1" latinLnBrk="0" hangingPunct="1">
      <a:defRPr sz="1200" kern="1200">
        <a:solidFill>
          <a:schemeClr val="tx1"/>
        </a:solidFill>
        <a:latin typeface="Tahoma" pitchFamily="34" charset="0"/>
        <a:ea typeface="Tahoma" pitchFamily="34" charset="0"/>
        <a:cs typeface="Tahoma" pitchFamily="34" charset="0"/>
      </a:defRPr>
    </a:lvl2pPr>
    <a:lvl3pPr marL="914400" algn="l" defTabSz="914400" rtl="0" eaLnBrk="1" latinLnBrk="0" hangingPunct="1">
      <a:defRPr sz="1200" kern="1200">
        <a:solidFill>
          <a:schemeClr val="tx1"/>
        </a:solidFill>
        <a:latin typeface="Tahoma" pitchFamily="34" charset="0"/>
        <a:ea typeface="Tahoma" pitchFamily="34" charset="0"/>
        <a:cs typeface="Tahoma" pitchFamily="34" charset="0"/>
      </a:defRPr>
    </a:lvl3pPr>
    <a:lvl4pPr marL="1371600" algn="l" defTabSz="914400" rtl="0" eaLnBrk="1" latinLnBrk="0" hangingPunct="1">
      <a:defRPr sz="1200" kern="1200">
        <a:solidFill>
          <a:schemeClr val="tx1"/>
        </a:solidFill>
        <a:latin typeface="Tahoma" pitchFamily="34" charset="0"/>
        <a:ea typeface="Tahoma" pitchFamily="34" charset="0"/>
        <a:cs typeface="Tahoma" pitchFamily="34" charset="0"/>
      </a:defRPr>
    </a:lvl4pPr>
    <a:lvl5pPr marL="1828800" algn="l" defTabSz="914400" rtl="0" eaLnBrk="1" latinLnBrk="0" hangingPunct="1">
      <a:defRPr sz="1200" kern="1200">
        <a:solidFill>
          <a:schemeClr val="tx1"/>
        </a:solidFill>
        <a:latin typeface="Tahoma" pitchFamily="34" charset="0"/>
        <a:ea typeface="Tahoma" pitchFamily="34" charset="0"/>
        <a:cs typeface="Tahoma"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4615287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2625" y="1456511"/>
            <a:ext cx="7772400" cy="457200"/>
          </a:xfrm>
        </p:spPr>
        <p:txBody>
          <a:bodyPr anchor="b" anchorCtr="0"/>
          <a:lstStyle>
            <a:lvl1pPr algn="ctr">
              <a:defRPr sz="2400" b="1">
                <a:latin typeface="Tahoma" pitchFamily="34" charset="0"/>
                <a:ea typeface="Tahoma" pitchFamily="34" charset="0"/>
                <a:cs typeface="Tahoma" pitchFamily="34" charset="0"/>
              </a:defRPr>
            </a:lvl1pPr>
          </a:lstStyle>
          <a:p>
            <a:r>
              <a:rPr lang="en-US" smtClean="0"/>
              <a:t>Click to edit Master title style</a:t>
            </a:r>
            <a:endParaRPr lang="en-US" dirty="0"/>
          </a:p>
        </p:txBody>
      </p:sp>
      <p:sp>
        <p:nvSpPr>
          <p:cNvPr id="6" name="Subtitle 2"/>
          <p:cNvSpPr>
            <a:spLocks noGrp="1"/>
          </p:cNvSpPr>
          <p:nvPr>
            <p:ph type="subTitle" idx="1" hasCustomPrompt="1"/>
          </p:nvPr>
        </p:nvSpPr>
        <p:spPr>
          <a:xfrm>
            <a:off x="1371600" y="2057400"/>
            <a:ext cx="6400800" cy="1752600"/>
          </a:xfrm>
        </p:spPr>
        <p:txBody>
          <a:bodyPr/>
          <a:lstStyle>
            <a:lvl1pPr marL="0" indent="0" algn="ctr">
              <a:buNone/>
              <a:defRPr sz="1800">
                <a:latin typeface="Tahoma" pitchFamily="34" charset="0"/>
                <a:ea typeface="Tahoma" pitchFamily="34" charset="0"/>
                <a:cs typeface="Tahoma"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add briefer names</a:t>
            </a:r>
            <a:endParaRPr lang="en-US" dirty="0"/>
          </a:p>
        </p:txBody>
      </p:sp>
      <p:cxnSp>
        <p:nvCxnSpPr>
          <p:cNvPr id="7" name="Straight Connector 6"/>
          <p:cNvCxnSpPr>
            <a:cxnSpLocks noChangeShapeType="1"/>
          </p:cNvCxnSpPr>
          <p:nvPr userDrawn="1"/>
        </p:nvCxnSpPr>
        <p:spPr bwMode="auto">
          <a:xfrm>
            <a:off x="381000" y="19796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1280" y="5226161"/>
            <a:ext cx="1241441" cy="749220"/>
          </a:xfrm>
          <a:prstGeom prst="rect">
            <a:avLst/>
          </a:prstGeom>
        </p:spPr>
      </p:pic>
      <p:sp>
        <p:nvSpPr>
          <p:cNvPr id="9" name="Text Placeholder 8"/>
          <p:cNvSpPr>
            <a:spLocks noGrp="1"/>
          </p:cNvSpPr>
          <p:nvPr>
            <p:ph type="body" sz="quarter" idx="12" hasCustomPrompt="1"/>
          </p:nvPr>
        </p:nvSpPr>
        <p:spPr>
          <a:xfrm>
            <a:off x="1375646" y="4049486"/>
            <a:ext cx="6393425" cy="720221"/>
          </a:xfrm>
        </p:spPr>
        <p:txBody>
          <a:bodyPr/>
          <a:lstStyle>
            <a:lvl1pPr algn="ctr" eaLnBrk="1" hangingPunct="1">
              <a:defRPr sz="1600">
                <a:solidFill>
                  <a:schemeClr val="bg1">
                    <a:lumMod val="65000"/>
                  </a:schemeClr>
                </a:solidFill>
              </a:defRPr>
            </a:lvl1pPr>
          </a:lstStyle>
          <a:p>
            <a:pPr eaLnBrk="1" hangingPunct="1"/>
            <a:r>
              <a:rPr lang="en-US" dirty="0" smtClean="0">
                <a:latin typeface="Tahoma" charset="0"/>
              </a:rPr>
              <a:t>Click to edit “Briefing prepared for”</a:t>
            </a:r>
          </a:p>
        </p:txBody>
      </p:sp>
      <p:sp>
        <p:nvSpPr>
          <p:cNvPr id="11" name="Text Placeholder 10"/>
          <p:cNvSpPr>
            <a:spLocks noGrp="1"/>
          </p:cNvSpPr>
          <p:nvPr>
            <p:ph type="body" sz="quarter" idx="13" hasCustomPrompt="1"/>
          </p:nvPr>
        </p:nvSpPr>
        <p:spPr>
          <a:xfrm>
            <a:off x="2740025" y="4790048"/>
            <a:ext cx="3657599" cy="322825"/>
          </a:xfrm>
        </p:spPr>
        <p:txBody>
          <a:bodyPr/>
          <a:lstStyle>
            <a:lvl1pPr algn="ctr" eaLnBrk="1" hangingPunct="1">
              <a:defRPr sz="1600">
                <a:solidFill>
                  <a:schemeClr val="bg1">
                    <a:lumMod val="65000"/>
                  </a:schemeClr>
                </a:solidFill>
              </a:defRPr>
            </a:lvl1pPr>
          </a:lstStyle>
          <a:p>
            <a:pPr eaLnBrk="1" hangingPunct="1"/>
            <a:r>
              <a:rPr lang="en-US" dirty="0" smtClean="0">
                <a:latin typeface="Tahoma" charset="0"/>
              </a:rPr>
              <a:t>Click to edit Date</a:t>
            </a:r>
          </a:p>
        </p:txBody>
      </p:sp>
    </p:spTree>
    <p:extLst>
      <p:ext uri="{BB962C8B-B14F-4D97-AF65-F5344CB8AC3E}">
        <p14:creationId xmlns:p14="http://schemas.microsoft.com/office/powerpoint/2010/main" val="342142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_Four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2" y="1066800"/>
            <a:ext cx="4033159"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sz="quarter" idx="14"/>
          </p:nvPr>
        </p:nvSpPr>
        <p:spPr>
          <a:xfrm>
            <a:off x="4645481" y="1066800"/>
            <a:ext cx="4117523"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quarter" idx="15"/>
          </p:nvPr>
        </p:nvSpPr>
        <p:spPr>
          <a:xfrm>
            <a:off x="4645477" y="3521528"/>
            <a:ext cx="4117523"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sz="quarter" idx="16"/>
          </p:nvPr>
        </p:nvSpPr>
        <p:spPr>
          <a:xfrm>
            <a:off x="454481" y="3529693"/>
            <a:ext cx="4033159"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0" name="Straight Connector 9"/>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1"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486640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_Six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6" name="Content Placeholder 2"/>
          <p:cNvSpPr>
            <a:spLocks noGrp="1"/>
          </p:cNvSpPr>
          <p:nvPr>
            <p:ph sz="quarter" idx="13"/>
          </p:nvPr>
        </p:nvSpPr>
        <p:spPr>
          <a:xfrm>
            <a:off x="457200"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quarter" idx="14"/>
          </p:nvPr>
        </p:nvSpPr>
        <p:spPr>
          <a:xfrm>
            <a:off x="3276600"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sz="quarter" idx="15"/>
          </p:nvPr>
        </p:nvSpPr>
        <p:spPr>
          <a:xfrm>
            <a:off x="462643" y="3535136"/>
            <a:ext cx="2667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sz="quarter" idx="16"/>
          </p:nvPr>
        </p:nvSpPr>
        <p:spPr>
          <a:xfrm>
            <a:off x="6090557"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quarter" idx="17"/>
          </p:nvPr>
        </p:nvSpPr>
        <p:spPr>
          <a:xfrm>
            <a:off x="6096000" y="3535136"/>
            <a:ext cx="2667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2"/>
          <p:cNvSpPr>
            <a:spLocks noGrp="1"/>
          </p:cNvSpPr>
          <p:nvPr>
            <p:ph sz="quarter" idx="18"/>
          </p:nvPr>
        </p:nvSpPr>
        <p:spPr>
          <a:xfrm>
            <a:off x="3282044" y="3537858"/>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4"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986321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_Caption">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4"/>
          </p:nvPr>
        </p:nvSpPr>
        <p:spPr>
          <a:xfrm>
            <a:off x="3535137" y="1066801"/>
            <a:ext cx="5227864" cy="4811486"/>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5"/>
          </p:nvPr>
        </p:nvSpPr>
        <p:spPr>
          <a:xfrm>
            <a:off x="563566" y="1763488"/>
            <a:ext cx="2873601" cy="4115027"/>
          </a:xfrm>
        </p:spPr>
        <p:txBody>
          <a:bodyPr/>
          <a:lstStyle>
            <a:lvl1pPr>
              <a:defRPr sz="1400"/>
            </a:lvl1pPr>
          </a:lstStyle>
          <a:p>
            <a:pPr lvl="0"/>
            <a:r>
              <a:rPr lang="en-US" smtClean="0"/>
              <a:t>Click to edit Master text styles</a:t>
            </a:r>
          </a:p>
        </p:txBody>
      </p:sp>
      <p:sp>
        <p:nvSpPr>
          <p:cNvPr id="7" name="Text Placeholder 3"/>
          <p:cNvSpPr>
            <a:spLocks noGrp="1"/>
          </p:cNvSpPr>
          <p:nvPr>
            <p:ph type="body" sz="quarter" idx="16"/>
          </p:nvPr>
        </p:nvSpPr>
        <p:spPr>
          <a:xfrm>
            <a:off x="571501" y="1066799"/>
            <a:ext cx="2871107" cy="696687"/>
          </a:xfrm>
        </p:spPr>
        <p:txBody>
          <a:bodyPr anchor="b"/>
          <a:lstStyle>
            <a:lvl1pPr algn="l">
              <a:defRPr sz="2000" b="1" baseline="0"/>
            </a:lvl1pPr>
          </a:lstStyle>
          <a:p>
            <a:pPr lvl="0"/>
            <a:r>
              <a:rPr lang="en-US" smtClean="0"/>
              <a:t>Click to edit Master text styles</a:t>
            </a:r>
          </a:p>
          <a:p>
            <a:pPr lvl="1"/>
            <a:r>
              <a:rPr lang="en-US" smtClean="0"/>
              <a:t>Second level</a:t>
            </a:r>
          </a:p>
        </p:txBody>
      </p:sp>
      <p:cxnSp>
        <p:nvCxnSpPr>
          <p:cNvPr id="9" name="Straight Connector 8"/>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0" name="Title 1"/>
          <p:cNvSpPr>
            <a:spLocks noGrp="1"/>
          </p:cNvSpPr>
          <p:nvPr>
            <p:ph type="ctrTitle"/>
          </p:nvPr>
        </p:nvSpPr>
        <p:spPr>
          <a:xfrm>
            <a:off x="1622854" y="151418"/>
            <a:ext cx="7140146"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289588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cluding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extBox 4"/>
          <p:cNvSpPr txBox="1"/>
          <p:nvPr userDrawn="1"/>
        </p:nvSpPr>
        <p:spPr>
          <a:xfrm>
            <a:off x="3729431" y="3525877"/>
            <a:ext cx="1716111" cy="369332"/>
          </a:xfrm>
          <a:prstGeom prst="rect">
            <a:avLst/>
          </a:prstGeom>
          <a:noFill/>
        </p:spPr>
        <p:txBody>
          <a:bodyPr wrap="none" rtlCol="0">
            <a:spAutoFit/>
          </a:bodyPr>
          <a:lstStyle/>
          <a:p>
            <a:r>
              <a:rPr lang="en-US" dirty="0" smtClean="0">
                <a:solidFill>
                  <a:prstClr val="black"/>
                </a:solidFill>
                <a:ea typeface="Tahoma" pitchFamily="34" charset="0"/>
                <a:cs typeface="Tahoma" pitchFamily="34" charset="0"/>
              </a:rPr>
              <a:t>www.darpa.mil</a:t>
            </a:r>
            <a:endParaRPr lang="en-US" dirty="0">
              <a:solidFill>
                <a:prstClr val="black"/>
              </a:solidFill>
              <a:ea typeface="Tahoma" pitchFamily="34" charset="0"/>
              <a:cs typeface="Tahoma" pitchFamily="34"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5182" y="2531269"/>
            <a:ext cx="1770360" cy="1068427"/>
          </a:xfrm>
          <a:prstGeom prst="rect">
            <a:avLst/>
          </a:prstGeom>
        </p:spPr>
      </p:pic>
    </p:spTree>
    <p:extLst>
      <p:ext uri="{BB962C8B-B14F-4D97-AF65-F5344CB8AC3E}">
        <p14:creationId xmlns:p14="http://schemas.microsoft.com/office/powerpoint/2010/main" val="15990562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ARPA_Quad_Chart_Guidelin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Rectangle 4"/>
          <p:cNvSpPr/>
          <p:nvPr userDrawn="1"/>
        </p:nvSpPr>
        <p:spPr>
          <a:xfrm>
            <a:off x="1447800" y="5181600"/>
            <a:ext cx="1524000" cy="76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Rectangle 5"/>
          <p:cNvSpPr/>
          <p:nvPr userDrawn="1"/>
        </p:nvSpPr>
        <p:spPr>
          <a:xfrm>
            <a:off x="3810000" y="5181600"/>
            <a:ext cx="1524000" cy="762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userDrawn="1"/>
        </p:nvSpPr>
        <p:spPr>
          <a:xfrm>
            <a:off x="6172200" y="5181600"/>
            <a:ext cx="1524000" cy="762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TextBox 7"/>
          <p:cNvSpPr txBox="1"/>
          <p:nvPr userDrawn="1"/>
        </p:nvSpPr>
        <p:spPr>
          <a:xfrm>
            <a:off x="1676400" y="5410200"/>
            <a:ext cx="1066800" cy="261610"/>
          </a:xfrm>
          <a:prstGeom prst="rect">
            <a:avLst/>
          </a:prstGeom>
          <a:noFill/>
        </p:spPr>
        <p:txBody>
          <a:bodyPr wrap="square" rtlCol="0">
            <a:spAutoFit/>
          </a:bodyPr>
          <a:lstStyle/>
          <a:p>
            <a:pPr algn="ctr"/>
            <a:r>
              <a:rPr lang="en-US" sz="1100" b="1" dirty="0" smtClean="0">
                <a:solidFill>
                  <a:prstClr val="black"/>
                </a:solidFill>
                <a:ea typeface="Tahoma" pitchFamily="34" charset="0"/>
                <a:cs typeface="Tahoma" pitchFamily="34" charset="0"/>
              </a:rPr>
              <a:t>Concept</a:t>
            </a:r>
            <a:endParaRPr lang="en-US" sz="1100" b="1" dirty="0">
              <a:solidFill>
                <a:prstClr val="black"/>
              </a:solidFill>
              <a:ea typeface="Tahoma" pitchFamily="34" charset="0"/>
              <a:cs typeface="Tahoma" pitchFamily="34" charset="0"/>
            </a:endParaRPr>
          </a:p>
        </p:txBody>
      </p:sp>
      <p:sp>
        <p:nvSpPr>
          <p:cNvPr id="9" name="TextBox 8"/>
          <p:cNvSpPr txBox="1"/>
          <p:nvPr userDrawn="1"/>
        </p:nvSpPr>
        <p:spPr>
          <a:xfrm>
            <a:off x="4038600" y="5422272"/>
            <a:ext cx="1066800" cy="261610"/>
          </a:xfrm>
          <a:prstGeom prst="rect">
            <a:avLst/>
          </a:prstGeom>
          <a:noFill/>
        </p:spPr>
        <p:txBody>
          <a:bodyPr wrap="square" rtlCol="0">
            <a:spAutoFit/>
          </a:bodyPr>
          <a:lstStyle/>
          <a:p>
            <a:pPr algn="ctr"/>
            <a:r>
              <a:rPr lang="en-US" sz="1100" b="1" dirty="0" smtClean="0">
                <a:solidFill>
                  <a:prstClr val="black"/>
                </a:solidFill>
                <a:ea typeface="Tahoma" pitchFamily="34" charset="0"/>
                <a:cs typeface="Tahoma" pitchFamily="34" charset="0"/>
              </a:rPr>
              <a:t>Prototype</a:t>
            </a:r>
            <a:endParaRPr lang="en-US" sz="1100" b="1" dirty="0">
              <a:solidFill>
                <a:prstClr val="black"/>
              </a:solidFill>
              <a:ea typeface="Tahoma" pitchFamily="34" charset="0"/>
              <a:cs typeface="Tahoma" pitchFamily="34" charset="0"/>
            </a:endParaRPr>
          </a:p>
        </p:txBody>
      </p:sp>
      <p:sp>
        <p:nvSpPr>
          <p:cNvPr id="10" name="TextBox 9"/>
          <p:cNvSpPr txBox="1"/>
          <p:nvPr userDrawn="1"/>
        </p:nvSpPr>
        <p:spPr>
          <a:xfrm>
            <a:off x="6286500" y="5347157"/>
            <a:ext cx="1295400" cy="430887"/>
          </a:xfrm>
          <a:prstGeom prst="rect">
            <a:avLst/>
          </a:prstGeom>
          <a:noFill/>
        </p:spPr>
        <p:txBody>
          <a:bodyPr wrap="square" rtlCol="0">
            <a:spAutoFit/>
          </a:bodyPr>
          <a:lstStyle/>
          <a:p>
            <a:pPr algn="ctr"/>
            <a:r>
              <a:rPr lang="en-US" sz="1100" b="1" dirty="0" smtClean="0">
                <a:solidFill>
                  <a:prstClr val="black"/>
                </a:solidFill>
                <a:ea typeface="Tahoma" pitchFamily="34" charset="0"/>
                <a:cs typeface="Tahoma" pitchFamily="34" charset="0"/>
              </a:rPr>
              <a:t>Field Demonstration</a:t>
            </a:r>
            <a:endParaRPr lang="en-US" sz="1100" b="1" dirty="0">
              <a:solidFill>
                <a:prstClr val="black"/>
              </a:solidFill>
              <a:ea typeface="Tahoma" pitchFamily="34" charset="0"/>
              <a:cs typeface="Tahoma" pitchFamily="34" charset="0"/>
            </a:endParaRPr>
          </a:p>
        </p:txBody>
      </p:sp>
      <p:sp>
        <p:nvSpPr>
          <p:cNvPr id="11" name="TextBox 10"/>
          <p:cNvSpPr txBox="1"/>
          <p:nvPr userDrawn="1"/>
        </p:nvSpPr>
        <p:spPr>
          <a:xfrm>
            <a:off x="381000" y="1232807"/>
            <a:ext cx="8382000" cy="3785652"/>
          </a:xfrm>
          <a:prstGeom prst="rect">
            <a:avLst/>
          </a:prstGeom>
          <a:noFill/>
        </p:spPr>
        <p:txBody>
          <a:bodyPr wrap="square" rtlCol="0">
            <a:spAutoFit/>
          </a:bodyPr>
          <a:lstStyle/>
          <a:p>
            <a:pPr marL="342900" indent="-342900" fontAlgn="base">
              <a:spcBef>
                <a:spcPct val="20000"/>
              </a:spcBef>
              <a:buFont typeface="Arial" pitchFamily="34" charset="0"/>
              <a:buNone/>
              <a:defRPr/>
            </a:pPr>
            <a:r>
              <a:rPr lang="en-US" sz="1200" dirty="0" smtClean="0">
                <a:solidFill>
                  <a:srgbClr val="000000"/>
                </a:solidFill>
                <a:ea typeface="MS PGothic"/>
                <a:cs typeface="MS PGothic"/>
              </a:rPr>
              <a:t>The following two slides outline the format for two different quad charts that will be used for Congressional Staffer day and internal DARPA use. The only difference between the two quad charts is the bottom right-hand quadrant as follows: </a:t>
            </a:r>
            <a:endParaRPr lang="en-US" sz="1200" dirty="0" smtClean="0">
              <a:solidFill>
                <a:prstClr val="black"/>
              </a:solidFill>
              <a:latin typeface="Times New Roman"/>
              <a:ea typeface="Times New Roman"/>
              <a:cs typeface="Tahoma" pitchFamily="34" charset="0"/>
            </a:endParaRPr>
          </a:p>
          <a:p>
            <a:pPr marL="742950" lvl="1" indent="-285750" fontAlgn="base">
              <a:spcBef>
                <a:spcPct val="20000"/>
              </a:spcBef>
              <a:buFont typeface="Arial" pitchFamily="34" charset="0"/>
              <a:buChar char="•"/>
              <a:defRPr/>
            </a:pPr>
            <a:r>
              <a:rPr lang="en-US" sz="1200" dirty="0" smtClean="0">
                <a:solidFill>
                  <a:srgbClr val="000000"/>
                </a:solidFill>
                <a:ea typeface="MS PGothic"/>
                <a:cs typeface="MS PGothic"/>
              </a:rPr>
              <a:t>Staffer: Names and locations of performers. </a:t>
            </a:r>
          </a:p>
          <a:p>
            <a:pPr marL="742950" lvl="1" indent="-285750" fontAlgn="base">
              <a:spcBef>
                <a:spcPct val="20000"/>
              </a:spcBef>
              <a:buFont typeface="Arial" pitchFamily="34" charset="0"/>
              <a:buChar char="•"/>
              <a:defRPr/>
            </a:pPr>
            <a:r>
              <a:rPr lang="en-US" sz="1200" dirty="0" smtClean="0">
                <a:solidFill>
                  <a:srgbClr val="000000"/>
                </a:solidFill>
                <a:ea typeface="MS PGothic"/>
                <a:cs typeface="MS PGothic"/>
              </a:rPr>
              <a:t>Internal DARPA: Issues/challenges and a spend plan status. </a:t>
            </a:r>
            <a:endParaRPr lang="en-US" sz="1200" dirty="0" smtClean="0">
              <a:solidFill>
                <a:prstClr val="black"/>
              </a:solidFill>
              <a:latin typeface="Times New Roman"/>
              <a:ea typeface="Times New Roman"/>
              <a:cs typeface="Times New Roman"/>
            </a:endParaRPr>
          </a:p>
          <a:p>
            <a:pPr marL="342900" indent="-342900" fontAlgn="base">
              <a:spcBef>
                <a:spcPct val="20000"/>
              </a:spcBef>
              <a:buFont typeface="Arial" pitchFamily="34" charset="0"/>
              <a:buNone/>
              <a:defRPr/>
            </a:pPr>
            <a:endParaRPr lang="en-US" sz="1200" dirty="0" smtClean="0">
              <a:solidFill>
                <a:prstClr val="black"/>
              </a:solidFill>
              <a:latin typeface="Times New Roman"/>
              <a:ea typeface="Times New Roman"/>
              <a:cs typeface="Times New Roman"/>
            </a:endParaRPr>
          </a:p>
          <a:p>
            <a:pPr marL="342900" indent="-342900" fontAlgn="base">
              <a:spcBef>
                <a:spcPct val="20000"/>
              </a:spcBef>
              <a:buFont typeface="Arial" pitchFamily="34" charset="0"/>
              <a:buNone/>
              <a:defRPr/>
            </a:pPr>
            <a:r>
              <a:rPr lang="en-US" sz="1200" dirty="0" smtClean="0">
                <a:solidFill>
                  <a:srgbClr val="000000"/>
                </a:solidFill>
                <a:ea typeface="MS PGothic"/>
                <a:cs typeface="MS PGothic"/>
              </a:rPr>
              <a:t>Formatting for both the internal DARPA and staffer quads:  </a:t>
            </a:r>
            <a:endParaRPr lang="en-US" sz="1200" dirty="0" smtClean="0">
              <a:solidFill>
                <a:prstClr val="black"/>
              </a:solidFill>
              <a:latin typeface="Times New Roman"/>
              <a:ea typeface="Times New Roman"/>
              <a:cs typeface="Tahoma" pitchFamily="34" charset="0"/>
            </a:endParaRPr>
          </a:p>
          <a:p>
            <a:pPr marL="742950" lvl="1" indent="-285750" fontAlgn="base">
              <a:spcBef>
                <a:spcPct val="20000"/>
              </a:spcBef>
              <a:buFont typeface="Arial" pitchFamily="34" charset="0"/>
              <a:buChar char="•"/>
              <a:defRPr/>
            </a:pPr>
            <a:r>
              <a:rPr lang="en-US" sz="1200" b="1" dirty="0" smtClean="0">
                <a:solidFill>
                  <a:srgbClr val="000000"/>
                </a:solidFill>
                <a:ea typeface="MS PGothic"/>
                <a:cs typeface="MS PGothic"/>
              </a:rPr>
              <a:t>Font: </a:t>
            </a:r>
            <a:r>
              <a:rPr lang="en-US" sz="1200" dirty="0" smtClean="0">
                <a:solidFill>
                  <a:srgbClr val="000000"/>
                </a:solidFill>
                <a:ea typeface="MS PGothic"/>
                <a:cs typeface="MS PGothic"/>
              </a:rPr>
              <a:t>Tahoma</a:t>
            </a:r>
            <a:endParaRPr lang="en-US" sz="1200" dirty="0" smtClean="0">
              <a:solidFill>
                <a:prstClr val="black"/>
              </a:solidFill>
              <a:latin typeface="Times New Roman"/>
              <a:ea typeface="Times New Roman"/>
              <a:cs typeface="Times New Roman"/>
            </a:endParaRPr>
          </a:p>
          <a:p>
            <a:pPr marL="742950" lvl="1" indent="-285750" fontAlgn="base">
              <a:spcBef>
                <a:spcPct val="20000"/>
              </a:spcBef>
              <a:buFont typeface="Arial" pitchFamily="34" charset="0"/>
              <a:buChar char="•"/>
              <a:defRPr/>
            </a:pPr>
            <a:r>
              <a:rPr lang="en-US" sz="1200" b="1" dirty="0" smtClean="0">
                <a:solidFill>
                  <a:srgbClr val="000000"/>
                </a:solidFill>
                <a:ea typeface="MS PGothic"/>
                <a:cs typeface="MS PGothic"/>
              </a:rPr>
              <a:t>Color: </a:t>
            </a:r>
            <a:r>
              <a:rPr lang="en-US" sz="1200" dirty="0" smtClean="0">
                <a:solidFill>
                  <a:srgbClr val="000000"/>
                </a:solidFill>
                <a:ea typeface="MS PGothic"/>
                <a:cs typeface="MS PGothic"/>
              </a:rPr>
              <a:t>Font color = black</a:t>
            </a:r>
            <a:endParaRPr lang="en-US" sz="1200" dirty="0" smtClean="0">
              <a:solidFill>
                <a:prstClr val="black"/>
              </a:solidFill>
              <a:latin typeface="Times New Roman"/>
              <a:ea typeface="Times New Roman"/>
              <a:cs typeface="Times New Roman"/>
            </a:endParaRPr>
          </a:p>
          <a:p>
            <a:pPr marL="742950" lvl="1" indent="-285750" fontAlgn="base">
              <a:spcBef>
                <a:spcPct val="20000"/>
              </a:spcBef>
              <a:buFont typeface="Arial" pitchFamily="34" charset="0"/>
              <a:buChar char="•"/>
              <a:defRPr/>
            </a:pPr>
            <a:r>
              <a:rPr lang="en-US" sz="1200" b="1" dirty="0" smtClean="0">
                <a:solidFill>
                  <a:srgbClr val="000000"/>
                </a:solidFill>
                <a:ea typeface="MS PGothic"/>
                <a:cs typeface="MS PGothic"/>
              </a:rPr>
              <a:t>Sizes: </a:t>
            </a:r>
            <a:r>
              <a:rPr lang="en-US" sz="1200" dirty="0" smtClean="0">
                <a:solidFill>
                  <a:srgbClr val="000000"/>
                </a:solidFill>
                <a:ea typeface="MS PGothic"/>
                <a:cs typeface="MS PGothic"/>
              </a:rPr>
              <a:t>Font size is set at 12 pt., decreasing to 11 pt. and 9 pt. for sub-bullets.  (Recognizing that some programs will have more information needed on the quad charts than others, text size may be reduced but, for ease of </a:t>
            </a:r>
            <a:br>
              <a:rPr lang="en-US" sz="1200" dirty="0" smtClean="0">
                <a:solidFill>
                  <a:srgbClr val="000000"/>
                </a:solidFill>
                <a:ea typeface="MS PGothic"/>
                <a:cs typeface="MS PGothic"/>
              </a:rPr>
            </a:br>
            <a:r>
              <a:rPr lang="en-US" sz="1200" dirty="0" smtClean="0">
                <a:solidFill>
                  <a:srgbClr val="000000"/>
                </a:solidFill>
                <a:ea typeface="MS PGothic"/>
                <a:cs typeface="MS PGothic"/>
              </a:rPr>
              <a:t>reading, should never be smaller than 9 pt.) </a:t>
            </a:r>
            <a:endParaRPr lang="en-US" sz="1200" dirty="0" smtClean="0">
              <a:solidFill>
                <a:prstClr val="black"/>
              </a:solidFill>
              <a:latin typeface="Times New Roman"/>
              <a:ea typeface="Times New Roman"/>
              <a:cs typeface="Times New Roman"/>
            </a:endParaRPr>
          </a:p>
          <a:p>
            <a:pPr marL="742950" lvl="1" indent="-285750" fontAlgn="base">
              <a:spcBef>
                <a:spcPct val="20000"/>
              </a:spcBef>
              <a:buFont typeface="Arial" pitchFamily="34" charset="0"/>
              <a:buChar char="•"/>
              <a:defRPr/>
            </a:pPr>
            <a:r>
              <a:rPr lang="en-US" sz="1200" b="1" dirty="0" smtClean="0">
                <a:solidFill>
                  <a:srgbClr val="000000"/>
                </a:solidFill>
                <a:ea typeface="MS PGothic"/>
                <a:cs typeface="MS PGothic"/>
              </a:rPr>
              <a:t>Font style: </a:t>
            </a:r>
            <a:r>
              <a:rPr lang="en-US" sz="1200" dirty="0" smtClean="0">
                <a:solidFill>
                  <a:srgbClr val="000000"/>
                </a:solidFill>
                <a:ea typeface="MS PGothic"/>
                <a:cs typeface="MS PGothic"/>
              </a:rPr>
              <a:t>Avoid the use of bold unless needed</a:t>
            </a:r>
            <a:endParaRPr lang="en-US" sz="1200" dirty="0" smtClean="0">
              <a:solidFill>
                <a:prstClr val="black"/>
              </a:solidFill>
              <a:latin typeface="Times New Roman"/>
              <a:ea typeface="Times New Roman"/>
              <a:cs typeface="Times New Roman"/>
            </a:endParaRPr>
          </a:p>
          <a:p>
            <a:pPr marL="742950" lvl="1" indent="-285750" fontAlgn="base">
              <a:spcBef>
                <a:spcPct val="20000"/>
              </a:spcBef>
              <a:buFont typeface="Arial" pitchFamily="34" charset="0"/>
              <a:buChar char="•"/>
              <a:defRPr/>
            </a:pPr>
            <a:r>
              <a:rPr lang="en-US" sz="1200" b="1" dirty="0" smtClean="0">
                <a:solidFill>
                  <a:srgbClr val="000000"/>
                </a:solidFill>
                <a:ea typeface="MS PGothic"/>
                <a:cs typeface="MS PGothic"/>
              </a:rPr>
              <a:t>Bullets and sub-bullets: </a:t>
            </a:r>
            <a:r>
              <a:rPr lang="en-US" sz="1200" dirty="0" smtClean="0">
                <a:solidFill>
                  <a:srgbClr val="000000"/>
                </a:solidFill>
                <a:ea typeface="MS PGothic"/>
                <a:cs typeface="MS PGothic"/>
              </a:rPr>
              <a:t>Solid dots</a:t>
            </a:r>
            <a:endParaRPr lang="en-US" sz="1200" dirty="0" smtClean="0">
              <a:solidFill>
                <a:prstClr val="black"/>
              </a:solidFill>
              <a:latin typeface="Times New Roman"/>
              <a:ea typeface="Times New Roman"/>
              <a:cs typeface="Times New Roman"/>
            </a:endParaRPr>
          </a:p>
          <a:p>
            <a:pPr marL="742950" lvl="1" indent="-285750" fontAlgn="base">
              <a:spcBef>
                <a:spcPct val="20000"/>
              </a:spcBef>
              <a:buFont typeface="Arial" pitchFamily="34" charset="0"/>
              <a:buChar char="•"/>
              <a:defRPr/>
            </a:pPr>
            <a:r>
              <a:rPr lang="en-US" sz="1200" b="1" dirty="0" smtClean="0">
                <a:solidFill>
                  <a:srgbClr val="000000"/>
                </a:solidFill>
                <a:ea typeface="MS PGothic"/>
                <a:cs typeface="MS PGothic"/>
              </a:rPr>
              <a:t>Status Boxes: </a:t>
            </a:r>
            <a:r>
              <a:rPr lang="en-US" sz="1200" dirty="0" smtClean="0">
                <a:solidFill>
                  <a:srgbClr val="000000"/>
                </a:solidFill>
                <a:ea typeface="MS PGothic"/>
                <a:cs typeface="MS PGothic"/>
              </a:rPr>
              <a:t>In the upper right hand corner of each quad chart, there is a placeholder for one of these three boxes. Please replace the existing placeholder with the corresponding box that represents the status of the program:</a:t>
            </a:r>
            <a:endParaRPr lang="en-US" sz="1200" dirty="0">
              <a:solidFill>
                <a:prstClr val="black"/>
              </a:solidFill>
              <a:latin typeface="Times New Roman"/>
              <a:ea typeface="Times New Roman"/>
              <a:cs typeface="Times New Roman"/>
            </a:endParaRPr>
          </a:p>
        </p:txBody>
      </p:sp>
      <p:cxnSp>
        <p:nvCxnSpPr>
          <p:cNvPr id="13" name="Straight Connector 12"/>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4"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7143967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28578" y="1100945"/>
            <a:ext cx="623887" cy="246221"/>
          </a:xfrm>
          <a:prstGeom prst="rect">
            <a:avLst/>
          </a:prstGeom>
          <a:noFill/>
        </p:spPr>
        <p:txBody>
          <a:bodyPr wrap="square" rtlCol="0">
            <a:spAutoFit/>
          </a:bodyPr>
          <a:lstStyle/>
          <a:p>
            <a:r>
              <a:rPr lang="en-US" sz="1000" dirty="0" smtClean="0">
                <a:solidFill>
                  <a:prstClr val="black"/>
                </a:solidFill>
              </a:rPr>
              <a:t>PE:</a:t>
            </a:r>
            <a:endParaRPr lang="en-US" sz="1000" dirty="0">
              <a:solidFill>
                <a:prstClr val="black"/>
              </a:solidFill>
            </a:endParaRPr>
          </a:p>
        </p:txBody>
      </p:sp>
      <p:sp>
        <p:nvSpPr>
          <p:cNvPr id="11" name="TextBox 10"/>
          <p:cNvSpPr txBox="1"/>
          <p:nvPr userDrawn="1"/>
        </p:nvSpPr>
        <p:spPr>
          <a:xfrm>
            <a:off x="1044045" y="1100945"/>
            <a:ext cx="1204913" cy="246221"/>
          </a:xfrm>
          <a:prstGeom prst="rect">
            <a:avLst/>
          </a:prstGeom>
          <a:noFill/>
        </p:spPr>
        <p:txBody>
          <a:bodyPr wrap="square" rtlCol="0">
            <a:spAutoFit/>
          </a:bodyPr>
          <a:lstStyle/>
          <a:p>
            <a:r>
              <a:rPr lang="en-US" sz="1000" dirty="0" smtClean="0">
                <a:solidFill>
                  <a:prstClr val="black"/>
                </a:solidFill>
              </a:rPr>
              <a:t>PROJECT:</a:t>
            </a:r>
            <a:endParaRPr lang="en-US" sz="1000" dirty="0">
              <a:solidFill>
                <a:prstClr val="black"/>
              </a:solidFill>
            </a:endParaRPr>
          </a:p>
        </p:txBody>
      </p:sp>
      <p:sp>
        <p:nvSpPr>
          <p:cNvPr id="12" name="TextBox 11"/>
          <p:cNvSpPr txBox="1"/>
          <p:nvPr userDrawn="1"/>
        </p:nvSpPr>
        <p:spPr>
          <a:xfrm>
            <a:off x="2257426" y="1100945"/>
            <a:ext cx="1204913" cy="246221"/>
          </a:xfrm>
          <a:prstGeom prst="rect">
            <a:avLst/>
          </a:prstGeom>
          <a:noFill/>
        </p:spPr>
        <p:txBody>
          <a:bodyPr wrap="square" rtlCol="0">
            <a:spAutoFit/>
          </a:bodyPr>
          <a:lstStyle/>
          <a:p>
            <a:r>
              <a:rPr lang="en-US" sz="1000" dirty="0" smtClean="0">
                <a:solidFill>
                  <a:prstClr val="black"/>
                </a:solidFill>
              </a:rPr>
              <a:t>RDDS PG #:</a:t>
            </a:r>
            <a:endParaRPr lang="en-US" sz="1000" dirty="0">
              <a:solidFill>
                <a:prstClr val="black"/>
              </a:solidFill>
            </a:endParaRPr>
          </a:p>
        </p:txBody>
      </p:sp>
      <p:sp>
        <p:nvSpPr>
          <p:cNvPr id="23"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smtClean="0"/>
              <a:t>-</a:t>
            </a:r>
            <a:endParaRPr lang="en-US" dirty="0"/>
          </a:p>
        </p:txBody>
      </p:sp>
      <p:sp>
        <p:nvSpPr>
          <p:cNvPr id="24"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25"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19"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0"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4"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algn="ctr"/>
            <a:r>
              <a:rPr lang="en-US" dirty="0" smtClean="0">
                <a:solidFill>
                  <a:prstClr val="black"/>
                </a:solidFill>
              </a:rPr>
              <a:t>FY13</a:t>
            </a:r>
          </a:p>
        </p:txBody>
      </p:sp>
      <p:sp>
        <p:nvSpPr>
          <p:cNvPr id="14" name="TextBox 13"/>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algn="ctr"/>
            <a:r>
              <a:rPr lang="en-US" dirty="0" smtClean="0">
                <a:solidFill>
                  <a:prstClr val="black"/>
                </a:solidFill>
              </a:rPr>
              <a:t>FY12</a:t>
            </a:r>
          </a:p>
        </p:txBody>
      </p:sp>
      <p:sp>
        <p:nvSpPr>
          <p:cNvPr id="15" name="TextBox 14"/>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algn="ctr"/>
            <a:r>
              <a:rPr lang="en-US" dirty="0" smtClean="0">
                <a:solidFill>
                  <a:prstClr val="black"/>
                </a:solidFill>
              </a:rPr>
              <a:t>FY11</a:t>
            </a:r>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OVERVIEW</a:t>
            </a:r>
            <a:endParaRPr lang="en-US" sz="1200" b="1" dirty="0">
              <a:solidFill>
                <a:prstClr val="black"/>
              </a:solidFill>
              <a:ea typeface="Tahoma" pitchFamily="34" charset="0"/>
              <a:cs typeface="Tahoma" pitchFamily="34" charset="0"/>
            </a:endParaRP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STATUS</a:t>
            </a:r>
            <a:endParaRPr lang="en-US" sz="1200" b="1" dirty="0">
              <a:solidFill>
                <a:prstClr val="black"/>
              </a:solidFill>
              <a:ea typeface="Tahoma" pitchFamily="34" charset="0"/>
              <a:cs typeface="Tahoma" pitchFamily="34" charset="0"/>
            </a:endParaRP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CAPABILITY OBJECTIVE/GOAL</a:t>
            </a:r>
            <a:endParaRPr lang="en-US" sz="1200" b="1" dirty="0">
              <a:solidFill>
                <a:prstClr val="black"/>
              </a:solidFill>
              <a:ea typeface="Tahoma" pitchFamily="34" charset="0"/>
              <a:cs typeface="Tahoma" pitchFamily="34" charset="0"/>
            </a:endParaRP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smtClean="0"/>
              <a:t>Program Name (Acronym)</a:t>
            </a:r>
            <a:endParaRPr lang="en-US" dirty="0"/>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6"/>
          <p:cNvSpPr>
            <a:spLocks noGrp="1"/>
          </p:cNvSpPr>
          <p:nvPr userDrawn="1">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6"/>
          <p:cNvSpPr>
            <a:spLocks noGrp="1"/>
          </p:cNvSpPr>
          <p:nvPr userDrawn="1">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smtClean="0"/>
              <a:t>Click to add performers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smtClean="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2455863" algn="l"/>
              </a:tabLst>
            </a:pPr>
            <a:r>
              <a:rPr lang="en-US" sz="1000" dirty="0" smtClean="0">
                <a:solidFill>
                  <a:prstClr val="white"/>
                </a:solidFill>
                <a:ea typeface="Tahoma" pitchFamily="34" charset="0"/>
                <a:cs typeface="Tahoma" pitchFamily="34" charset="0"/>
              </a:rPr>
              <a:t>PERFORMER:	</a:t>
            </a:r>
            <a:endParaRPr lang="en-US" sz="1000" dirty="0">
              <a:solidFill>
                <a:prstClr val="white"/>
              </a:solidFill>
              <a:ea typeface="Tahoma" pitchFamily="34" charset="0"/>
              <a:cs typeface="Tahoma" pitchFamily="34" charset="0"/>
            </a:endParaRP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PERFORMERS</a:t>
            </a:r>
            <a:endParaRPr lang="en-US" sz="1200" b="1" dirty="0">
              <a:solidFill>
                <a:prstClr val="black"/>
              </a:solidFill>
              <a:ea typeface="Tahoma" pitchFamily="34" charset="0"/>
              <a:cs typeface="Tahoma" pitchFamily="34" charset="0"/>
            </a:endParaRPr>
          </a:p>
        </p:txBody>
      </p:sp>
      <p:sp>
        <p:nvSpPr>
          <p:cNvPr id="8" name="Rectangle 7"/>
          <p:cNvSpPr/>
          <p:nvPr userDrawn="1"/>
        </p:nvSpPr>
        <p:spPr>
          <a:xfrm>
            <a:off x="7128933" y="4095462"/>
            <a:ext cx="838691" cy="246221"/>
          </a:xfrm>
          <a:prstGeom prst="rect">
            <a:avLst/>
          </a:prstGeom>
        </p:spPr>
        <p:txBody>
          <a:bodyPr wrap="none">
            <a:spAutoFit/>
          </a:bodyPr>
          <a:lstStyle/>
          <a:p>
            <a:pPr>
              <a:tabLst>
                <a:tab pos="2455863" algn="l"/>
              </a:tabLst>
              <a:defRPr/>
            </a:pPr>
            <a:r>
              <a:rPr lang="en-US" sz="1000" dirty="0" smtClean="0">
                <a:solidFill>
                  <a:prstClr val="white"/>
                </a:solidFill>
                <a:ea typeface="Tahoma" pitchFamily="34" charset="0"/>
                <a:cs typeface="Tahoma" pitchFamily="34" charset="0"/>
              </a:rPr>
              <a:t>LOCATION:</a:t>
            </a:r>
            <a:endParaRPr lang="en-US" sz="1000" dirty="0">
              <a:solidFill>
                <a:prstClr val="white"/>
              </a:solidFill>
              <a:ea typeface="Tahoma" pitchFamily="34" charset="0"/>
              <a:cs typeface="Tahoma" pitchFamily="34" charset="0"/>
            </a:endParaRPr>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96887696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28578" y="1109505"/>
            <a:ext cx="623887" cy="246221"/>
          </a:xfrm>
          <a:prstGeom prst="rect">
            <a:avLst/>
          </a:prstGeom>
          <a:noFill/>
        </p:spPr>
        <p:txBody>
          <a:bodyPr wrap="square" rtlCol="0">
            <a:spAutoFit/>
          </a:bodyPr>
          <a:lstStyle/>
          <a:p>
            <a:r>
              <a:rPr lang="en-US" sz="1000" dirty="0" smtClean="0">
                <a:solidFill>
                  <a:prstClr val="black"/>
                </a:solidFill>
              </a:rPr>
              <a:t>PE:</a:t>
            </a:r>
            <a:endParaRPr lang="en-US" sz="1000" dirty="0">
              <a:solidFill>
                <a:prstClr val="black"/>
              </a:solidFill>
            </a:endParaRPr>
          </a:p>
        </p:txBody>
      </p:sp>
      <p:sp>
        <p:nvSpPr>
          <p:cNvPr id="11" name="TextBox 10"/>
          <p:cNvSpPr txBox="1"/>
          <p:nvPr userDrawn="1"/>
        </p:nvSpPr>
        <p:spPr>
          <a:xfrm>
            <a:off x="1782269" y="1109505"/>
            <a:ext cx="792555" cy="246221"/>
          </a:xfrm>
          <a:prstGeom prst="rect">
            <a:avLst/>
          </a:prstGeom>
          <a:noFill/>
        </p:spPr>
        <p:txBody>
          <a:bodyPr wrap="square" rtlCol="0">
            <a:spAutoFit/>
          </a:bodyPr>
          <a:lstStyle/>
          <a:p>
            <a:r>
              <a:rPr lang="en-US" sz="1000" dirty="0" smtClean="0">
                <a:solidFill>
                  <a:prstClr val="black"/>
                </a:solidFill>
              </a:rPr>
              <a:t>PROJECT:</a:t>
            </a:r>
            <a:endParaRPr lang="en-US" sz="1000" dirty="0">
              <a:solidFill>
                <a:prstClr val="black"/>
              </a:solidFill>
            </a:endParaRPr>
          </a:p>
        </p:txBody>
      </p:sp>
      <p:sp>
        <p:nvSpPr>
          <p:cNvPr id="12" name="TextBox 11"/>
          <p:cNvSpPr txBox="1"/>
          <p:nvPr userDrawn="1"/>
        </p:nvSpPr>
        <p:spPr>
          <a:xfrm>
            <a:off x="3614740" y="1109505"/>
            <a:ext cx="1204913" cy="246221"/>
          </a:xfrm>
          <a:prstGeom prst="rect">
            <a:avLst/>
          </a:prstGeom>
          <a:noFill/>
        </p:spPr>
        <p:txBody>
          <a:bodyPr wrap="square" rtlCol="0">
            <a:spAutoFit/>
          </a:bodyPr>
          <a:lstStyle/>
          <a:p>
            <a:r>
              <a:rPr lang="en-US" sz="1000" dirty="0" smtClean="0">
                <a:solidFill>
                  <a:prstClr val="black"/>
                </a:solidFill>
              </a:rPr>
              <a:t>RDDS PG #:</a:t>
            </a:r>
            <a:endParaRPr lang="en-US" sz="1000" dirty="0">
              <a:solidFill>
                <a:prstClr val="black"/>
              </a:solidFill>
            </a:endParaRPr>
          </a:p>
        </p:txBody>
      </p:sp>
      <p:sp>
        <p:nvSpPr>
          <p:cNvPr id="23"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smtClean="0"/>
              <a:t>-</a:t>
            </a:r>
            <a:endParaRPr lang="en-US" dirty="0"/>
          </a:p>
        </p:txBody>
      </p:sp>
      <p:sp>
        <p:nvSpPr>
          <p:cNvPr id="24"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25"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p>
        </p:txBody>
      </p:sp>
      <p:sp>
        <p:nvSpPr>
          <p:cNvPr id="1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4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44"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3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34" name="Text Placeholder 39"/>
          <p:cNvSpPr>
            <a:spLocks noGrp="1"/>
          </p:cNvSpPr>
          <p:nvPr>
            <p:ph type="body" sz="quarter" idx="32"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43" name="Text Placeholder 39"/>
          <p:cNvSpPr>
            <a:spLocks noGrp="1"/>
          </p:cNvSpPr>
          <p:nvPr>
            <p:ph type="body" sz="quarter" idx="33"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13" name="TextBox 12"/>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smtClean="0">
                <a:solidFill>
                  <a:prstClr val="black"/>
                </a:solidFill>
              </a:rPr>
              <a:t>FY13</a:t>
            </a:r>
          </a:p>
        </p:txBody>
      </p:sp>
      <p:sp>
        <p:nvSpPr>
          <p:cNvPr id="14" name="TextBox 13"/>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smtClean="0">
                <a:solidFill>
                  <a:prstClr val="black"/>
                </a:solidFill>
              </a:rPr>
              <a:t>FY12</a:t>
            </a:r>
          </a:p>
        </p:txBody>
      </p:sp>
      <p:sp>
        <p:nvSpPr>
          <p:cNvPr id="15" name="TextBox 14"/>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smtClean="0">
                <a:solidFill>
                  <a:prstClr val="black"/>
                </a:solidFill>
              </a:rPr>
              <a:t>FY11</a:t>
            </a:r>
          </a:p>
        </p:txBody>
      </p:sp>
      <p:sp>
        <p:nvSpPr>
          <p:cNvPr id="45" name="TextBox 44"/>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smtClean="0">
                <a:solidFill>
                  <a:prstClr val="black"/>
                </a:solidFill>
              </a:rPr>
              <a:t>PROJECT</a:t>
            </a:r>
          </a:p>
        </p:txBody>
      </p:sp>
      <p:sp>
        <p:nvSpPr>
          <p:cNvPr id="46" name="Text Placeholder 39"/>
          <p:cNvSpPr>
            <a:spLocks noGrp="1"/>
          </p:cNvSpPr>
          <p:nvPr userDrawn="1">
            <p:ph type="body" sz="quarter" idx="34"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48" name="Text Placeholder 39"/>
          <p:cNvSpPr>
            <a:spLocks noGrp="1"/>
          </p:cNvSpPr>
          <p:nvPr userDrawn="1">
            <p:ph type="body" sz="quarter" idx="35"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3" name="Footer Placeholder 2"/>
          <p:cNvSpPr>
            <a:spLocks noGrp="1"/>
          </p:cNvSpPr>
          <p:nvPr userDrawn="1">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OVERVIEW</a:t>
            </a:r>
            <a:endParaRPr lang="en-US" sz="1200" b="1" dirty="0">
              <a:solidFill>
                <a:prstClr val="black"/>
              </a:solidFill>
              <a:ea typeface="Tahoma" pitchFamily="34" charset="0"/>
              <a:cs typeface="Tahoma" pitchFamily="34" charset="0"/>
            </a:endParaRP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STATUS</a:t>
            </a:r>
            <a:endParaRPr lang="en-US" sz="1200" b="1" dirty="0">
              <a:solidFill>
                <a:prstClr val="black"/>
              </a:solidFill>
              <a:ea typeface="Tahoma" pitchFamily="34" charset="0"/>
              <a:cs typeface="Tahoma" pitchFamily="34" charset="0"/>
            </a:endParaRP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CAPABILITY OBJECTIVE/GOAL</a:t>
            </a:r>
            <a:endParaRPr lang="en-US" sz="1200" b="1" dirty="0">
              <a:solidFill>
                <a:prstClr val="black"/>
              </a:solidFill>
              <a:ea typeface="Tahoma" pitchFamily="34" charset="0"/>
              <a:cs typeface="Tahoma" pitchFamily="34" charset="0"/>
            </a:endParaRP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smtClean="0"/>
              <a:t>Program Name (Acronym)</a:t>
            </a:r>
            <a:endParaRPr lang="en-US" dirty="0"/>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6"/>
          <p:cNvSpPr>
            <a:spLocks noGrp="1"/>
          </p:cNvSpPr>
          <p:nvPr userDrawn="1">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6"/>
          <p:cNvSpPr>
            <a:spLocks noGrp="1"/>
          </p:cNvSpPr>
          <p:nvPr userDrawn="1">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smtClean="0"/>
              <a:t>Click to add performers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smtClean="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2455863" algn="l"/>
              </a:tabLst>
            </a:pPr>
            <a:r>
              <a:rPr lang="en-US" sz="1000" dirty="0" smtClean="0">
                <a:solidFill>
                  <a:prstClr val="white"/>
                </a:solidFill>
                <a:ea typeface="Tahoma" pitchFamily="34" charset="0"/>
                <a:cs typeface="Tahoma" pitchFamily="34" charset="0"/>
              </a:rPr>
              <a:t>PERFORMER:	</a:t>
            </a:r>
            <a:endParaRPr lang="en-US" sz="1000" dirty="0">
              <a:solidFill>
                <a:prstClr val="white"/>
              </a:solidFill>
              <a:ea typeface="Tahoma" pitchFamily="34" charset="0"/>
              <a:cs typeface="Tahoma" pitchFamily="34" charset="0"/>
            </a:endParaRP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PERFORMERS</a:t>
            </a:r>
            <a:endParaRPr lang="en-US" sz="1200" b="1" dirty="0">
              <a:solidFill>
                <a:prstClr val="black"/>
              </a:solidFill>
              <a:ea typeface="Tahoma" pitchFamily="34" charset="0"/>
              <a:cs typeface="Tahoma" pitchFamily="34" charset="0"/>
            </a:endParaRPr>
          </a:p>
        </p:txBody>
      </p:sp>
      <p:sp>
        <p:nvSpPr>
          <p:cNvPr id="8" name="Rectangle 7"/>
          <p:cNvSpPr/>
          <p:nvPr userDrawn="1"/>
        </p:nvSpPr>
        <p:spPr>
          <a:xfrm>
            <a:off x="7128933" y="4095462"/>
            <a:ext cx="838691" cy="246221"/>
          </a:xfrm>
          <a:prstGeom prst="rect">
            <a:avLst/>
          </a:prstGeom>
        </p:spPr>
        <p:txBody>
          <a:bodyPr wrap="none">
            <a:spAutoFit/>
          </a:bodyPr>
          <a:lstStyle/>
          <a:p>
            <a:pPr>
              <a:tabLst>
                <a:tab pos="2455863" algn="l"/>
              </a:tabLst>
              <a:defRPr/>
            </a:pPr>
            <a:r>
              <a:rPr lang="en-US" sz="1000" dirty="0" smtClean="0">
                <a:solidFill>
                  <a:prstClr val="white"/>
                </a:solidFill>
                <a:ea typeface="Tahoma" pitchFamily="34" charset="0"/>
                <a:cs typeface="Tahoma" pitchFamily="34" charset="0"/>
              </a:rPr>
              <a:t>LOCATION:</a:t>
            </a:r>
            <a:endParaRPr lang="en-US" sz="1000" dirty="0">
              <a:solidFill>
                <a:prstClr val="white"/>
              </a:solidFill>
              <a:ea typeface="Tahoma" pitchFamily="34" charset="0"/>
              <a:cs typeface="Tahoma" pitchFamily="34" charset="0"/>
            </a:endParaRPr>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57432515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0" y="1124894"/>
            <a:ext cx="623887" cy="230832"/>
          </a:xfrm>
          <a:prstGeom prst="rect">
            <a:avLst/>
          </a:prstGeom>
          <a:noFill/>
        </p:spPr>
        <p:txBody>
          <a:bodyPr wrap="square" rtlCol="0">
            <a:spAutoFit/>
          </a:bodyPr>
          <a:lstStyle/>
          <a:p>
            <a:r>
              <a:rPr lang="en-US" sz="900" dirty="0" smtClean="0">
                <a:solidFill>
                  <a:prstClr val="black"/>
                </a:solidFill>
              </a:rPr>
              <a:t>PE:</a:t>
            </a:r>
            <a:endParaRPr lang="en-US" sz="900" dirty="0">
              <a:solidFill>
                <a:prstClr val="black"/>
              </a:solidFill>
            </a:endParaRPr>
          </a:p>
        </p:txBody>
      </p:sp>
      <p:sp>
        <p:nvSpPr>
          <p:cNvPr id="11" name="TextBox 10"/>
          <p:cNvSpPr txBox="1"/>
          <p:nvPr userDrawn="1"/>
        </p:nvSpPr>
        <p:spPr>
          <a:xfrm>
            <a:off x="2215265" y="1124894"/>
            <a:ext cx="792555" cy="230832"/>
          </a:xfrm>
          <a:prstGeom prst="rect">
            <a:avLst/>
          </a:prstGeom>
          <a:noFill/>
        </p:spPr>
        <p:txBody>
          <a:bodyPr wrap="square" rtlCol="0">
            <a:spAutoFit/>
          </a:bodyPr>
          <a:lstStyle/>
          <a:p>
            <a:r>
              <a:rPr lang="en-US" sz="900" dirty="0" smtClean="0">
                <a:solidFill>
                  <a:prstClr val="black"/>
                </a:solidFill>
              </a:rPr>
              <a:t>PROJECT:</a:t>
            </a:r>
            <a:endParaRPr lang="en-US" sz="900" dirty="0">
              <a:solidFill>
                <a:prstClr val="black"/>
              </a:solidFill>
            </a:endParaRPr>
          </a:p>
        </p:txBody>
      </p:sp>
      <p:sp>
        <p:nvSpPr>
          <p:cNvPr id="12" name="TextBox 11"/>
          <p:cNvSpPr txBox="1"/>
          <p:nvPr userDrawn="1"/>
        </p:nvSpPr>
        <p:spPr>
          <a:xfrm>
            <a:off x="4426414" y="1124894"/>
            <a:ext cx="1204913" cy="230832"/>
          </a:xfrm>
          <a:prstGeom prst="rect">
            <a:avLst/>
          </a:prstGeom>
          <a:noFill/>
        </p:spPr>
        <p:txBody>
          <a:bodyPr wrap="square" rtlCol="0">
            <a:spAutoFit/>
          </a:bodyPr>
          <a:lstStyle/>
          <a:p>
            <a:r>
              <a:rPr lang="en-US" sz="900" dirty="0" smtClean="0">
                <a:solidFill>
                  <a:prstClr val="black"/>
                </a:solidFill>
              </a:rPr>
              <a:t>RDDS PG #:</a:t>
            </a:r>
            <a:endParaRPr lang="en-US" sz="900" dirty="0">
              <a:solidFill>
                <a:prstClr val="black"/>
              </a:solidFill>
            </a:endParaRPr>
          </a:p>
        </p:txBody>
      </p:sp>
      <p:sp>
        <p:nvSpPr>
          <p:cNvPr id="23"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smtClean="0"/>
              <a:t>-</a:t>
            </a:r>
            <a:endParaRPr lang="en-US" dirty="0"/>
          </a:p>
        </p:txBody>
      </p:sp>
      <p:sp>
        <p:nvSpPr>
          <p:cNvPr id="24"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smtClean="0"/>
              <a:t>-</a:t>
            </a:r>
            <a:endParaRPr lang="en-US" dirty="0"/>
          </a:p>
        </p:txBody>
      </p:sp>
      <p:sp>
        <p:nvSpPr>
          <p:cNvPr id="25"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a:t>
            </a:r>
          </a:p>
        </p:txBody>
      </p:sp>
      <p:sp>
        <p:nvSpPr>
          <p:cNvPr id="19"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40"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44"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32"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34"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43"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13" name="TextBox 12"/>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smtClean="0">
                <a:solidFill>
                  <a:prstClr val="black"/>
                </a:solidFill>
              </a:rPr>
              <a:t>FY13</a:t>
            </a:r>
          </a:p>
        </p:txBody>
      </p:sp>
      <p:sp>
        <p:nvSpPr>
          <p:cNvPr id="14" name="TextBox 13"/>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smtClean="0">
                <a:solidFill>
                  <a:prstClr val="black"/>
                </a:solidFill>
              </a:rPr>
              <a:t>FY12</a:t>
            </a:r>
          </a:p>
        </p:txBody>
      </p:sp>
      <p:sp>
        <p:nvSpPr>
          <p:cNvPr id="15" name="TextBox 14"/>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smtClean="0">
                <a:solidFill>
                  <a:prstClr val="black"/>
                </a:solidFill>
              </a:rPr>
              <a:t>FY11</a:t>
            </a:r>
          </a:p>
        </p:txBody>
      </p:sp>
      <p:sp>
        <p:nvSpPr>
          <p:cNvPr id="45" name="TextBox 44"/>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smtClean="0">
                <a:solidFill>
                  <a:prstClr val="black"/>
                </a:solidFill>
              </a:rPr>
              <a:t>PROJECT</a:t>
            </a:r>
          </a:p>
        </p:txBody>
      </p:sp>
      <p:sp>
        <p:nvSpPr>
          <p:cNvPr id="46" name="Text Placeholder 39"/>
          <p:cNvSpPr>
            <a:spLocks noGrp="1"/>
          </p:cNvSpPr>
          <p:nvPr userDrawn="1">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48" name="Text Placeholder 39"/>
          <p:cNvSpPr>
            <a:spLocks noGrp="1"/>
          </p:cNvSpPr>
          <p:nvPr userDrawn="1">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3" name="Footer Placeholder 2"/>
          <p:cNvSpPr>
            <a:spLocks noGrp="1"/>
          </p:cNvSpPr>
          <p:nvPr userDrawn="1">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OVERVIEW</a:t>
            </a:r>
            <a:endParaRPr lang="en-US" sz="1200" b="1" dirty="0">
              <a:solidFill>
                <a:prstClr val="black"/>
              </a:solidFill>
              <a:ea typeface="Tahoma" pitchFamily="34" charset="0"/>
              <a:cs typeface="Tahoma" pitchFamily="34" charset="0"/>
            </a:endParaRP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STATUS</a:t>
            </a:r>
            <a:endParaRPr lang="en-US" sz="1200" b="1" dirty="0">
              <a:solidFill>
                <a:prstClr val="black"/>
              </a:solidFill>
              <a:ea typeface="Tahoma" pitchFamily="34" charset="0"/>
              <a:cs typeface="Tahoma" pitchFamily="34" charset="0"/>
            </a:endParaRP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CAPABILITY OBJECTIVE/GOAL</a:t>
            </a:r>
            <a:endParaRPr lang="en-US" sz="1200" b="1" dirty="0">
              <a:solidFill>
                <a:prstClr val="black"/>
              </a:solidFill>
              <a:ea typeface="Tahoma" pitchFamily="34" charset="0"/>
              <a:cs typeface="Tahoma" pitchFamily="34" charset="0"/>
            </a:endParaRP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smtClean="0"/>
              <a:t>Program Name (Acronym)</a:t>
            </a:r>
            <a:endParaRPr lang="en-US" dirty="0"/>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6"/>
          <p:cNvSpPr>
            <a:spLocks noGrp="1"/>
          </p:cNvSpPr>
          <p:nvPr userDrawn="1">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6"/>
          <p:cNvSpPr>
            <a:spLocks noGrp="1"/>
          </p:cNvSpPr>
          <p:nvPr userDrawn="1">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smtClean="0"/>
              <a:t>Click to add performers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smtClean="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2455863" algn="l"/>
              </a:tabLst>
            </a:pPr>
            <a:r>
              <a:rPr lang="en-US" sz="1000" dirty="0" smtClean="0">
                <a:solidFill>
                  <a:prstClr val="white"/>
                </a:solidFill>
                <a:ea typeface="Tahoma" pitchFamily="34" charset="0"/>
                <a:cs typeface="Tahoma" pitchFamily="34" charset="0"/>
              </a:rPr>
              <a:t>PERFORMER:	</a:t>
            </a:r>
            <a:endParaRPr lang="en-US" sz="1000" dirty="0">
              <a:solidFill>
                <a:prstClr val="white"/>
              </a:solidFill>
              <a:ea typeface="Tahoma" pitchFamily="34" charset="0"/>
              <a:cs typeface="Tahoma" pitchFamily="34" charset="0"/>
            </a:endParaRP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PERFORMERS</a:t>
            </a:r>
            <a:endParaRPr lang="en-US" sz="1200" b="1" dirty="0">
              <a:solidFill>
                <a:prstClr val="black"/>
              </a:solidFill>
              <a:ea typeface="Tahoma" pitchFamily="34" charset="0"/>
              <a:cs typeface="Tahoma" pitchFamily="34" charset="0"/>
            </a:endParaRPr>
          </a:p>
        </p:txBody>
      </p:sp>
      <p:sp>
        <p:nvSpPr>
          <p:cNvPr id="8" name="Rectangle 7"/>
          <p:cNvSpPr/>
          <p:nvPr userDrawn="1"/>
        </p:nvSpPr>
        <p:spPr>
          <a:xfrm>
            <a:off x="7128933" y="4095462"/>
            <a:ext cx="838691" cy="246221"/>
          </a:xfrm>
          <a:prstGeom prst="rect">
            <a:avLst/>
          </a:prstGeom>
        </p:spPr>
        <p:txBody>
          <a:bodyPr wrap="none">
            <a:spAutoFit/>
          </a:bodyPr>
          <a:lstStyle/>
          <a:p>
            <a:pPr>
              <a:tabLst>
                <a:tab pos="2455863" algn="l"/>
              </a:tabLst>
              <a:defRPr/>
            </a:pPr>
            <a:r>
              <a:rPr lang="en-US" sz="1000" dirty="0" smtClean="0">
                <a:solidFill>
                  <a:prstClr val="white"/>
                </a:solidFill>
                <a:ea typeface="Tahoma" pitchFamily="34" charset="0"/>
                <a:cs typeface="Tahoma" pitchFamily="34" charset="0"/>
              </a:rPr>
              <a:t>LOCATION:</a:t>
            </a:r>
            <a:endParaRPr lang="en-US" sz="1000" dirty="0">
              <a:solidFill>
                <a:prstClr val="white"/>
              </a:solidFill>
              <a:ea typeface="Tahoma" pitchFamily="34" charset="0"/>
              <a:cs typeface="Tahoma" pitchFamily="34" charset="0"/>
            </a:endParaRPr>
          </a:p>
        </p:txBody>
      </p:sp>
      <p:sp>
        <p:nvSpPr>
          <p:cNvPr id="49" name="Text Placeholder 39"/>
          <p:cNvSpPr>
            <a:spLocks noGrp="1"/>
          </p:cNvSpPr>
          <p:nvPr userDrawn="1">
            <p:ph type="body" sz="quarter" idx="36"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50" name="Text Placeholder 39"/>
          <p:cNvSpPr>
            <a:spLocks noGrp="1"/>
          </p:cNvSpPr>
          <p:nvPr userDrawn="1">
            <p:ph type="body" sz="quarter" idx="37"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51" name="Text Placeholder 39"/>
          <p:cNvSpPr>
            <a:spLocks noGrp="1"/>
          </p:cNvSpPr>
          <p:nvPr userDrawn="1">
            <p:ph type="body" sz="quarter" idx="38"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52" name="Text Placeholder 39"/>
          <p:cNvSpPr>
            <a:spLocks noGrp="1"/>
          </p:cNvSpPr>
          <p:nvPr userDrawn="1">
            <p:ph type="body" sz="quarter" idx="39"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45901759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RO_Update_Concept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DIRO UPDATE/ISSUES</a:t>
            </a:r>
            <a:endParaRPr lang="en-US" sz="1200" b="1" dirty="0">
              <a:solidFill>
                <a:prstClr val="black"/>
              </a:solidFill>
              <a:ea typeface="Tahoma" pitchFamily="34" charset="0"/>
              <a:cs typeface="Tahoma" pitchFamily="34" charset="0"/>
            </a:endParaRPr>
          </a:p>
        </p:txBody>
      </p:sp>
      <p:sp>
        <p:nvSpPr>
          <p:cNvPr id="16"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29"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
        <p:nvSpPr>
          <p:cNvPr id="30" name="Rectangle 29"/>
          <p:cNvSpPr/>
          <p:nvPr userDrawn="1"/>
        </p:nvSpPr>
        <p:spPr>
          <a:xfrm>
            <a:off x="8041821" y="76201"/>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 name="TextBox 30"/>
          <p:cNvSpPr txBox="1"/>
          <p:nvPr userDrawn="1"/>
        </p:nvSpPr>
        <p:spPr>
          <a:xfrm>
            <a:off x="8041822" y="197126"/>
            <a:ext cx="949780" cy="261610"/>
          </a:xfrm>
          <a:prstGeom prst="rect">
            <a:avLst/>
          </a:prstGeom>
          <a:noFill/>
        </p:spPr>
        <p:txBody>
          <a:bodyPr wrap="square" rtlCol="0">
            <a:spAutoFit/>
          </a:bodyPr>
          <a:lstStyle/>
          <a:p>
            <a:pPr algn="ctr"/>
            <a:r>
              <a:rPr lang="en-US" sz="1100" dirty="0" smtClean="0">
                <a:solidFill>
                  <a:prstClr val="black"/>
                </a:solidFill>
                <a:ea typeface="Tahoma" pitchFamily="34" charset="0"/>
                <a:cs typeface="Tahoma" pitchFamily="34" charset="0"/>
              </a:rPr>
              <a:t>Concept</a:t>
            </a:r>
            <a:endParaRPr lang="en-US" sz="1100" dirty="0">
              <a:solidFill>
                <a:prstClr val="black"/>
              </a:solidFill>
              <a:ea typeface="Tahoma" pitchFamily="34" charset="0"/>
              <a:cs typeface="Tahoma" pitchFamily="34" charset="0"/>
            </a:endParaRP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35" name="TextBox 34"/>
          <p:cNvSpPr txBox="1"/>
          <p:nvPr userDrawn="1"/>
        </p:nvSpPr>
        <p:spPr>
          <a:xfrm>
            <a:off x="28578" y="1100945"/>
            <a:ext cx="623887" cy="246221"/>
          </a:xfrm>
          <a:prstGeom prst="rect">
            <a:avLst/>
          </a:prstGeom>
          <a:noFill/>
        </p:spPr>
        <p:txBody>
          <a:bodyPr wrap="square" rtlCol="0">
            <a:spAutoFit/>
          </a:bodyPr>
          <a:lstStyle/>
          <a:p>
            <a:r>
              <a:rPr lang="en-US" sz="1000" dirty="0" smtClean="0">
                <a:solidFill>
                  <a:prstClr val="black"/>
                </a:solidFill>
              </a:rPr>
              <a:t>PE:</a:t>
            </a:r>
            <a:endParaRPr lang="en-US" sz="1000" dirty="0">
              <a:solidFill>
                <a:prstClr val="black"/>
              </a:solidFill>
            </a:endParaRPr>
          </a:p>
        </p:txBody>
      </p:sp>
      <p:sp>
        <p:nvSpPr>
          <p:cNvPr id="37" name="TextBox 36"/>
          <p:cNvSpPr txBox="1"/>
          <p:nvPr userDrawn="1"/>
        </p:nvSpPr>
        <p:spPr>
          <a:xfrm>
            <a:off x="1044045" y="1100945"/>
            <a:ext cx="1204913" cy="246221"/>
          </a:xfrm>
          <a:prstGeom prst="rect">
            <a:avLst/>
          </a:prstGeom>
          <a:noFill/>
        </p:spPr>
        <p:txBody>
          <a:bodyPr wrap="square" rtlCol="0">
            <a:spAutoFit/>
          </a:bodyPr>
          <a:lstStyle/>
          <a:p>
            <a:r>
              <a:rPr lang="en-US" sz="1000" dirty="0" smtClean="0">
                <a:solidFill>
                  <a:prstClr val="black"/>
                </a:solidFill>
              </a:rPr>
              <a:t>PROJECT:</a:t>
            </a:r>
            <a:endParaRPr lang="en-US" sz="1000" dirty="0">
              <a:solidFill>
                <a:prstClr val="black"/>
              </a:solidFill>
            </a:endParaRPr>
          </a:p>
        </p:txBody>
      </p:sp>
      <p:sp>
        <p:nvSpPr>
          <p:cNvPr id="38" name="TextBox 37"/>
          <p:cNvSpPr txBox="1"/>
          <p:nvPr userDrawn="1"/>
        </p:nvSpPr>
        <p:spPr>
          <a:xfrm>
            <a:off x="2257426" y="1100945"/>
            <a:ext cx="1204913" cy="246221"/>
          </a:xfrm>
          <a:prstGeom prst="rect">
            <a:avLst/>
          </a:prstGeom>
          <a:noFill/>
        </p:spPr>
        <p:txBody>
          <a:bodyPr wrap="square" rtlCol="0">
            <a:spAutoFit/>
          </a:bodyPr>
          <a:lstStyle/>
          <a:p>
            <a:r>
              <a:rPr lang="en-US" sz="1000" dirty="0" smtClean="0">
                <a:solidFill>
                  <a:prstClr val="black"/>
                </a:solidFill>
              </a:rPr>
              <a:t>RDDS PG #:</a:t>
            </a:r>
            <a:endParaRPr lang="en-US" sz="1000" dirty="0">
              <a:solidFill>
                <a:prstClr val="black"/>
              </a:solidFill>
            </a:endParaRPr>
          </a:p>
        </p:txBody>
      </p:sp>
      <p:sp>
        <p:nvSpPr>
          <p:cNvPr id="39"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smtClean="0"/>
              <a:t>-</a:t>
            </a:r>
            <a:endParaRPr lang="en-US" dirty="0"/>
          </a:p>
        </p:txBody>
      </p:sp>
      <p:sp>
        <p:nvSpPr>
          <p:cNvPr id="40"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41"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42"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3"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4"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5" name="TextBox 44"/>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algn="ctr"/>
            <a:r>
              <a:rPr lang="en-US" dirty="0" smtClean="0">
                <a:solidFill>
                  <a:prstClr val="black"/>
                </a:solidFill>
              </a:rPr>
              <a:t>FY13</a:t>
            </a:r>
          </a:p>
        </p:txBody>
      </p:sp>
      <p:sp>
        <p:nvSpPr>
          <p:cNvPr id="46" name="TextBox 45"/>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algn="ctr"/>
            <a:r>
              <a:rPr lang="en-US" dirty="0" smtClean="0">
                <a:solidFill>
                  <a:prstClr val="black"/>
                </a:solidFill>
              </a:rPr>
              <a:t>FY12</a:t>
            </a:r>
          </a:p>
        </p:txBody>
      </p:sp>
      <p:sp>
        <p:nvSpPr>
          <p:cNvPr id="47" name="TextBox 46"/>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algn="ctr"/>
            <a:r>
              <a:rPr lang="en-US" dirty="0" smtClean="0">
                <a:solidFill>
                  <a:prstClr val="black"/>
                </a:solidFill>
              </a:rPr>
              <a:t>FY11</a:t>
            </a:r>
          </a:p>
        </p:txBody>
      </p:sp>
      <p:sp>
        <p:nvSpPr>
          <p:cNvPr id="48" name="TextBox 47"/>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OVERVIEW</a:t>
            </a:r>
            <a:endParaRPr lang="en-US" sz="1200" b="1" dirty="0">
              <a:solidFill>
                <a:prstClr val="black"/>
              </a:solidFill>
              <a:ea typeface="Tahoma" pitchFamily="34" charset="0"/>
              <a:cs typeface="Tahoma" pitchFamily="34" charset="0"/>
            </a:endParaRPr>
          </a:p>
        </p:txBody>
      </p:sp>
      <p:sp>
        <p:nvSpPr>
          <p:cNvPr id="49" name="TextBox 48"/>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STATUS</a:t>
            </a:r>
            <a:endParaRPr lang="en-US" sz="1200" b="1" dirty="0">
              <a:solidFill>
                <a:prstClr val="black"/>
              </a:solidFill>
              <a:ea typeface="Tahoma" pitchFamily="34" charset="0"/>
              <a:cs typeface="Tahoma" pitchFamily="34" charset="0"/>
            </a:endParaRPr>
          </a:p>
        </p:txBody>
      </p:sp>
      <p:sp>
        <p:nvSpPr>
          <p:cNvPr id="50" name="TextBox 49"/>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CAPABILITY OBJECTIVE/GOAL</a:t>
            </a:r>
            <a:endParaRPr lang="en-US" sz="1200" b="1" dirty="0">
              <a:solidFill>
                <a:prstClr val="black"/>
              </a:solidFill>
              <a:ea typeface="Tahoma" pitchFamily="34" charset="0"/>
              <a:cs typeface="Tahoma" pitchFamily="34" charset="0"/>
            </a:endParaRPr>
          </a:p>
        </p:txBody>
      </p:sp>
      <p:cxnSp>
        <p:nvCxnSpPr>
          <p:cNvPr id="52" name="Straight Connector 5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3" name="Straight Connector 52"/>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4" name="Content Placeholder 6"/>
          <p:cNvSpPr>
            <a:spLocks noGrp="1"/>
          </p:cNvSpPr>
          <p:nvPr>
            <p:ph sz="quarter" idx="31"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6" name="Content Placeholder 6"/>
          <p:cNvSpPr>
            <a:spLocks noGrp="1"/>
          </p:cNvSpPr>
          <p:nvPr>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2" name="Content Placeholder 6"/>
          <p:cNvSpPr>
            <a:spLocks noGrp="1"/>
          </p:cNvSpPr>
          <p:nvPr>
            <p:ph sz="quarter" idx="32"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51" name="Straight Connector 5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7571287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RO_Update_Prototype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8041821" y="76201"/>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 name="TextBox 30"/>
          <p:cNvSpPr txBox="1"/>
          <p:nvPr userDrawn="1"/>
        </p:nvSpPr>
        <p:spPr>
          <a:xfrm>
            <a:off x="8041822" y="197128"/>
            <a:ext cx="949780" cy="261610"/>
          </a:xfrm>
          <a:prstGeom prst="rect">
            <a:avLst/>
          </a:prstGeom>
          <a:noFill/>
        </p:spPr>
        <p:txBody>
          <a:bodyPr wrap="square" rtlCol="0">
            <a:spAutoFit/>
          </a:bodyPr>
          <a:lstStyle/>
          <a:p>
            <a:pPr algn="ctr"/>
            <a:r>
              <a:rPr lang="en-US" sz="1100" dirty="0" smtClean="0">
                <a:solidFill>
                  <a:prstClr val="black"/>
                </a:solidFill>
                <a:ea typeface="Tahoma" pitchFamily="34" charset="0"/>
                <a:cs typeface="Tahoma" pitchFamily="34" charset="0"/>
              </a:rPr>
              <a:t>Prototype</a:t>
            </a:r>
            <a:endParaRPr lang="en-US" sz="1100" dirty="0">
              <a:solidFill>
                <a:prstClr val="black"/>
              </a:solidFill>
              <a:ea typeface="Tahoma" pitchFamily="34" charset="0"/>
              <a:cs typeface="Tahoma" pitchFamily="34" charset="0"/>
            </a:endParaRP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35" name="TextBox 34"/>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DIRO UPDATE/ISSUES</a:t>
            </a:r>
            <a:endParaRPr lang="en-US" sz="1200" b="1" dirty="0">
              <a:solidFill>
                <a:prstClr val="black"/>
              </a:solidFill>
              <a:ea typeface="Tahoma" pitchFamily="34" charset="0"/>
              <a:cs typeface="Tahoma" pitchFamily="34" charset="0"/>
            </a:endParaRPr>
          </a:p>
        </p:txBody>
      </p:sp>
      <p:sp>
        <p:nvSpPr>
          <p:cNvPr id="37" name="TextBox 36"/>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OVERVIEW</a:t>
            </a:r>
            <a:endParaRPr lang="en-US" sz="1200" b="1" dirty="0">
              <a:solidFill>
                <a:prstClr val="black"/>
              </a:solidFill>
              <a:ea typeface="Tahoma" pitchFamily="34" charset="0"/>
              <a:cs typeface="Tahoma" pitchFamily="34" charset="0"/>
            </a:endParaRPr>
          </a:p>
        </p:txBody>
      </p:sp>
      <p:sp>
        <p:nvSpPr>
          <p:cNvPr id="38" name="TextBox 37"/>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STATUS</a:t>
            </a:r>
            <a:endParaRPr lang="en-US" sz="1200" b="1" dirty="0">
              <a:solidFill>
                <a:prstClr val="black"/>
              </a:solidFill>
              <a:ea typeface="Tahoma" pitchFamily="34" charset="0"/>
              <a:cs typeface="Tahoma" pitchFamily="34" charset="0"/>
            </a:endParaRPr>
          </a:p>
        </p:txBody>
      </p:sp>
      <p:sp>
        <p:nvSpPr>
          <p:cNvPr id="39" name="TextBox 38"/>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CAPABILITY OBJECTIVE/GOAL</a:t>
            </a:r>
            <a:endParaRPr lang="en-US" sz="1200" b="1" dirty="0">
              <a:solidFill>
                <a:prstClr val="black"/>
              </a:solidFill>
              <a:ea typeface="Tahoma" pitchFamily="34" charset="0"/>
              <a:cs typeface="Tahoma" pitchFamily="34" charset="0"/>
            </a:endParaRPr>
          </a:p>
        </p:txBody>
      </p:sp>
      <p:cxnSp>
        <p:nvCxnSpPr>
          <p:cNvPr id="41" name="Straight Connector 4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5" name="Content Placeholder 6"/>
          <p:cNvSpPr>
            <a:spLocks noGrp="1"/>
          </p:cNvSpPr>
          <p:nvPr>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6" name="Content Placeholder 6"/>
          <p:cNvSpPr>
            <a:spLocks noGrp="1"/>
          </p:cNvSpPr>
          <p:nvPr>
            <p:ph sz="quarter" idx="32"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7" name="TextBox 46"/>
          <p:cNvSpPr txBox="1"/>
          <p:nvPr userDrawn="1"/>
        </p:nvSpPr>
        <p:spPr>
          <a:xfrm>
            <a:off x="28578" y="1100945"/>
            <a:ext cx="623887" cy="246221"/>
          </a:xfrm>
          <a:prstGeom prst="rect">
            <a:avLst/>
          </a:prstGeom>
          <a:noFill/>
        </p:spPr>
        <p:txBody>
          <a:bodyPr wrap="square" rtlCol="0">
            <a:spAutoFit/>
          </a:bodyPr>
          <a:lstStyle/>
          <a:p>
            <a:r>
              <a:rPr lang="en-US" sz="1000" dirty="0" smtClean="0">
                <a:solidFill>
                  <a:prstClr val="black"/>
                </a:solidFill>
              </a:rPr>
              <a:t>PE:</a:t>
            </a:r>
            <a:endParaRPr lang="en-US" sz="1000" dirty="0">
              <a:solidFill>
                <a:prstClr val="black"/>
              </a:solidFill>
            </a:endParaRPr>
          </a:p>
        </p:txBody>
      </p:sp>
      <p:sp>
        <p:nvSpPr>
          <p:cNvPr id="48" name="TextBox 47"/>
          <p:cNvSpPr txBox="1"/>
          <p:nvPr userDrawn="1"/>
        </p:nvSpPr>
        <p:spPr>
          <a:xfrm>
            <a:off x="1044045" y="1100945"/>
            <a:ext cx="1204913" cy="246221"/>
          </a:xfrm>
          <a:prstGeom prst="rect">
            <a:avLst/>
          </a:prstGeom>
          <a:noFill/>
        </p:spPr>
        <p:txBody>
          <a:bodyPr wrap="square" rtlCol="0">
            <a:spAutoFit/>
          </a:bodyPr>
          <a:lstStyle/>
          <a:p>
            <a:r>
              <a:rPr lang="en-US" sz="1000" dirty="0" smtClean="0">
                <a:solidFill>
                  <a:prstClr val="black"/>
                </a:solidFill>
              </a:rPr>
              <a:t>PROJECT:</a:t>
            </a:r>
            <a:endParaRPr lang="en-US" sz="1000" dirty="0">
              <a:solidFill>
                <a:prstClr val="black"/>
              </a:solidFill>
            </a:endParaRPr>
          </a:p>
        </p:txBody>
      </p:sp>
      <p:sp>
        <p:nvSpPr>
          <p:cNvPr id="49" name="TextBox 48"/>
          <p:cNvSpPr txBox="1"/>
          <p:nvPr userDrawn="1"/>
        </p:nvSpPr>
        <p:spPr>
          <a:xfrm>
            <a:off x="2257426" y="1100945"/>
            <a:ext cx="1204913" cy="246221"/>
          </a:xfrm>
          <a:prstGeom prst="rect">
            <a:avLst/>
          </a:prstGeom>
          <a:noFill/>
        </p:spPr>
        <p:txBody>
          <a:bodyPr wrap="square" rtlCol="0">
            <a:spAutoFit/>
          </a:bodyPr>
          <a:lstStyle/>
          <a:p>
            <a:r>
              <a:rPr lang="en-US" sz="1000" dirty="0" smtClean="0">
                <a:solidFill>
                  <a:prstClr val="black"/>
                </a:solidFill>
              </a:rPr>
              <a:t>RDDS PG #:</a:t>
            </a:r>
            <a:endParaRPr lang="en-US" sz="1000" dirty="0">
              <a:solidFill>
                <a:prstClr val="black"/>
              </a:solidFill>
            </a:endParaRPr>
          </a:p>
        </p:txBody>
      </p:sp>
      <p:sp>
        <p:nvSpPr>
          <p:cNvPr id="50"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smtClean="0"/>
              <a:t>-</a:t>
            </a:r>
            <a:endParaRPr lang="en-US" dirty="0"/>
          </a:p>
        </p:txBody>
      </p:sp>
      <p:sp>
        <p:nvSpPr>
          <p:cNvPr id="51"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2"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3"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4"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5"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6" name="TextBox 55"/>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algn="ctr"/>
            <a:r>
              <a:rPr lang="en-US" dirty="0" smtClean="0">
                <a:solidFill>
                  <a:prstClr val="black"/>
                </a:solidFill>
              </a:rPr>
              <a:t>FY13</a:t>
            </a:r>
          </a:p>
        </p:txBody>
      </p:sp>
      <p:sp>
        <p:nvSpPr>
          <p:cNvPr id="57" name="TextBox 56"/>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algn="ctr"/>
            <a:r>
              <a:rPr lang="en-US" dirty="0" smtClean="0">
                <a:solidFill>
                  <a:prstClr val="black"/>
                </a:solidFill>
              </a:rPr>
              <a:t>FY12</a:t>
            </a:r>
          </a:p>
        </p:txBody>
      </p:sp>
      <p:sp>
        <p:nvSpPr>
          <p:cNvPr id="58" name="TextBox 57"/>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algn="ctr"/>
            <a:r>
              <a:rPr lang="en-US" dirty="0" smtClean="0">
                <a:solidFill>
                  <a:prstClr val="black"/>
                </a:solidFill>
              </a:rPr>
              <a:t>FY11</a:t>
            </a:r>
          </a:p>
        </p:txBody>
      </p:sp>
      <p:cxnSp>
        <p:nvCxnSpPr>
          <p:cNvPr id="59" name="Straight Connector 58"/>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6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1598912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Slide_No 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5800" y="2514600"/>
            <a:ext cx="7772400" cy="914400"/>
          </a:xfrm>
        </p:spPr>
        <p:txBody>
          <a:bodyPr/>
          <a:lstStyle>
            <a:lvl1pPr algn="ctr">
              <a:defRPr sz="2200" b="0">
                <a:latin typeface="Tahoma" pitchFamily="34" charset="0"/>
                <a:ea typeface="Tahoma" pitchFamily="34" charset="0"/>
                <a:cs typeface="Tahoma" pitchFamily="34" charset="0"/>
              </a:defRPr>
            </a:lvl1pPr>
          </a:lstStyle>
          <a:p>
            <a:r>
              <a:rPr lang="en-US" smtClean="0"/>
              <a:t>Click to edit Master title style</a:t>
            </a:r>
            <a:endParaRPr lang="en-US" dirty="0"/>
          </a:p>
        </p:txBody>
      </p:sp>
      <p:cxnSp>
        <p:nvCxnSpPr>
          <p:cNvPr id="6" name="Straight Connector 5"/>
          <p:cNvCxnSpPr>
            <a:cxnSpLocks noChangeShapeType="1"/>
          </p:cNvCxnSpPr>
          <p:nvPr userDrawn="1"/>
        </p:nvCxnSpPr>
        <p:spPr bwMode="auto">
          <a:xfrm>
            <a:off x="381000" y="3198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21719738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RO_Update_Field Demonstration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8041821" y="76201"/>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 name="TextBox 30"/>
          <p:cNvSpPr txBox="1"/>
          <p:nvPr userDrawn="1"/>
        </p:nvSpPr>
        <p:spPr>
          <a:xfrm>
            <a:off x="7968346" y="123651"/>
            <a:ext cx="1102180" cy="415498"/>
          </a:xfrm>
          <a:prstGeom prst="rect">
            <a:avLst/>
          </a:prstGeom>
          <a:noFill/>
        </p:spPr>
        <p:txBody>
          <a:bodyPr wrap="square" rtlCol="0">
            <a:spAutoFit/>
          </a:bodyPr>
          <a:lstStyle/>
          <a:p>
            <a:pPr algn="ctr"/>
            <a:r>
              <a:rPr lang="en-US" sz="1050" dirty="0" smtClean="0">
                <a:solidFill>
                  <a:prstClr val="black"/>
                </a:solidFill>
                <a:ea typeface="Tahoma" pitchFamily="34" charset="0"/>
                <a:cs typeface="Tahoma" pitchFamily="34" charset="0"/>
              </a:rPr>
              <a:t>Field</a:t>
            </a:r>
          </a:p>
          <a:p>
            <a:pPr algn="ctr"/>
            <a:r>
              <a:rPr lang="en-US" sz="1050" dirty="0" smtClean="0">
                <a:solidFill>
                  <a:prstClr val="black"/>
                </a:solidFill>
                <a:ea typeface="Tahoma" pitchFamily="34" charset="0"/>
                <a:cs typeface="Tahoma" pitchFamily="34" charset="0"/>
              </a:rPr>
              <a:t>Demonstration</a:t>
            </a:r>
            <a:endParaRPr lang="en-US" sz="1050" dirty="0">
              <a:solidFill>
                <a:prstClr val="black"/>
              </a:solidFill>
              <a:ea typeface="Tahoma" pitchFamily="34" charset="0"/>
              <a:cs typeface="Tahoma" pitchFamily="34" charset="0"/>
            </a:endParaRP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35" name="TextBox 34"/>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DIRO UPDATE/ISSUES</a:t>
            </a:r>
            <a:endParaRPr lang="en-US" sz="1200" b="1" dirty="0">
              <a:solidFill>
                <a:prstClr val="black"/>
              </a:solidFill>
              <a:ea typeface="Tahoma" pitchFamily="34" charset="0"/>
              <a:cs typeface="Tahoma" pitchFamily="34" charset="0"/>
            </a:endParaRPr>
          </a:p>
        </p:txBody>
      </p:sp>
      <p:sp>
        <p:nvSpPr>
          <p:cNvPr id="37" name="TextBox 36"/>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OVERVIEW</a:t>
            </a:r>
            <a:endParaRPr lang="en-US" sz="1200" b="1" dirty="0">
              <a:solidFill>
                <a:prstClr val="black"/>
              </a:solidFill>
              <a:ea typeface="Tahoma" pitchFamily="34" charset="0"/>
              <a:cs typeface="Tahoma" pitchFamily="34" charset="0"/>
            </a:endParaRPr>
          </a:p>
        </p:txBody>
      </p:sp>
      <p:sp>
        <p:nvSpPr>
          <p:cNvPr id="38" name="TextBox 37"/>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STATUS</a:t>
            </a:r>
            <a:endParaRPr lang="en-US" sz="1200" b="1" dirty="0">
              <a:solidFill>
                <a:prstClr val="black"/>
              </a:solidFill>
              <a:ea typeface="Tahoma" pitchFamily="34" charset="0"/>
              <a:cs typeface="Tahoma" pitchFamily="34" charset="0"/>
            </a:endParaRPr>
          </a:p>
        </p:txBody>
      </p:sp>
      <p:sp>
        <p:nvSpPr>
          <p:cNvPr id="39" name="TextBox 38"/>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CAPABILITY OBJECTIVE/GOAL</a:t>
            </a:r>
            <a:endParaRPr lang="en-US" sz="1200" b="1" dirty="0">
              <a:solidFill>
                <a:prstClr val="black"/>
              </a:solidFill>
              <a:ea typeface="Tahoma" pitchFamily="34" charset="0"/>
              <a:cs typeface="Tahoma" pitchFamily="34" charset="0"/>
            </a:endParaRPr>
          </a:p>
        </p:txBody>
      </p:sp>
      <p:cxnSp>
        <p:nvCxnSpPr>
          <p:cNvPr id="41" name="Straight Connector 4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5" name="Content Placeholder 6"/>
          <p:cNvSpPr>
            <a:spLocks noGrp="1"/>
          </p:cNvSpPr>
          <p:nvPr>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6" name="Content Placeholder 6"/>
          <p:cNvSpPr>
            <a:spLocks noGrp="1"/>
          </p:cNvSpPr>
          <p:nvPr>
            <p:ph sz="quarter" idx="32"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7" name="TextBox 46"/>
          <p:cNvSpPr txBox="1"/>
          <p:nvPr userDrawn="1"/>
        </p:nvSpPr>
        <p:spPr>
          <a:xfrm>
            <a:off x="28578" y="1100945"/>
            <a:ext cx="623887" cy="246221"/>
          </a:xfrm>
          <a:prstGeom prst="rect">
            <a:avLst/>
          </a:prstGeom>
          <a:noFill/>
        </p:spPr>
        <p:txBody>
          <a:bodyPr wrap="square" rtlCol="0">
            <a:spAutoFit/>
          </a:bodyPr>
          <a:lstStyle/>
          <a:p>
            <a:r>
              <a:rPr lang="en-US" sz="1000" dirty="0" smtClean="0">
                <a:solidFill>
                  <a:prstClr val="black"/>
                </a:solidFill>
              </a:rPr>
              <a:t>PE:</a:t>
            </a:r>
            <a:endParaRPr lang="en-US" sz="1000" dirty="0">
              <a:solidFill>
                <a:prstClr val="black"/>
              </a:solidFill>
            </a:endParaRPr>
          </a:p>
        </p:txBody>
      </p:sp>
      <p:sp>
        <p:nvSpPr>
          <p:cNvPr id="48" name="TextBox 47"/>
          <p:cNvSpPr txBox="1"/>
          <p:nvPr userDrawn="1"/>
        </p:nvSpPr>
        <p:spPr>
          <a:xfrm>
            <a:off x="1044045" y="1100945"/>
            <a:ext cx="1204913" cy="246221"/>
          </a:xfrm>
          <a:prstGeom prst="rect">
            <a:avLst/>
          </a:prstGeom>
          <a:noFill/>
        </p:spPr>
        <p:txBody>
          <a:bodyPr wrap="square" rtlCol="0">
            <a:spAutoFit/>
          </a:bodyPr>
          <a:lstStyle/>
          <a:p>
            <a:r>
              <a:rPr lang="en-US" sz="1000" dirty="0" smtClean="0">
                <a:solidFill>
                  <a:prstClr val="black"/>
                </a:solidFill>
              </a:rPr>
              <a:t>PROJECT:</a:t>
            </a:r>
            <a:endParaRPr lang="en-US" sz="1000" dirty="0">
              <a:solidFill>
                <a:prstClr val="black"/>
              </a:solidFill>
            </a:endParaRPr>
          </a:p>
        </p:txBody>
      </p:sp>
      <p:sp>
        <p:nvSpPr>
          <p:cNvPr id="49" name="TextBox 48"/>
          <p:cNvSpPr txBox="1"/>
          <p:nvPr userDrawn="1"/>
        </p:nvSpPr>
        <p:spPr>
          <a:xfrm>
            <a:off x="2257426" y="1100945"/>
            <a:ext cx="1204913" cy="246221"/>
          </a:xfrm>
          <a:prstGeom prst="rect">
            <a:avLst/>
          </a:prstGeom>
          <a:noFill/>
        </p:spPr>
        <p:txBody>
          <a:bodyPr wrap="square" rtlCol="0">
            <a:spAutoFit/>
          </a:bodyPr>
          <a:lstStyle/>
          <a:p>
            <a:r>
              <a:rPr lang="en-US" sz="1000" dirty="0" smtClean="0">
                <a:solidFill>
                  <a:prstClr val="black"/>
                </a:solidFill>
              </a:rPr>
              <a:t>RDDS PG #:</a:t>
            </a:r>
            <a:endParaRPr lang="en-US" sz="1000" dirty="0">
              <a:solidFill>
                <a:prstClr val="black"/>
              </a:solidFill>
            </a:endParaRPr>
          </a:p>
        </p:txBody>
      </p:sp>
      <p:sp>
        <p:nvSpPr>
          <p:cNvPr id="50"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smtClean="0"/>
              <a:t>-</a:t>
            </a:r>
            <a:endParaRPr lang="en-US" dirty="0"/>
          </a:p>
        </p:txBody>
      </p:sp>
      <p:sp>
        <p:nvSpPr>
          <p:cNvPr id="51"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2"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3"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4"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5"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6" name="TextBox 55"/>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algn="ctr"/>
            <a:r>
              <a:rPr lang="en-US" dirty="0" smtClean="0">
                <a:solidFill>
                  <a:prstClr val="black"/>
                </a:solidFill>
              </a:rPr>
              <a:t>FY13</a:t>
            </a:r>
          </a:p>
        </p:txBody>
      </p:sp>
      <p:sp>
        <p:nvSpPr>
          <p:cNvPr id="57" name="TextBox 56"/>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algn="ctr"/>
            <a:r>
              <a:rPr lang="en-US" dirty="0" smtClean="0">
                <a:solidFill>
                  <a:prstClr val="black"/>
                </a:solidFill>
              </a:rPr>
              <a:t>FY12</a:t>
            </a:r>
          </a:p>
        </p:txBody>
      </p:sp>
      <p:sp>
        <p:nvSpPr>
          <p:cNvPr id="58" name="TextBox 57"/>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algn="ctr"/>
            <a:r>
              <a:rPr lang="en-US" dirty="0" smtClean="0">
                <a:solidFill>
                  <a:prstClr val="black"/>
                </a:solidFill>
              </a:rPr>
              <a:t>FY11</a:t>
            </a:r>
          </a:p>
        </p:txBody>
      </p:sp>
      <p:cxnSp>
        <p:nvCxnSpPr>
          <p:cNvPr id="59" name="Straight Connector 58"/>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6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2548186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RO_Update_Concept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1" y="76201"/>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 name="TextBox 36"/>
          <p:cNvSpPr txBox="1"/>
          <p:nvPr userDrawn="1"/>
        </p:nvSpPr>
        <p:spPr>
          <a:xfrm>
            <a:off x="8041822" y="197126"/>
            <a:ext cx="949780" cy="261610"/>
          </a:xfrm>
          <a:prstGeom prst="rect">
            <a:avLst/>
          </a:prstGeom>
          <a:noFill/>
        </p:spPr>
        <p:txBody>
          <a:bodyPr wrap="square" rtlCol="0">
            <a:spAutoFit/>
          </a:bodyPr>
          <a:lstStyle/>
          <a:p>
            <a:pPr algn="ctr"/>
            <a:r>
              <a:rPr lang="en-US" sz="1100" dirty="0" smtClean="0">
                <a:solidFill>
                  <a:prstClr val="black"/>
                </a:solidFill>
                <a:ea typeface="Tahoma" pitchFamily="34" charset="0"/>
                <a:cs typeface="Tahoma" pitchFamily="34" charset="0"/>
              </a:rPr>
              <a:t>Concept</a:t>
            </a:r>
            <a:endParaRPr lang="en-US" sz="1100" dirty="0">
              <a:solidFill>
                <a:prstClr val="black"/>
              </a:solidFill>
              <a:ea typeface="Tahoma" pitchFamily="34" charset="0"/>
              <a:cs typeface="Tahoma" pitchFamily="34" charset="0"/>
            </a:endParaRP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1" name="TextBox 40"/>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DIRO UPDATE/ISSUES</a:t>
            </a:r>
            <a:endParaRPr lang="en-US" sz="1200" b="1" dirty="0">
              <a:solidFill>
                <a:prstClr val="black"/>
              </a:solidFill>
              <a:ea typeface="Tahoma" pitchFamily="34" charset="0"/>
              <a:cs typeface="Tahoma" pitchFamily="34" charset="0"/>
            </a:endParaRPr>
          </a:p>
        </p:txBody>
      </p:sp>
      <p:sp>
        <p:nvSpPr>
          <p:cNvPr id="43" name="TextBox 42"/>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OVERVIEW</a:t>
            </a:r>
            <a:endParaRPr lang="en-US" sz="1200" b="1" dirty="0">
              <a:solidFill>
                <a:prstClr val="black"/>
              </a:solidFill>
              <a:ea typeface="Tahoma" pitchFamily="34" charset="0"/>
              <a:cs typeface="Tahoma" pitchFamily="34" charset="0"/>
            </a:endParaRPr>
          </a:p>
        </p:txBody>
      </p:sp>
      <p:sp>
        <p:nvSpPr>
          <p:cNvPr id="44" name="TextBox 43"/>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STATUS</a:t>
            </a:r>
            <a:endParaRPr lang="en-US" sz="1200" b="1" dirty="0">
              <a:solidFill>
                <a:prstClr val="black"/>
              </a:solidFill>
              <a:ea typeface="Tahoma" pitchFamily="34" charset="0"/>
              <a:cs typeface="Tahoma" pitchFamily="34" charset="0"/>
            </a:endParaRPr>
          </a:p>
        </p:txBody>
      </p:sp>
      <p:sp>
        <p:nvSpPr>
          <p:cNvPr id="45" name="TextBox 44"/>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CAPABILITY OBJECTIVE/GOAL</a:t>
            </a:r>
            <a:endParaRPr lang="en-US" sz="1200" b="1" dirty="0">
              <a:solidFill>
                <a:prstClr val="black"/>
              </a:solidFill>
              <a:ea typeface="Tahoma" pitchFamily="34" charset="0"/>
              <a:cs typeface="Tahoma" pitchFamily="34" charset="0"/>
            </a:endParaRP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0"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1" name="Content Placeholder 6"/>
          <p:cNvSpPr>
            <a:spLocks noGrp="1"/>
          </p:cNvSpPr>
          <p:nvPr>
            <p:ph sz="quarter" idx="33"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2" name="Content Placeholder 6"/>
          <p:cNvSpPr>
            <a:spLocks noGrp="1"/>
          </p:cNvSpPr>
          <p:nvPr>
            <p:ph sz="quarter" idx="34"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3" name="TextBox 52"/>
          <p:cNvSpPr txBox="1"/>
          <p:nvPr userDrawn="1"/>
        </p:nvSpPr>
        <p:spPr>
          <a:xfrm>
            <a:off x="28578" y="1109505"/>
            <a:ext cx="623887" cy="246221"/>
          </a:xfrm>
          <a:prstGeom prst="rect">
            <a:avLst/>
          </a:prstGeom>
          <a:noFill/>
        </p:spPr>
        <p:txBody>
          <a:bodyPr wrap="square" rtlCol="0">
            <a:spAutoFit/>
          </a:bodyPr>
          <a:lstStyle/>
          <a:p>
            <a:r>
              <a:rPr lang="en-US" sz="1000" dirty="0" smtClean="0">
                <a:solidFill>
                  <a:prstClr val="black"/>
                </a:solidFill>
              </a:rPr>
              <a:t>PE:</a:t>
            </a:r>
            <a:endParaRPr lang="en-US" sz="1000" dirty="0">
              <a:solidFill>
                <a:prstClr val="black"/>
              </a:solidFill>
            </a:endParaRPr>
          </a:p>
        </p:txBody>
      </p:sp>
      <p:sp>
        <p:nvSpPr>
          <p:cNvPr id="54" name="TextBox 53"/>
          <p:cNvSpPr txBox="1"/>
          <p:nvPr userDrawn="1"/>
        </p:nvSpPr>
        <p:spPr>
          <a:xfrm>
            <a:off x="1782269" y="1109505"/>
            <a:ext cx="792555" cy="246221"/>
          </a:xfrm>
          <a:prstGeom prst="rect">
            <a:avLst/>
          </a:prstGeom>
          <a:noFill/>
        </p:spPr>
        <p:txBody>
          <a:bodyPr wrap="square" rtlCol="0">
            <a:spAutoFit/>
          </a:bodyPr>
          <a:lstStyle/>
          <a:p>
            <a:r>
              <a:rPr lang="en-US" sz="1000" dirty="0" smtClean="0">
                <a:solidFill>
                  <a:prstClr val="black"/>
                </a:solidFill>
              </a:rPr>
              <a:t>PROJECT:</a:t>
            </a:r>
            <a:endParaRPr lang="en-US" sz="1000" dirty="0">
              <a:solidFill>
                <a:prstClr val="black"/>
              </a:solidFill>
            </a:endParaRPr>
          </a:p>
        </p:txBody>
      </p:sp>
      <p:sp>
        <p:nvSpPr>
          <p:cNvPr id="55" name="TextBox 54"/>
          <p:cNvSpPr txBox="1"/>
          <p:nvPr userDrawn="1"/>
        </p:nvSpPr>
        <p:spPr>
          <a:xfrm>
            <a:off x="3614740" y="1109505"/>
            <a:ext cx="1204913" cy="246221"/>
          </a:xfrm>
          <a:prstGeom prst="rect">
            <a:avLst/>
          </a:prstGeom>
          <a:noFill/>
        </p:spPr>
        <p:txBody>
          <a:bodyPr wrap="square" rtlCol="0">
            <a:spAutoFit/>
          </a:bodyPr>
          <a:lstStyle/>
          <a:p>
            <a:r>
              <a:rPr lang="en-US" sz="1000" dirty="0" smtClean="0">
                <a:solidFill>
                  <a:prstClr val="black"/>
                </a:solidFill>
              </a:rPr>
              <a:t>RDDS PG #:</a:t>
            </a:r>
            <a:endParaRPr lang="en-US" sz="1000" dirty="0">
              <a:solidFill>
                <a:prstClr val="black"/>
              </a:solidFill>
            </a:endParaRPr>
          </a:p>
        </p:txBody>
      </p:sp>
      <p:sp>
        <p:nvSpPr>
          <p:cNvPr id="56"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smtClean="0"/>
              <a:t>-</a:t>
            </a:r>
            <a:endParaRPr lang="en-US" dirty="0"/>
          </a:p>
        </p:txBody>
      </p:sp>
      <p:sp>
        <p:nvSpPr>
          <p:cNvPr id="57"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8"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5" name="TextBox 64"/>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smtClean="0">
                <a:solidFill>
                  <a:prstClr val="black"/>
                </a:solidFill>
              </a:rPr>
              <a:t>FY13</a:t>
            </a:r>
          </a:p>
        </p:txBody>
      </p:sp>
      <p:sp>
        <p:nvSpPr>
          <p:cNvPr id="66" name="TextBox 65"/>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smtClean="0">
                <a:solidFill>
                  <a:prstClr val="black"/>
                </a:solidFill>
              </a:rPr>
              <a:t>FY12</a:t>
            </a:r>
          </a:p>
        </p:txBody>
      </p:sp>
      <p:sp>
        <p:nvSpPr>
          <p:cNvPr id="67" name="TextBox 66"/>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smtClean="0">
                <a:solidFill>
                  <a:prstClr val="black"/>
                </a:solidFill>
              </a:rPr>
              <a:t>FY11</a:t>
            </a:r>
          </a:p>
        </p:txBody>
      </p:sp>
      <p:sp>
        <p:nvSpPr>
          <p:cNvPr id="68" name="TextBox 67"/>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smtClean="0">
                <a:solidFill>
                  <a:prstClr val="black"/>
                </a:solidFill>
              </a:rPr>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73"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27562233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RO_Update_Prototype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1" y="76201"/>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 name="TextBox 36"/>
          <p:cNvSpPr txBox="1"/>
          <p:nvPr userDrawn="1"/>
        </p:nvSpPr>
        <p:spPr>
          <a:xfrm>
            <a:off x="8041822" y="197128"/>
            <a:ext cx="949780" cy="261610"/>
          </a:xfrm>
          <a:prstGeom prst="rect">
            <a:avLst/>
          </a:prstGeom>
          <a:noFill/>
        </p:spPr>
        <p:txBody>
          <a:bodyPr wrap="square" rtlCol="0">
            <a:spAutoFit/>
          </a:bodyPr>
          <a:lstStyle/>
          <a:p>
            <a:pPr algn="ctr"/>
            <a:r>
              <a:rPr lang="en-US" sz="1100" dirty="0" smtClean="0">
                <a:solidFill>
                  <a:prstClr val="black"/>
                </a:solidFill>
                <a:ea typeface="Tahoma" pitchFamily="34" charset="0"/>
                <a:cs typeface="Tahoma" pitchFamily="34" charset="0"/>
              </a:rPr>
              <a:t>Prototype</a:t>
            </a:r>
            <a:endParaRPr lang="en-US" sz="1100" dirty="0">
              <a:solidFill>
                <a:prstClr val="black"/>
              </a:solidFill>
              <a:ea typeface="Tahoma" pitchFamily="34" charset="0"/>
              <a:cs typeface="Tahoma" pitchFamily="34" charset="0"/>
            </a:endParaRP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1" name="TextBox 40"/>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DIRO UPDATE/ISSUES</a:t>
            </a:r>
            <a:endParaRPr lang="en-US" sz="1200" b="1" dirty="0">
              <a:solidFill>
                <a:prstClr val="black"/>
              </a:solidFill>
              <a:ea typeface="Tahoma" pitchFamily="34" charset="0"/>
              <a:cs typeface="Tahoma" pitchFamily="34" charset="0"/>
            </a:endParaRPr>
          </a:p>
        </p:txBody>
      </p:sp>
      <p:sp>
        <p:nvSpPr>
          <p:cNvPr id="43" name="TextBox 42"/>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OVERVIEW</a:t>
            </a:r>
            <a:endParaRPr lang="en-US" sz="1200" b="1" dirty="0">
              <a:solidFill>
                <a:prstClr val="black"/>
              </a:solidFill>
              <a:ea typeface="Tahoma" pitchFamily="34" charset="0"/>
              <a:cs typeface="Tahoma" pitchFamily="34" charset="0"/>
            </a:endParaRPr>
          </a:p>
        </p:txBody>
      </p:sp>
      <p:sp>
        <p:nvSpPr>
          <p:cNvPr id="44" name="TextBox 43"/>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STATUS</a:t>
            </a:r>
            <a:endParaRPr lang="en-US" sz="1200" b="1" dirty="0">
              <a:solidFill>
                <a:prstClr val="black"/>
              </a:solidFill>
              <a:ea typeface="Tahoma" pitchFamily="34" charset="0"/>
              <a:cs typeface="Tahoma" pitchFamily="34" charset="0"/>
            </a:endParaRPr>
          </a:p>
        </p:txBody>
      </p:sp>
      <p:sp>
        <p:nvSpPr>
          <p:cNvPr id="45" name="TextBox 44"/>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CAPABILITY OBJECTIVE/GOAL</a:t>
            </a:r>
            <a:endParaRPr lang="en-US" sz="1200" b="1" dirty="0">
              <a:solidFill>
                <a:prstClr val="black"/>
              </a:solidFill>
              <a:ea typeface="Tahoma" pitchFamily="34" charset="0"/>
              <a:cs typeface="Tahoma" pitchFamily="34" charset="0"/>
            </a:endParaRP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0"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1" name="Content Placeholder 6"/>
          <p:cNvSpPr>
            <a:spLocks noGrp="1"/>
          </p:cNvSpPr>
          <p:nvPr>
            <p:ph sz="quarter" idx="33"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2" name="Content Placeholder 6"/>
          <p:cNvSpPr>
            <a:spLocks noGrp="1"/>
          </p:cNvSpPr>
          <p:nvPr>
            <p:ph sz="quarter" idx="34"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3" name="TextBox 52"/>
          <p:cNvSpPr txBox="1"/>
          <p:nvPr userDrawn="1"/>
        </p:nvSpPr>
        <p:spPr>
          <a:xfrm>
            <a:off x="28578" y="1109505"/>
            <a:ext cx="623887" cy="246221"/>
          </a:xfrm>
          <a:prstGeom prst="rect">
            <a:avLst/>
          </a:prstGeom>
          <a:noFill/>
        </p:spPr>
        <p:txBody>
          <a:bodyPr wrap="square" rtlCol="0">
            <a:spAutoFit/>
          </a:bodyPr>
          <a:lstStyle/>
          <a:p>
            <a:r>
              <a:rPr lang="en-US" sz="1000" dirty="0" smtClean="0">
                <a:solidFill>
                  <a:prstClr val="black"/>
                </a:solidFill>
              </a:rPr>
              <a:t>PE:</a:t>
            </a:r>
            <a:endParaRPr lang="en-US" sz="1000" dirty="0">
              <a:solidFill>
                <a:prstClr val="black"/>
              </a:solidFill>
            </a:endParaRPr>
          </a:p>
        </p:txBody>
      </p:sp>
      <p:sp>
        <p:nvSpPr>
          <p:cNvPr id="54" name="TextBox 53"/>
          <p:cNvSpPr txBox="1"/>
          <p:nvPr userDrawn="1"/>
        </p:nvSpPr>
        <p:spPr>
          <a:xfrm>
            <a:off x="1782269" y="1109505"/>
            <a:ext cx="792555" cy="246221"/>
          </a:xfrm>
          <a:prstGeom prst="rect">
            <a:avLst/>
          </a:prstGeom>
          <a:noFill/>
        </p:spPr>
        <p:txBody>
          <a:bodyPr wrap="square" rtlCol="0">
            <a:spAutoFit/>
          </a:bodyPr>
          <a:lstStyle/>
          <a:p>
            <a:r>
              <a:rPr lang="en-US" sz="1000" dirty="0" smtClean="0">
                <a:solidFill>
                  <a:prstClr val="black"/>
                </a:solidFill>
              </a:rPr>
              <a:t>PROJECT:</a:t>
            </a:r>
            <a:endParaRPr lang="en-US" sz="1000" dirty="0">
              <a:solidFill>
                <a:prstClr val="black"/>
              </a:solidFill>
            </a:endParaRPr>
          </a:p>
        </p:txBody>
      </p:sp>
      <p:sp>
        <p:nvSpPr>
          <p:cNvPr id="55" name="TextBox 54"/>
          <p:cNvSpPr txBox="1"/>
          <p:nvPr userDrawn="1"/>
        </p:nvSpPr>
        <p:spPr>
          <a:xfrm>
            <a:off x="3614740" y="1109505"/>
            <a:ext cx="1204913" cy="246221"/>
          </a:xfrm>
          <a:prstGeom prst="rect">
            <a:avLst/>
          </a:prstGeom>
          <a:noFill/>
        </p:spPr>
        <p:txBody>
          <a:bodyPr wrap="square" rtlCol="0">
            <a:spAutoFit/>
          </a:bodyPr>
          <a:lstStyle/>
          <a:p>
            <a:r>
              <a:rPr lang="en-US" sz="1000" dirty="0" smtClean="0">
                <a:solidFill>
                  <a:prstClr val="black"/>
                </a:solidFill>
              </a:rPr>
              <a:t>RDDS PG #:</a:t>
            </a:r>
            <a:endParaRPr lang="en-US" sz="1000" dirty="0">
              <a:solidFill>
                <a:prstClr val="black"/>
              </a:solidFill>
            </a:endParaRPr>
          </a:p>
        </p:txBody>
      </p:sp>
      <p:sp>
        <p:nvSpPr>
          <p:cNvPr id="56"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smtClean="0"/>
              <a:t>-</a:t>
            </a:r>
            <a:endParaRPr lang="en-US" dirty="0"/>
          </a:p>
        </p:txBody>
      </p:sp>
      <p:sp>
        <p:nvSpPr>
          <p:cNvPr id="57"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8"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5" name="TextBox 64"/>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smtClean="0">
                <a:solidFill>
                  <a:prstClr val="black"/>
                </a:solidFill>
              </a:rPr>
              <a:t>FY13</a:t>
            </a:r>
          </a:p>
        </p:txBody>
      </p:sp>
      <p:sp>
        <p:nvSpPr>
          <p:cNvPr id="66" name="TextBox 65"/>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smtClean="0">
                <a:solidFill>
                  <a:prstClr val="black"/>
                </a:solidFill>
              </a:rPr>
              <a:t>FY12</a:t>
            </a:r>
          </a:p>
        </p:txBody>
      </p:sp>
      <p:sp>
        <p:nvSpPr>
          <p:cNvPr id="67" name="TextBox 66"/>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smtClean="0">
                <a:solidFill>
                  <a:prstClr val="black"/>
                </a:solidFill>
              </a:rPr>
              <a:t>FY11</a:t>
            </a:r>
          </a:p>
        </p:txBody>
      </p:sp>
      <p:sp>
        <p:nvSpPr>
          <p:cNvPr id="68" name="TextBox 67"/>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smtClean="0">
                <a:solidFill>
                  <a:prstClr val="black"/>
                </a:solidFill>
              </a:rPr>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73"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26084832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RO_Update_Field Demonstration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1" y="76201"/>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 name="TextBox 36"/>
          <p:cNvSpPr txBox="1"/>
          <p:nvPr userDrawn="1"/>
        </p:nvSpPr>
        <p:spPr>
          <a:xfrm>
            <a:off x="7968346" y="123651"/>
            <a:ext cx="1102180" cy="415498"/>
          </a:xfrm>
          <a:prstGeom prst="rect">
            <a:avLst/>
          </a:prstGeom>
          <a:noFill/>
        </p:spPr>
        <p:txBody>
          <a:bodyPr wrap="square" rtlCol="0">
            <a:spAutoFit/>
          </a:bodyPr>
          <a:lstStyle/>
          <a:p>
            <a:pPr algn="ctr"/>
            <a:r>
              <a:rPr lang="en-US" sz="1050" dirty="0" smtClean="0">
                <a:solidFill>
                  <a:prstClr val="black"/>
                </a:solidFill>
                <a:ea typeface="Tahoma" pitchFamily="34" charset="0"/>
                <a:cs typeface="Tahoma" pitchFamily="34" charset="0"/>
              </a:rPr>
              <a:t>Field</a:t>
            </a:r>
          </a:p>
          <a:p>
            <a:pPr algn="ctr"/>
            <a:r>
              <a:rPr lang="en-US" sz="1050" dirty="0" smtClean="0">
                <a:solidFill>
                  <a:prstClr val="black"/>
                </a:solidFill>
                <a:ea typeface="Tahoma" pitchFamily="34" charset="0"/>
                <a:cs typeface="Tahoma" pitchFamily="34" charset="0"/>
              </a:rPr>
              <a:t>Demonstration</a:t>
            </a:r>
            <a:endParaRPr lang="en-US" sz="1050" dirty="0">
              <a:solidFill>
                <a:prstClr val="black"/>
              </a:solidFill>
              <a:ea typeface="Tahoma" pitchFamily="34" charset="0"/>
              <a:cs typeface="Tahoma" pitchFamily="34" charset="0"/>
            </a:endParaRP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1" name="TextBox 40"/>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DIRO UPDATE/ISSUES</a:t>
            </a:r>
            <a:endParaRPr lang="en-US" sz="1200" b="1" dirty="0">
              <a:solidFill>
                <a:prstClr val="black"/>
              </a:solidFill>
              <a:ea typeface="Tahoma" pitchFamily="34" charset="0"/>
              <a:cs typeface="Tahoma" pitchFamily="34" charset="0"/>
            </a:endParaRPr>
          </a:p>
        </p:txBody>
      </p:sp>
      <p:sp>
        <p:nvSpPr>
          <p:cNvPr id="43" name="TextBox 42"/>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OVERVIEW</a:t>
            </a:r>
            <a:endParaRPr lang="en-US" sz="1200" b="1" dirty="0">
              <a:solidFill>
                <a:prstClr val="black"/>
              </a:solidFill>
              <a:ea typeface="Tahoma" pitchFamily="34" charset="0"/>
              <a:cs typeface="Tahoma" pitchFamily="34" charset="0"/>
            </a:endParaRPr>
          </a:p>
        </p:txBody>
      </p:sp>
      <p:sp>
        <p:nvSpPr>
          <p:cNvPr id="44" name="TextBox 43"/>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STATUS</a:t>
            </a:r>
            <a:endParaRPr lang="en-US" sz="1200" b="1" dirty="0">
              <a:solidFill>
                <a:prstClr val="black"/>
              </a:solidFill>
              <a:ea typeface="Tahoma" pitchFamily="34" charset="0"/>
              <a:cs typeface="Tahoma" pitchFamily="34" charset="0"/>
            </a:endParaRPr>
          </a:p>
        </p:txBody>
      </p:sp>
      <p:sp>
        <p:nvSpPr>
          <p:cNvPr id="45" name="TextBox 44"/>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CAPABILITY OBJECTIVE/GOAL</a:t>
            </a:r>
            <a:endParaRPr lang="en-US" sz="1200" b="1" dirty="0">
              <a:solidFill>
                <a:prstClr val="black"/>
              </a:solidFill>
              <a:ea typeface="Tahoma" pitchFamily="34" charset="0"/>
              <a:cs typeface="Tahoma" pitchFamily="34" charset="0"/>
            </a:endParaRP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0"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1" name="Content Placeholder 6"/>
          <p:cNvSpPr>
            <a:spLocks noGrp="1"/>
          </p:cNvSpPr>
          <p:nvPr>
            <p:ph sz="quarter" idx="33"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2" name="Content Placeholder 6"/>
          <p:cNvSpPr>
            <a:spLocks noGrp="1"/>
          </p:cNvSpPr>
          <p:nvPr>
            <p:ph sz="quarter" idx="34"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3" name="TextBox 52"/>
          <p:cNvSpPr txBox="1"/>
          <p:nvPr userDrawn="1"/>
        </p:nvSpPr>
        <p:spPr>
          <a:xfrm>
            <a:off x="28578" y="1109505"/>
            <a:ext cx="623887" cy="246221"/>
          </a:xfrm>
          <a:prstGeom prst="rect">
            <a:avLst/>
          </a:prstGeom>
          <a:noFill/>
        </p:spPr>
        <p:txBody>
          <a:bodyPr wrap="square" rtlCol="0">
            <a:spAutoFit/>
          </a:bodyPr>
          <a:lstStyle/>
          <a:p>
            <a:r>
              <a:rPr lang="en-US" sz="1000" dirty="0" smtClean="0">
                <a:solidFill>
                  <a:prstClr val="black"/>
                </a:solidFill>
              </a:rPr>
              <a:t>PE:</a:t>
            </a:r>
            <a:endParaRPr lang="en-US" sz="1000" dirty="0">
              <a:solidFill>
                <a:prstClr val="black"/>
              </a:solidFill>
            </a:endParaRPr>
          </a:p>
        </p:txBody>
      </p:sp>
      <p:sp>
        <p:nvSpPr>
          <p:cNvPr id="54" name="TextBox 53"/>
          <p:cNvSpPr txBox="1"/>
          <p:nvPr userDrawn="1"/>
        </p:nvSpPr>
        <p:spPr>
          <a:xfrm>
            <a:off x="1782269" y="1109505"/>
            <a:ext cx="792555" cy="246221"/>
          </a:xfrm>
          <a:prstGeom prst="rect">
            <a:avLst/>
          </a:prstGeom>
          <a:noFill/>
        </p:spPr>
        <p:txBody>
          <a:bodyPr wrap="square" rtlCol="0">
            <a:spAutoFit/>
          </a:bodyPr>
          <a:lstStyle/>
          <a:p>
            <a:r>
              <a:rPr lang="en-US" sz="1000" dirty="0" smtClean="0">
                <a:solidFill>
                  <a:prstClr val="black"/>
                </a:solidFill>
              </a:rPr>
              <a:t>PROJECT:</a:t>
            </a:r>
            <a:endParaRPr lang="en-US" sz="1000" dirty="0">
              <a:solidFill>
                <a:prstClr val="black"/>
              </a:solidFill>
            </a:endParaRPr>
          </a:p>
        </p:txBody>
      </p:sp>
      <p:sp>
        <p:nvSpPr>
          <p:cNvPr id="55" name="TextBox 54"/>
          <p:cNvSpPr txBox="1"/>
          <p:nvPr userDrawn="1"/>
        </p:nvSpPr>
        <p:spPr>
          <a:xfrm>
            <a:off x="3614740" y="1109505"/>
            <a:ext cx="1204913" cy="246221"/>
          </a:xfrm>
          <a:prstGeom prst="rect">
            <a:avLst/>
          </a:prstGeom>
          <a:noFill/>
        </p:spPr>
        <p:txBody>
          <a:bodyPr wrap="square" rtlCol="0">
            <a:spAutoFit/>
          </a:bodyPr>
          <a:lstStyle/>
          <a:p>
            <a:r>
              <a:rPr lang="en-US" sz="1000" dirty="0" smtClean="0">
                <a:solidFill>
                  <a:prstClr val="black"/>
                </a:solidFill>
              </a:rPr>
              <a:t>RDDS PG #:</a:t>
            </a:r>
            <a:endParaRPr lang="en-US" sz="1000" dirty="0">
              <a:solidFill>
                <a:prstClr val="black"/>
              </a:solidFill>
            </a:endParaRPr>
          </a:p>
        </p:txBody>
      </p:sp>
      <p:sp>
        <p:nvSpPr>
          <p:cNvPr id="56"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smtClean="0"/>
              <a:t>-</a:t>
            </a:r>
            <a:endParaRPr lang="en-US" dirty="0"/>
          </a:p>
        </p:txBody>
      </p:sp>
      <p:sp>
        <p:nvSpPr>
          <p:cNvPr id="57"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8"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5" name="TextBox 64"/>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smtClean="0">
                <a:solidFill>
                  <a:prstClr val="black"/>
                </a:solidFill>
              </a:rPr>
              <a:t>FY13</a:t>
            </a:r>
          </a:p>
        </p:txBody>
      </p:sp>
      <p:sp>
        <p:nvSpPr>
          <p:cNvPr id="66" name="TextBox 65"/>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smtClean="0">
                <a:solidFill>
                  <a:prstClr val="black"/>
                </a:solidFill>
              </a:rPr>
              <a:t>FY12</a:t>
            </a:r>
          </a:p>
        </p:txBody>
      </p:sp>
      <p:sp>
        <p:nvSpPr>
          <p:cNvPr id="67" name="TextBox 66"/>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smtClean="0">
                <a:solidFill>
                  <a:prstClr val="black"/>
                </a:solidFill>
              </a:rPr>
              <a:t>FY11</a:t>
            </a:r>
          </a:p>
        </p:txBody>
      </p:sp>
      <p:sp>
        <p:nvSpPr>
          <p:cNvPr id="68" name="TextBox 67"/>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smtClean="0">
                <a:solidFill>
                  <a:prstClr val="black"/>
                </a:solidFill>
              </a:rPr>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73"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39003935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RO_Update_Concept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1" y="76201"/>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TextBox 40"/>
          <p:cNvSpPr txBox="1"/>
          <p:nvPr userDrawn="1"/>
        </p:nvSpPr>
        <p:spPr>
          <a:xfrm>
            <a:off x="8041822" y="197126"/>
            <a:ext cx="949780" cy="261610"/>
          </a:xfrm>
          <a:prstGeom prst="rect">
            <a:avLst/>
          </a:prstGeom>
          <a:noFill/>
        </p:spPr>
        <p:txBody>
          <a:bodyPr wrap="square" rtlCol="0">
            <a:spAutoFit/>
          </a:bodyPr>
          <a:lstStyle/>
          <a:p>
            <a:pPr algn="ctr"/>
            <a:r>
              <a:rPr lang="en-US" sz="1100" dirty="0" smtClean="0">
                <a:solidFill>
                  <a:prstClr val="black"/>
                </a:solidFill>
                <a:ea typeface="Tahoma" pitchFamily="34" charset="0"/>
                <a:cs typeface="Tahoma" pitchFamily="34" charset="0"/>
              </a:rPr>
              <a:t>Concept</a:t>
            </a:r>
            <a:endParaRPr lang="en-US" sz="1100" dirty="0">
              <a:solidFill>
                <a:prstClr val="black"/>
              </a:solidFill>
              <a:ea typeface="Tahoma" pitchFamily="34" charset="0"/>
              <a:cs typeface="Tahoma" pitchFamily="34" charset="0"/>
            </a:endParaRP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5" name="TextBox 44"/>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DIRO UPDATE/ISSUES</a:t>
            </a:r>
            <a:endParaRPr lang="en-US" sz="1200" b="1" dirty="0">
              <a:solidFill>
                <a:prstClr val="black"/>
              </a:solidFill>
              <a:ea typeface="Tahoma" pitchFamily="34" charset="0"/>
              <a:cs typeface="Tahoma" pitchFamily="34" charset="0"/>
            </a:endParaRPr>
          </a:p>
        </p:txBody>
      </p:sp>
      <p:sp>
        <p:nvSpPr>
          <p:cNvPr id="47" name="TextBox 46"/>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OVERVIEW</a:t>
            </a:r>
            <a:endParaRPr lang="en-US" sz="1200" b="1" dirty="0">
              <a:solidFill>
                <a:prstClr val="black"/>
              </a:solidFill>
              <a:ea typeface="Tahoma" pitchFamily="34" charset="0"/>
              <a:cs typeface="Tahoma" pitchFamily="34" charset="0"/>
            </a:endParaRPr>
          </a:p>
        </p:txBody>
      </p:sp>
      <p:sp>
        <p:nvSpPr>
          <p:cNvPr id="48" name="TextBox 47"/>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STATUS</a:t>
            </a:r>
            <a:endParaRPr lang="en-US" sz="1200" b="1" dirty="0">
              <a:solidFill>
                <a:prstClr val="black"/>
              </a:solidFill>
              <a:ea typeface="Tahoma" pitchFamily="34" charset="0"/>
              <a:cs typeface="Tahoma" pitchFamily="34" charset="0"/>
            </a:endParaRPr>
          </a:p>
        </p:txBody>
      </p:sp>
      <p:sp>
        <p:nvSpPr>
          <p:cNvPr id="49" name="TextBox 48"/>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CAPABILITY OBJECTIVE/GOAL</a:t>
            </a:r>
            <a:endParaRPr lang="en-US" sz="1200" b="1" dirty="0">
              <a:solidFill>
                <a:prstClr val="black"/>
              </a:solidFill>
              <a:ea typeface="Tahoma" pitchFamily="34" charset="0"/>
              <a:cs typeface="Tahoma" pitchFamily="34" charset="0"/>
            </a:endParaRP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Content Placeholder 6"/>
          <p:cNvSpPr>
            <a:spLocks noGrp="1"/>
          </p:cNvSpPr>
          <p:nvPr>
            <p:ph sz="quarter" idx="37"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6" name="Content Placeholder 6"/>
          <p:cNvSpPr>
            <a:spLocks noGrp="1"/>
          </p:cNvSpPr>
          <p:nvPr>
            <p:ph sz="quarter" idx="38"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7" name="TextBox 56"/>
          <p:cNvSpPr txBox="1"/>
          <p:nvPr userDrawn="1"/>
        </p:nvSpPr>
        <p:spPr>
          <a:xfrm>
            <a:off x="0" y="1124894"/>
            <a:ext cx="623887" cy="230832"/>
          </a:xfrm>
          <a:prstGeom prst="rect">
            <a:avLst/>
          </a:prstGeom>
          <a:noFill/>
        </p:spPr>
        <p:txBody>
          <a:bodyPr wrap="square" rtlCol="0">
            <a:spAutoFit/>
          </a:bodyPr>
          <a:lstStyle/>
          <a:p>
            <a:r>
              <a:rPr lang="en-US" sz="900" dirty="0" smtClean="0">
                <a:solidFill>
                  <a:prstClr val="black"/>
                </a:solidFill>
              </a:rPr>
              <a:t>PE:</a:t>
            </a:r>
            <a:endParaRPr lang="en-US" sz="900" dirty="0">
              <a:solidFill>
                <a:prstClr val="black"/>
              </a:solidFill>
            </a:endParaRP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smtClean="0">
                <a:solidFill>
                  <a:prstClr val="black"/>
                </a:solidFill>
              </a:rPr>
              <a:t>PROJECT:</a:t>
            </a:r>
            <a:endParaRPr lang="en-US" sz="900" dirty="0">
              <a:solidFill>
                <a:prstClr val="black"/>
              </a:solidFill>
            </a:endParaRPr>
          </a:p>
        </p:txBody>
      </p:sp>
      <p:sp>
        <p:nvSpPr>
          <p:cNvPr id="59" name="TextBox 58"/>
          <p:cNvSpPr txBox="1"/>
          <p:nvPr userDrawn="1"/>
        </p:nvSpPr>
        <p:spPr>
          <a:xfrm>
            <a:off x="4426414" y="1124894"/>
            <a:ext cx="1204913" cy="230832"/>
          </a:xfrm>
          <a:prstGeom prst="rect">
            <a:avLst/>
          </a:prstGeom>
          <a:noFill/>
        </p:spPr>
        <p:txBody>
          <a:bodyPr wrap="square" rtlCol="0">
            <a:spAutoFit/>
          </a:bodyPr>
          <a:lstStyle/>
          <a:p>
            <a:r>
              <a:rPr lang="en-US" sz="900" dirty="0" smtClean="0">
                <a:solidFill>
                  <a:prstClr val="black"/>
                </a:solidFill>
              </a:rPr>
              <a:t>RDDS PG #:</a:t>
            </a:r>
            <a:endParaRPr lang="en-US" sz="900" dirty="0">
              <a:solidFill>
                <a:prstClr val="black"/>
              </a:solidFill>
            </a:endParaRPr>
          </a:p>
        </p:txBody>
      </p:sp>
      <p:sp>
        <p:nvSpPr>
          <p:cNvPr id="60"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smtClean="0"/>
              <a:t>-</a:t>
            </a:r>
            <a:endParaRPr lang="en-US" dirty="0"/>
          </a:p>
        </p:txBody>
      </p:sp>
      <p:sp>
        <p:nvSpPr>
          <p:cNvPr id="61"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smtClean="0"/>
              <a:t>-</a:t>
            </a:r>
            <a:endParaRPr lang="en-US" dirty="0"/>
          </a:p>
        </p:txBody>
      </p:sp>
      <p:sp>
        <p:nvSpPr>
          <p:cNvPr id="62"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9" name="TextBox 68"/>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smtClean="0">
                <a:solidFill>
                  <a:prstClr val="black"/>
                </a:solidFill>
              </a:rPr>
              <a:t>FY13</a:t>
            </a:r>
          </a:p>
        </p:txBody>
      </p:sp>
      <p:sp>
        <p:nvSpPr>
          <p:cNvPr id="70" name="TextBox 69"/>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smtClean="0">
                <a:solidFill>
                  <a:prstClr val="black"/>
                </a:solidFill>
              </a:rPr>
              <a:t>FY12</a:t>
            </a:r>
          </a:p>
        </p:txBody>
      </p:sp>
      <p:sp>
        <p:nvSpPr>
          <p:cNvPr id="71" name="TextBox 70"/>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smtClean="0">
                <a:solidFill>
                  <a:prstClr val="black"/>
                </a:solidFill>
              </a:rPr>
              <a:t>FY11</a:t>
            </a:r>
          </a:p>
        </p:txBody>
      </p:sp>
      <p:sp>
        <p:nvSpPr>
          <p:cNvPr id="72" name="TextBox 71"/>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smtClean="0">
                <a:solidFill>
                  <a:prstClr val="black"/>
                </a:solidFill>
              </a:rPr>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8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28791543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RO_Update_Prototype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1" y="76201"/>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TextBox 40"/>
          <p:cNvSpPr txBox="1"/>
          <p:nvPr userDrawn="1"/>
        </p:nvSpPr>
        <p:spPr>
          <a:xfrm>
            <a:off x="8041822" y="197128"/>
            <a:ext cx="949780" cy="261610"/>
          </a:xfrm>
          <a:prstGeom prst="rect">
            <a:avLst/>
          </a:prstGeom>
          <a:noFill/>
        </p:spPr>
        <p:txBody>
          <a:bodyPr wrap="square" rtlCol="0">
            <a:spAutoFit/>
          </a:bodyPr>
          <a:lstStyle/>
          <a:p>
            <a:pPr algn="ctr"/>
            <a:r>
              <a:rPr lang="en-US" sz="1100" dirty="0" smtClean="0">
                <a:solidFill>
                  <a:prstClr val="black"/>
                </a:solidFill>
                <a:ea typeface="Tahoma" pitchFamily="34" charset="0"/>
                <a:cs typeface="Tahoma" pitchFamily="34" charset="0"/>
              </a:rPr>
              <a:t>Prototype</a:t>
            </a:r>
            <a:endParaRPr lang="en-US" sz="1100" dirty="0">
              <a:solidFill>
                <a:prstClr val="black"/>
              </a:solidFill>
              <a:ea typeface="Tahoma" pitchFamily="34" charset="0"/>
              <a:cs typeface="Tahoma" pitchFamily="34" charset="0"/>
            </a:endParaRP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5" name="TextBox 44"/>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DIRO UPDATE/ISSUES</a:t>
            </a:r>
            <a:endParaRPr lang="en-US" sz="1200" b="1" dirty="0">
              <a:solidFill>
                <a:prstClr val="black"/>
              </a:solidFill>
              <a:ea typeface="Tahoma" pitchFamily="34" charset="0"/>
              <a:cs typeface="Tahoma" pitchFamily="34" charset="0"/>
            </a:endParaRPr>
          </a:p>
        </p:txBody>
      </p:sp>
      <p:sp>
        <p:nvSpPr>
          <p:cNvPr id="47" name="TextBox 46"/>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OVERVIEW</a:t>
            </a:r>
            <a:endParaRPr lang="en-US" sz="1200" b="1" dirty="0">
              <a:solidFill>
                <a:prstClr val="black"/>
              </a:solidFill>
              <a:ea typeface="Tahoma" pitchFamily="34" charset="0"/>
              <a:cs typeface="Tahoma" pitchFamily="34" charset="0"/>
            </a:endParaRPr>
          </a:p>
        </p:txBody>
      </p:sp>
      <p:sp>
        <p:nvSpPr>
          <p:cNvPr id="48" name="TextBox 47"/>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STATUS</a:t>
            </a:r>
            <a:endParaRPr lang="en-US" sz="1200" b="1" dirty="0">
              <a:solidFill>
                <a:prstClr val="black"/>
              </a:solidFill>
              <a:ea typeface="Tahoma" pitchFamily="34" charset="0"/>
              <a:cs typeface="Tahoma" pitchFamily="34" charset="0"/>
            </a:endParaRPr>
          </a:p>
        </p:txBody>
      </p:sp>
      <p:sp>
        <p:nvSpPr>
          <p:cNvPr id="49" name="TextBox 48"/>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CAPABILITY OBJECTIVE/GOAL</a:t>
            </a:r>
            <a:endParaRPr lang="en-US" sz="1200" b="1" dirty="0">
              <a:solidFill>
                <a:prstClr val="black"/>
              </a:solidFill>
              <a:ea typeface="Tahoma" pitchFamily="34" charset="0"/>
              <a:cs typeface="Tahoma" pitchFamily="34" charset="0"/>
            </a:endParaRP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Content Placeholder 6"/>
          <p:cNvSpPr>
            <a:spLocks noGrp="1"/>
          </p:cNvSpPr>
          <p:nvPr>
            <p:ph sz="quarter" idx="37"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6" name="Content Placeholder 6"/>
          <p:cNvSpPr>
            <a:spLocks noGrp="1"/>
          </p:cNvSpPr>
          <p:nvPr>
            <p:ph sz="quarter" idx="38"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7" name="TextBox 56"/>
          <p:cNvSpPr txBox="1"/>
          <p:nvPr userDrawn="1"/>
        </p:nvSpPr>
        <p:spPr>
          <a:xfrm>
            <a:off x="0" y="1124894"/>
            <a:ext cx="623887" cy="230832"/>
          </a:xfrm>
          <a:prstGeom prst="rect">
            <a:avLst/>
          </a:prstGeom>
          <a:noFill/>
        </p:spPr>
        <p:txBody>
          <a:bodyPr wrap="square" rtlCol="0">
            <a:spAutoFit/>
          </a:bodyPr>
          <a:lstStyle/>
          <a:p>
            <a:r>
              <a:rPr lang="en-US" sz="900" dirty="0" smtClean="0">
                <a:solidFill>
                  <a:prstClr val="black"/>
                </a:solidFill>
              </a:rPr>
              <a:t>PE:</a:t>
            </a:r>
            <a:endParaRPr lang="en-US" sz="900" dirty="0">
              <a:solidFill>
                <a:prstClr val="black"/>
              </a:solidFill>
            </a:endParaRP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smtClean="0">
                <a:solidFill>
                  <a:prstClr val="black"/>
                </a:solidFill>
              </a:rPr>
              <a:t>PROJECT:</a:t>
            </a:r>
            <a:endParaRPr lang="en-US" sz="900" dirty="0">
              <a:solidFill>
                <a:prstClr val="black"/>
              </a:solidFill>
            </a:endParaRPr>
          </a:p>
        </p:txBody>
      </p:sp>
      <p:sp>
        <p:nvSpPr>
          <p:cNvPr id="59" name="TextBox 58"/>
          <p:cNvSpPr txBox="1"/>
          <p:nvPr userDrawn="1"/>
        </p:nvSpPr>
        <p:spPr>
          <a:xfrm>
            <a:off x="4426414" y="1124894"/>
            <a:ext cx="1204913" cy="230832"/>
          </a:xfrm>
          <a:prstGeom prst="rect">
            <a:avLst/>
          </a:prstGeom>
          <a:noFill/>
        </p:spPr>
        <p:txBody>
          <a:bodyPr wrap="square" rtlCol="0">
            <a:spAutoFit/>
          </a:bodyPr>
          <a:lstStyle/>
          <a:p>
            <a:r>
              <a:rPr lang="en-US" sz="900" dirty="0" smtClean="0">
                <a:solidFill>
                  <a:prstClr val="black"/>
                </a:solidFill>
              </a:rPr>
              <a:t>RDDS PG #:</a:t>
            </a:r>
            <a:endParaRPr lang="en-US" sz="900" dirty="0">
              <a:solidFill>
                <a:prstClr val="black"/>
              </a:solidFill>
            </a:endParaRPr>
          </a:p>
        </p:txBody>
      </p:sp>
      <p:sp>
        <p:nvSpPr>
          <p:cNvPr id="60"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smtClean="0"/>
              <a:t>-</a:t>
            </a:r>
            <a:endParaRPr lang="en-US" dirty="0"/>
          </a:p>
        </p:txBody>
      </p:sp>
      <p:sp>
        <p:nvSpPr>
          <p:cNvPr id="61"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smtClean="0"/>
              <a:t>-</a:t>
            </a:r>
            <a:endParaRPr lang="en-US" dirty="0"/>
          </a:p>
        </p:txBody>
      </p:sp>
      <p:sp>
        <p:nvSpPr>
          <p:cNvPr id="62"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9" name="TextBox 68"/>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smtClean="0">
                <a:solidFill>
                  <a:prstClr val="black"/>
                </a:solidFill>
              </a:rPr>
              <a:t>FY13</a:t>
            </a:r>
          </a:p>
        </p:txBody>
      </p:sp>
      <p:sp>
        <p:nvSpPr>
          <p:cNvPr id="70" name="TextBox 69"/>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smtClean="0">
                <a:solidFill>
                  <a:prstClr val="black"/>
                </a:solidFill>
              </a:rPr>
              <a:t>FY12</a:t>
            </a:r>
          </a:p>
        </p:txBody>
      </p:sp>
      <p:sp>
        <p:nvSpPr>
          <p:cNvPr id="71" name="TextBox 70"/>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smtClean="0">
                <a:solidFill>
                  <a:prstClr val="black"/>
                </a:solidFill>
              </a:rPr>
              <a:t>FY11</a:t>
            </a:r>
          </a:p>
        </p:txBody>
      </p:sp>
      <p:sp>
        <p:nvSpPr>
          <p:cNvPr id="72" name="TextBox 71"/>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smtClean="0">
                <a:solidFill>
                  <a:prstClr val="black"/>
                </a:solidFill>
              </a:rPr>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8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26844537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RO_Update_Field Demonstration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1" y="76201"/>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TextBox 40"/>
          <p:cNvSpPr txBox="1"/>
          <p:nvPr userDrawn="1"/>
        </p:nvSpPr>
        <p:spPr>
          <a:xfrm>
            <a:off x="7968346" y="123651"/>
            <a:ext cx="1102180" cy="415498"/>
          </a:xfrm>
          <a:prstGeom prst="rect">
            <a:avLst/>
          </a:prstGeom>
          <a:noFill/>
        </p:spPr>
        <p:txBody>
          <a:bodyPr wrap="square" rtlCol="0">
            <a:spAutoFit/>
          </a:bodyPr>
          <a:lstStyle/>
          <a:p>
            <a:pPr algn="ctr"/>
            <a:r>
              <a:rPr lang="en-US" sz="1050" dirty="0" smtClean="0">
                <a:solidFill>
                  <a:prstClr val="black"/>
                </a:solidFill>
                <a:ea typeface="Tahoma" pitchFamily="34" charset="0"/>
                <a:cs typeface="Tahoma" pitchFamily="34" charset="0"/>
              </a:rPr>
              <a:t>Field</a:t>
            </a:r>
          </a:p>
          <a:p>
            <a:pPr algn="ctr"/>
            <a:r>
              <a:rPr lang="en-US" sz="1050" dirty="0" smtClean="0">
                <a:solidFill>
                  <a:prstClr val="black"/>
                </a:solidFill>
                <a:ea typeface="Tahoma" pitchFamily="34" charset="0"/>
                <a:cs typeface="Tahoma" pitchFamily="34" charset="0"/>
              </a:rPr>
              <a:t>Demonstration</a:t>
            </a:r>
            <a:endParaRPr lang="en-US" sz="1050" dirty="0">
              <a:solidFill>
                <a:prstClr val="black"/>
              </a:solidFill>
              <a:ea typeface="Tahoma" pitchFamily="34" charset="0"/>
              <a:cs typeface="Tahoma" pitchFamily="34" charset="0"/>
            </a:endParaRP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5" name="TextBox 44"/>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DIRO UPDATE/ISSUES</a:t>
            </a:r>
            <a:endParaRPr lang="en-US" sz="1200" b="1" dirty="0">
              <a:solidFill>
                <a:prstClr val="black"/>
              </a:solidFill>
              <a:ea typeface="Tahoma" pitchFamily="34" charset="0"/>
              <a:cs typeface="Tahoma" pitchFamily="34" charset="0"/>
            </a:endParaRPr>
          </a:p>
        </p:txBody>
      </p:sp>
      <p:sp>
        <p:nvSpPr>
          <p:cNvPr id="47" name="TextBox 46"/>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OVERVIEW</a:t>
            </a:r>
            <a:endParaRPr lang="en-US" sz="1200" b="1" dirty="0">
              <a:solidFill>
                <a:prstClr val="black"/>
              </a:solidFill>
              <a:ea typeface="Tahoma" pitchFamily="34" charset="0"/>
              <a:cs typeface="Tahoma" pitchFamily="34" charset="0"/>
            </a:endParaRPr>
          </a:p>
        </p:txBody>
      </p:sp>
      <p:sp>
        <p:nvSpPr>
          <p:cNvPr id="48" name="TextBox 47"/>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STATUS</a:t>
            </a:r>
            <a:endParaRPr lang="en-US" sz="1200" b="1" dirty="0">
              <a:solidFill>
                <a:prstClr val="black"/>
              </a:solidFill>
              <a:ea typeface="Tahoma" pitchFamily="34" charset="0"/>
              <a:cs typeface="Tahoma" pitchFamily="34" charset="0"/>
            </a:endParaRPr>
          </a:p>
        </p:txBody>
      </p:sp>
      <p:sp>
        <p:nvSpPr>
          <p:cNvPr id="49" name="TextBox 48"/>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CAPABILITY OBJECTIVE/GOAL</a:t>
            </a:r>
            <a:endParaRPr lang="en-US" sz="1200" b="1" dirty="0">
              <a:solidFill>
                <a:prstClr val="black"/>
              </a:solidFill>
              <a:ea typeface="Tahoma" pitchFamily="34" charset="0"/>
              <a:cs typeface="Tahoma" pitchFamily="34" charset="0"/>
            </a:endParaRP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Content Placeholder 6"/>
          <p:cNvSpPr>
            <a:spLocks noGrp="1"/>
          </p:cNvSpPr>
          <p:nvPr>
            <p:ph sz="quarter" idx="37"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6" name="Content Placeholder 6"/>
          <p:cNvSpPr>
            <a:spLocks noGrp="1"/>
          </p:cNvSpPr>
          <p:nvPr>
            <p:ph sz="quarter" idx="38"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7" name="TextBox 56"/>
          <p:cNvSpPr txBox="1"/>
          <p:nvPr userDrawn="1"/>
        </p:nvSpPr>
        <p:spPr>
          <a:xfrm>
            <a:off x="0" y="1124894"/>
            <a:ext cx="623887" cy="230832"/>
          </a:xfrm>
          <a:prstGeom prst="rect">
            <a:avLst/>
          </a:prstGeom>
          <a:noFill/>
        </p:spPr>
        <p:txBody>
          <a:bodyPr wrap="square" rtlCol="0">
            <a:spAutoFit/>
          </a:bodyPr>
          <a:lstStyle/>
          <a:p>
            <a:r>
              <a:rPr lang="en-US" sz="900" dirty="0" smtClean="0">
                <a:solidFill>
                  <a:prstClr val="black"/>
                </a:solidFill>
              </a:rPr>
              <a:t>PE:</a:t>
            </a:r>
            <a:endParaRPr lang="en-US" sz="900" dirty="0">
              <a:solidFill>
                <a:prstClr val="black"/>
              </a:solidFill>
            </a:endParaRP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smtClean="0">
                <a:solidFill>
                  <a:prstClr val="black"/>
                </a:solidFill>
              </a:rPr>
              <a:t>PROJECT:</a:t>
            </a:r>
            <a:endParaRPr lang="en-US" sz="900" dirty="0">
              <a:solidFill>
                <a:prstClr val="black"/>
              </a:solidFill>
            </a:endParaRPr>
          </a:p>
        </p:txBody>
      </p:sp>
      <p:sp>
        <p:nvSpPr>
          <p:cNvPr id="59" name="TextBox 58"/>
          <p:cNvSpPr txBox="1"/>
          <p:nvPr userDrawn="1"/>
        </p:nvSpPr>
        <p:spPr>
          <a:xfrm>
            <a:off x="4426414" y="1124894"/>
            <a:ext cx="1204913" cy="230832"/>
          </a:xfrm>
          <a:prstGeom prst="rect">
            <a:avLst/>
          </a:prstGeom>
          <a:noFill/>
        </p:spPr>
        <p:txBody>
          <a:bodyPr wrap="square" rtlCol="0">
            <a:spAutoFit/>
          </a:bodyPr>
          <a:lstStyle/>
          <a:p>
            <a:r>
              <a:rPr lang="en-US" sz="900" dirty="0" smtClean="0">
                <a:solidFill>
                  <a:prstClr val="black"/>
                </a:solidFill>
              </a:rPr>
              <a:t>RDDS PG #:</a:t>
            </a:r>
            <a:endParaRPr lang="en-US" sz="900" dirty="0">
              <a:solidFill>
                <a:prstClr val="black"/>
              </a:solidFill>
            </a:endParaRPr>
          </a:p>
        </p:txBody>
      </p:sp>
      <p:sp>
        <p:nvSpPr>
          <p:cNvPr id="60"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smtClean="0"/>
              <a:t>-</a:t>
            </a:r>
            <a:endParaRPr lang="en-US" dirty="0"/>
          </a:p>
        </p:txBody>
      </p:sp>
      <p:sp>
        <p:nvSpPr>
          <p:cNvPr id="61"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smtClean="0"/>
              <a:t>-</a:t>
            </a:r>
            <a:endParaRPr lang="en-US" dirty="0"/>
          </a:p>
        </p:txBody>
      </p:sp>
      <p:sp>
        <p:nvSpPr>
          <p:cNvPr id="62"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9" name="TextBox 68"/>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smtClean="0">
                <a:solidFill>
                  <a:prstClr val="black"/>
                </a:solidFill>
              </a:rPr>
              <a:t>FY13</a:t>
            </a:r>
          </a:p>
        </p:txBody>
      </p:sp>
      <p:sp>
        <p:nvSpPr>
          <p:cNvPr id="70" name="TextBox 69"/>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smtClean="0">
                <a:solidFill>
                  <a:prstClr val="black"/>
                </a:solidFill>
              </a:rPr>
              <a:t>FY12</a:t>
            </a:r>
          </a:p>
        </p:txBody>
      </p:sp>
      <p:sp>
        <p:nvSpPr>
          <p:cNvPr id="71" name="TextBox 70"/>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smtClean="0">
                <a:solidFill>
                  <a:prstClr val="black"/>
                </a:solidFill>
              </a:rPr>
              <a:t>FY11</a:t>
            </a:r>
          </a:p>
        </p:txBody>
      </p:sp>
      <p:sp>
        <p:nvSpPr>
          <p:cNvPr id="72" name="TextBox 71"/>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smtClean="0">
                <a:solidFill>
                  <a:prstClr val="black"/>
                </a:solidFill>
              </a:rPr>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8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20450453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_and_Content_Vert">
    <p:spTree>
      <p:nvGrpSpPr>
        <p:cNvPr id="1" name=""/>
        <p:cNvGrpSpPr/>
        <p:nvPr/>
      </p:nvGrpSpPr>
      <p:grpSpPr>
        <a:xfrm>
          <a:off x="0" y="0"/>
          <a:ext cx="0" cy="0"/>
          <a:chOff x="0" y="0"/>
          <a:chExt cx="0" cy="0"/>
        </a:xfrm>
      </p:grpSpPr>
      <p:sp>
        <p:nvSpPr>
          <p:cNvPr id="5" name="Content Placeholder 10"/>
          <p:cNvSpPr>
            <a:spLocks noGrp="1"/>
          </p:cNvSpPr>
          <p:nvPr>
            <p:ph sz="quarter" idx="13"/>
          </p:nvPr>
        </p:nvSpPr>
        <p:spPr>
          <a:xfrm rot="5400000">
            <a:off x="1152522" y="-142872"/>
            <a:ext cx="6400803" cy="7143751"/>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0"/>
          </p:nvPr>
        </p:nvSpPr>
        <p:spPr>
          <a:xfrm rot="5400000">
            <a:off x="-2528935" y="3278187"/>
            <a:ext cx="5546817" cy="298450"/>
          </a:xfrm>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a:xfrm rot="5400000">
            <a:off x="-23720" y="6357843"/>
            <a:ext cx="530038" cy="292102"/>
          </a:xfrm>
        </p:spPr>
        <p:txBody>
          <a:bodyPr/>
          <a:lstStyle/>
          <a:p>
            <a:pPr>
              <a:defRPr/>
            </a:pPr>
            <a:fld id="{231CC523-8BC6-4921-807A-66BD262F34AB}" type="slidenum">
              <a:rPr lang="en-US" smtClean="0"/>
              <a:pPr>
                <a:defRPr/>
              </a:pPr>
              <a:t>‹#›</a:t>
            </a:fld>
            <a:endParaRPr lang="en-US"/>
          </a:p>
        </p:txBody>
      </p:sp>
      <p:sp>
        <p:nvSpPr>
          <p:cNvPr id="6" name="Title 1"/>
          <p:cNvSpPr>
            <a:spLocks noGrp="1"/>
          </p:cNvSpPr>
          <p:nvPr>
            <p:ph type="ctrTitle"/>
          </p:nvPr>
        </p:nvSpPr>
        <p:spPr>
          <a:xfrm rot="5400000">
            <a:off x="6100764" y="3695703"/>
            <a:ext cx="5191125" cy="676275"/>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cxnSp>
        <p:nvCxnSpPr>
          <p:cNvPr id="7" name="Straight Connector 6"/>
          <p:cNvCxnSpPr>
            <a:cxnSpLocks noChangeShapeType="1"/>
          </p:cNvCxnSpPr>
          <p:nvPr userDrawn="1"/>
        </p:nvCxnSpPr>
        <p:spPr bwMode="auto">
          <a:xfrm flipH="1">
            <a:off x="8266909" y="228600"/>
            <a:ext cx="1588" cy="6410325"/>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8156508" y="374048"/>
            <a:ext cx="1085438" cy="655071"/>
          </a:xfrm>
          <a:prstGeom prst="rect">
            <a:avLst/>
          </a:prstGeom>
        </p:spPr>
      </p:pic>
    </p:spTree>
    <p:extLst>
      <p:ext uri="{BB962C8B-B14F-4D97-AF65-F5344CB8AC3E}">
        <p14:creationId xmlns:p14="http://schemas.microsoft.com/office/powerpoint/2010/main" val="783532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_Slide_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5800" y="2514600"/>
            <a:ext cx="7772400" cy="914400"/>
          </a:xfrm>
        </p:spPr>
        <p:txBody>
          <a:bodyPr/>
          <a:lstStyle>
            <a:lvl1pPr algn="ctr">
              <a:defRPr sz="2200" b="0">
                <a:latin typeface="Tahoma" pitchFamily="34" charset="0"/>
                <a:ea typeface="Tahoma" pitchFamily="34" charset="0"/>
                <a:cs typeface="Tahoma" pitchFamily="34" charset="0"/>
              </a:defRPr>
            </a:lvl1pPr>
          </a:lstStyle>
          <a:p>
            <a:r>
              <a:rPr lang="en-US" smtClean="0"/>
              <a:t>Click to edit Master title style</a:t>
            </a:r>
            <a:endParaRPr lang="en-US" dirty="0"/>
          </a:p>
        </p:txBody>
      </p:sp>
      <p:cxnSp>
        <p:nvCxnSpPr>
          <p:cNvPr id="6" name="Straight Connector 5"/>
          <p:cNvCxnSpPr>
            <a:cxnSpLocks noChangeShapeType="1"/>
          </p:cNvCxnSpPr>
          <p:nvPr userDrawn="1"/>
        </p:nvCxnSpPr>
        <p:spPr bwMode="auto">
          <a:xfrm>
            <a:off x="381000" y="3198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8" name="Text Placeholder 3"/>
          <p:cNvSpPr>
            <a:spLocks noGrp="1"/>
          </p:cNvSpPr>
          <p:nvPr>
            <p:ph type="body" sz="quarter" idx="12" hasCustomPrompt="1"/>
          </p:nvPr>
        </p:nvSpPr>
        <p:spPr>
          <a:xfrm>
            <a:off x="685800" y="3352798"/>
            <a:ext cx="7772400" cy="465138"/>
          </a:xfrm>
        </p:spPr>
        <p:txBody>
          <a:bodyPr/>
          <a:lstStyle>
            <a:lvl1pPr algn="ctr">
              <a:defRPr sz="1800">
                <a:solidFill>
                  <a:schemeClr val="bg1">
                    <a:lumMod val="65000"/>
                  </a:schemeClr>
                </a:solidFill>
              </a:defRPr>
            </a:lvl1pPr>
          </a:lstStyle>
          <a:p>
            <a:pPr lvl="0"/>
            <a:r>
              <a:rPr lang="en-US" dirty="0" smtClean="0"/>
              <a:t>Click to add subtitle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2543357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_Hea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hasCustomPrompt="1"/>
          </p:nvPr>
        </p:nvSpPr>
        <p:spPr>
          <a:xfrm>
            <a:off x="657225" y="4329372"/>
            <a:ext cx="7772400" cy="1461828"/>
          </a:xfrm>
        </p:spPr>
        <p:txBody>
          <a:bodyPr anchor="t"/>
          <a:lstStyle>
            <a:lvl1pPr algn="l">
              <a:defRPr sz="2400" b="1" baseline="0">
                <a:latin typeface="Tahoma" pitchFamily="34" charset="0"/>
                <a:ea typeface="Tahoma" pitchFamily="34" charset="0"/>
                <a:cs typeface="Tahoma" pitchFamily="34" charset="0"/>
              </a:defRPr>
            </a:lvl1pPr>
          </a:lstStyle>
          <a:p>
            <a:r>
              <a:rPr lang="en-US" dirty="0" smtClean="0"/>
              <a:t>CLICK TO EDIT MASTER TITLE STYLE</a:t>
            </a:r>
            <a:endParaRPr lang="en-US" dirty="0"/>
          </a:p>
        </p:txBody>
      </p:sp>
      <p:cxnSp>
        <p:nvCxnSpPr>
          <p:cNvPr id="6" name="Straight Connector 5"/>
          <p:cNvCxnSpPr>
            <a:cxnSpLocks noChangeShapeType="1"/>
          </p:cNvCxnSpPr>
          <p:nvPr userDrawn="1"/>
        </p:nvCxnSpPr>
        <p:spPr bwMode="auto">
          <a:xfrm>
            <a:off x="381000" y="4341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7" name="Text Placeholder 3"/>
          <p:cNvSpPr>
            <a:spLocks noGrp="1"/>
          </p:cNvSpPr>
          <p:nvPr>
            <p:ph type="body" sz="quarter" idx="12"/>
          </p:nvPr>
        </p:nvSpPr>
        <p:spPr>
          <a:xfrm>
            <a:off x="669472" y="2954111"/>
            <a:ext cx="7772400" cy="1379538"/>
          </a:xfrm>
        </p:spPr>
        <p:txBody>
          <a:bodyPr anchor="b"/>
          <a:lstStyle>
            <a:lvl1pPr algn="l">
              <a:defRPr sz="1800">
                <a:solidFill>
                  <a:schemeClr val="bg1">
                    <a:lumMod val="65000"/>
                  </a:schemeClr>
                </a:solidFill>
              </a:defRPr>
            </a:lvl1pPr>
          </a:lstStyle>
          <a:p>
            <a:pPr lvl="0"/>
            <a:r>
              <a:rPr lang="en-US" smtClean="0"/>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3751012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and_Conten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6" name="Title 1"/>
          <p:cNvSpPr>
            <a:spLocks noGrp="1"/>
          </p:cNvSpPr>
          <p:nvPr>
            <p:ph type="ctrTitle"/>
          </p:nvPr>
        </p:nvSpPr>
        <p:spPr>
          <a:xfrm>
            <a:off x="1622425"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cxnSp>
        <p:nvCxnSpPr>
          <p:cNvPr id="7" name="Straight Connector 6"/>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cxnSp>
        <p:nvCxnSpPr>
          <p:cNvPr id="8" name="Straight Connector 7"/>
          <p:cNvCxnSpPr>
            <a:endCxn id="3" idx="0"/>
          </p:cNvCxnSpPr>
          <p:nvPr userDrawn="1"/>
        </p:nvCxnSpPr>
        <p:spPr>
          <a:xfrm flipH="1">
            <a:off x="4572000" y="841688"/>
            <a:ext cx="12825" cy="5708338"/>
          </a:xfrm>
          <a:prstGeom prst="line">
            <a:avLst/>
          </a:prstGeom>
          <a:ln w="317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381000" y="3657600"/>
            <a:ext cx="84582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1390050" y="893550"/>
            <a:ext cx="1981200" cy="276999"/>
          </a:xfrm>
          <a:prstGeom prst="rect">
            <a:avLst/>
          </a:prstGeom>
          <a:noFill/>
        </p:spPr>
        <p:txBody>
          <a:bodyPr wrap="square" rtlCol="0">
            <a:spAutoFit/>
          </a:bodyPr>
          <a:lstStyle/>
          <a:p>
            <a:pPr algn="ctr"/>
            <a:r>
              <a:rPr lang="en-US" sz="1200" b="1" dirty="0" smtClean="0">
                <a:solidFill>
                  <a:prstClr val="black"/>
                </a:solidFill>
                <a:cs typeface="Tahoma" pitchFamily="34" charset="0"/>
              </a:rPr>
              <a:t>CONCEPT</a:t>
            </a:r>
          </a:p>
        </p:txBody>
      </p:sp>
      <p:sp>
        <p:nvSpPr>
          <p:cNvPr id="12" name="TextBox 11"/>
          <p:cNvSpPr txBox="1"/>
          <p:nvPr userDrawn="1"/>
        </p:nvSpPr>
        <p:spPr>
          <a:xfrm>
            <a:off x="932850" y="3657600"/>
            <a:ext cx="2895600" cy="276999"/>
          </a:xfrm>
          <a:prstGeom prst="rect">
            <a:avLst/>
          </a:prstGeom>
          <a:noFill/>
        </p:spPr>
        <p:txBody>
          <a:bodyPr wrap="square" rtlCol="0">
            <a:spAutoFit/>
          </a:bodyPr>
          <a:lstStyle/>
          <a:p>
            <a:pPr algn="ctr"/>
            <a:r>
              <a:rPr lang="en-US" sz="1200" b="1" dirty="0" smtClean="0">
                <a:solidFill>
                  <a:prstClr val="black"/>
                </a:solidFill>
                <a:cs typeface="Tahoma" pitchFamily="34" charset="0"/>
              </a:rPr>
              <a:t>IMPACT</a:t>
            </a:r>
            <a:endParaRPr lang="en-US" sz="1200" b="1" dirty="0" smtClean="0">
              <a:solidFill>
                <a:prstClr val="black"/>
              </a:solidFill>
              <a:cs typeface="Tahoma" pitchFamily="34" charset="0"/>
            </a:endParaRPr>
          </a:p>
        </p:txBody>
      </p:sp>
      <p:sp>
        <p:nvSpPr>
          <p:cNvPr id="14" name="TextBox 13"/>
          <p:cNvSpPr txBox="1"/>
          <p:nvPr userDrawn="1"/>
        </p:nvSpPr>
        <p:spPr>
          <a:xfrm>
            <a:off x="5087750" y="3676050"/>
            <a:ext cx="3295650" cy="276999"/>
          </a:xfrm>
          <a:prstGeom prst="rect">
            <a:avLst/>
          </a:prstGeom>
          <a:noFill/>
        </p:spPr>
        <p:txBody>
          <a:bodyPr wrap="square" rtlCol="0">
            <a:spAutoFit/>
          </a:bodyPr>
          <a:lstStyle/>
          <a:p>
            <a:pPr algn="ctr"/>
            <a:r>
              <a:rPr lang="en-US" sz="1200" b="1" dirty="0" smtClean="0">
                <a:solidFill>
                  <a:prstClr val="black"/>
                </a:solidFill>
                <a:cs typeface="Tahoma" pitchFamily="34" charset="0"/>
              </a:rPr>
              <a:t>CONTEXT</a:t>
            </a:r>
            <a:endParaRPr lang="en-US" sz="1200" b="1" dirty="0" smtClean="0">
              <a:solidFill>
                <a:prstClr val="black"/>
              </a:solidFill>
              <a:cs typeface="Tahoma" pitchFamily="34" charset="0"/>
            </a:endParaRPr>
          </a:p>
        </p:txBody>
      </p:sp>
      <p:sp>
        <p:nvSpPr>
          <p:cNvPr id="15" name="TextBox 13"/>
          <p:cNvSpPr txBox="1"/>
          <p:nvPr userDrawn="1"/>
        </p:nvSpPr>
        <p:spPr>
          <a:xfrm>
            <a:off x="4693641" y="933573"/>
            <a:ext cx="390926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smtClean="0">
                <a:solidFill>
                  <a:prstClr val="black"/>
                </a:solidFill>
                <a:cs typeface="Tahoma" pitchFamily="34" charset="0"/>
              </a:rPr>
              <a:t>APPROACH</a:t>
            </a:r>
          </a:p>
        </p:txBody>
      </p:sp>
    </p:spTree>
    <p:extLst>
      <p:ext uri="{BB962C8B-B14F-4D97-AF65-F5344CB8AC3E}">
        <p14:creationId xmlns:p14="http://schemas.microsoft.com/office/powerpoint/2010/main" val="1270237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ogo_and_Title_Only">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cxnSp>
        <p:nvCxnSpPr>
          <p:cNvPr id="6" name="Straight Connector 5"/>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7" name="Title 1"/>
          <p:cNvSpPr>
            <a:spLocks noGrp="1"/>
          </p:cNvSpPr>
          <p:nvPr>
            <p:ph type="ctrTitle"/>
          </p:nvPr>
        </p:nvSpPr>
        <p:spPr>
          <a:xfrm>
            <a:off x="1622425"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02521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_Two_Row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83058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sz="quarter" idx="14"/>
          </p:nvPr>
        </p:nvSpPr>
        <p:spPr>
          <a:xfrm>
            <a:off x="457200" y="3581400"/>
            <a:ext cx="83058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8" name="Straight Connector 7"/>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9"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44676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_Two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40386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sz="quarter" idx="14"/>
          </p:nvPr>
        </p:nvSpPr>
        <p:spPr>
          <a:xfrm>
            <a:off x="4648200" y="1066800"/>
            <a:ext cx="40386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8" name="Straight Connector 7"/>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9" name="Title 1"/>
          <p:cNvSpPr>
            <a:spLocks noGrp="1"/>
          </p:cNvSpPr>
          <p:nvPr>
            <p:ph type="ctrTitle"/>
          </p:nvPr>
        </p:nvSpPr>
        <p:spPr>
          <a:xfrm>
            <a:off x="1622424"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622050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_Three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sz="quarter" idx="14"/>
          </p:nvPr>
        </p:nvSpPr>
        <p:spPr>
          <a:xfrm>
            <a:off x="32766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quarter" idx="15"/>
          </p:nvPr>
        </p:nvSpPr>
        <p:spPr>
          <a:xfrm>
            <a:off x="60960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9" name="Straight Connector 8"/>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0" name="Title 1"/>
          <p:cNvSpPr>
            <a:spLocks noGrp="1"/>
          </p:cNvSpPr>
          <p:nvPr>
            <p:ph type="ctrTitle"/>
          </p:nvPr>
        </p:nvSpPr>
        <p:spPr>
          <a:xfrm>
            <a:off x="1622854" y="151418"/>
            <a:ext cx="7140146"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896424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ext Placeholder 2"/>
          <p:cNvSpPr>
            <a:spLocks noGrp="1"/>
          </p:cNvSpPr>
          <p:nvPr>
            <p:ph type="body" idx="1"/>
          </p:nvPr>
        </p:nvSpPr>
        <p:spPr bwMode="auto">
          <a:xfrm>
            <a:off x="381000" y="1219200"/>
            <a:ext cx="8382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 name="Footer Placeholder 4"/>
          <p:cNvSpPr>
            <a:spLocks noGrp="1"/>
          </p:cNvSpPr>
          <p:nvPr>
            <p:ph type="ftr" sz="quarter" idx="3"/>
          </p:nvPr>
        </p:nvSpPr>
        <p:spPr>
          <a:xfrm>
            <a:off x="1333500" y="6550026"/>
            <a:ext cx="6477000" cy="298450"/>
          </a:xfrm>
          <a:prstGeom prst="rect">
            <a:avLst/>
          </a:prstGeom>
        </p:spPr>
        <p:txBody>
          <a:bodyPr vert="horz" wrap="square" lIns="91440" tIns="45720" rIns="91440" bIns="45720" numCol="1" anchor="ctr" anchorCtr="0" compatLnSpc="1">
            <a:prstTxWarp prst="textNoShape">
              <a:avLst/>
            </a:prstTxWarp>
          </a:bodyPr>
          <a:lstStyle>
            <a:lvl1pPr algn="ctr">
              <a:defRPr sz="900" baseline="0">
                <a:solidFill>
                  <a:srgbClr val="898989"/>
                </a:solidFill>
                <a:latin typeface="Tahoma" charset="0"/>
              </a:defRPr>
            </a:lvl1pPr>
          </a:lstStyle>
          <a:p>
            <a:pPr>
              <a:defRPr/>
            </a:pPr>
            <a:r>
              <a:rPr lang="en-US" smtClean="0"/>
              <a:t>DARPA-BAA-14-62    ICONS  </a:t>
            </a:r>
            <a:endParaRPr lang="en-US" dirty="0"/>
          </a:p>
        </p:txBody>
      </p:sp>
      <p:sp>
        <p:nvSpPr>
          <p:cNvPr id="12" name="Slide Number Placeholder 5"/>
          <p:cNvSpPr>
            <a:spLocks noGrp="1"/>
          </p:cNvSpPr>
          <p:nvPr>
            <p:ph type="sldNum" sz="quarter" idx="4"/>
          </p:nvPr>
        </p:nvSpPr>
        <p:spPr>
          <a:xfrm>
            <a:off x="8102430" y="6553200"/>
            <a:ext cx="762000" cy="292102"/>
          </a:xfrm>
          <a:prstGeom prst="rect">
            <a:avLst/>
          </a:prstGeom>
        </p:spPr>
        <p:txBody>
          <a:bodyPr vert="horz" wrap="square" lIns="91440" tIns="45720" rIns="91440" bIns="45720" numCol="1" anchor="ctr" anchorCtr="0" compatLnSpc="1">
            <a:prstTxWarp prst="textNoShape">
              <a:avLst/>
            </a:prstTxWarp>
          </a:bodyPr>
          <a:lstStyle>
            <a:lvl1pPr algn="r">
              <a:defRPr sz="1200" baseline="0">
                <a:solidFill>
                  <a:srgbClr val="898989"/>
                </a:solidFill>
                <a:latin typeface="Tahoma" charset="0"/>
              </a:defRPr>
            </a:lvl1pPr>
          </a:lstStyle>
          <a:p>
            <a:pPr>
              <a:defRPr/>
            </a:pPr>
            <a:fld id="{231CC523-8BC6-4921-807A-66BD262F34AB}" type="slidenum">
              <a:rPr lang="en-US"/>
              <a:pPr>
                <a:defRPr/>
              </a:pPr>
              <a:t>‹#›</a:t>
            </a:fld>
            <a:endParaRPr lang="en-US"/>
          </a:p>
        </p:txBody>
      </p:sp>
      <p:sp>
        <p:nvSpPr>
          <p:cNvPr id="13" name="Title Placeholder 9"/>
          <p:cNvSpPr>
            <a:spLocks noGrp="1"/>
          </p:cNvSpPr>
          <p:nvPr>
            <p:ph type="title"/>
          </p:nvPr>
        </p:nvSpPr>
        <p:spPr bwMode="auto">
          <a:xfrm>
            <a:off x="1622424" y="152400"/>
            <a:ext cx="71405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Master title style</a:t>
            </a:r>
          </a:p>
        </p:txBody>
      </p:sp>
      <p:sp>
        <p:nvSpPr>
          <p:cNvPr id="2" name="Date Placeholder 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prstClr val="black">
                  <a:tint val="75000"/>
                </a:prstClr>
              </a:solidFill>
            </a:endParaRPr>
          </a:p>
        </p:txBody>
      </p:sp>
    </p:spTree>
    <p:extLst>
      <p:ext uri="{BB962C8B-B14F-4D97-AF65-F5344CB8AC3E}">
        <p14:creationId xmlns:p14="http://schemas.microsoft.com/office/powerpoint/2010/main" val="1211192292"/>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 id="2147483777" r:id="rId18"/>
    <p:sldLayoutId id="2147483778" r:id="rId19"/>
    <p:sldLayoutId id="2147483779" r:id="rId20"/>
    <p:sldLayoutId id="2147483780" r:id="rId21"/>
    <p:sldLayoutId id="2147483781" r:id="rId22"/>
    <p:sldLayoutId id="2147483782" r:id="rId23"/>
    <p:sldLayoutId id="2147483783" r:id="rId24"/>
    <p:sldLayoutId id="2147483784" r:id="rId25"/>
    <p:sldLayoutId id="2147483785" r:id="rId26"/>
    <p:sldLayoutId id="2147483786" r:id="rId27"/>
  </p:sldLayoutIdLst>
  <p:hf hdr="0" dt="0"/>
  <p:txStyles>
    <p:titleStyle>
      <a:lvl1pPr algn="l" defTabSz="914400" rtl="0" eaLnBrk="1" latinLnBrk="0" hangingPunct="1">
        <a:spcBef>
          <a:spcPct val="0"/>
        </a:spcBef>
        <a:buNone/>
        <a:defRPr sz="2200" kern="1200">
          <a:solidFill>
            <a:schemeClr val="tx1"/>
          </a:solidFill>
          <a:latin typeface="Tahoma" pitchFamily="34" charset="0"/>
          <a:ea typeface="+mj-ea"/>
          <a:cs typeface="Tahoma" pitchFamily="34" charset="0"/>
        </a:defRPr>
      </a:lvl1pPr>
    </p:titleStyle>
    <p:bodyStyle>
      <a:lvl1pPr marL="342900" indent="-342900" algn="l" defTabSz="914400" rtl="0" eaLnBrk="1" latinLnBrk="0" hangingPunct="1">
        <a:spcBef>
          <a:spcPct val="20000"/>
        </a:spcBef>
        <a:buFont typeface="Arial" pitchFamily="34" charset="0"/>
        <a:buNone/>
        <a:defRPr sz="2000" kern="1200">
          <a:solidFill>
            <a:schemeClr val="tx1"/>
          </a:solidFill>
          <a:latin typeface="Tahoma" pitchFamily="34" charset="0"/>
          <a:ea typeface="+mn-ea"/>
          <a:cs typeface="Tahoma"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Tahoma" pitchFamily="34" charset="0"/>
          <a:ea typeface="+mn-ea"/>
          <a:cs typeface="Tahoma"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Tahoma" pitchFamily="34" charset="0"/>
          <a:ea typeface="+mn-ea"/>
          <a:cs typeface="Tahoma"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7"/>
          <p:cNvSpPr txBox="1">
            <a:spLocks noGrp="1"/>
          </p:cNvSpPr>
          <p:nvPr>
            <p:ph type="ctrTitle"/>
          </p:nvPr>
        </p:nvSpPr>
        <p:spPr>
          <a:xfrm>
            <a:off x="406554" y="162570"/>
            <a:ext cx="5471732" cy="612648"/>
          </a:xfrm>
          <a:prstGeom prst="rect">
            <a:avLst/>
          </a:prstGeom>
        </p:spPr>
        <p:txBody>
          <a:bodyPr>
            <a:normAutofit fontScale="90000"/>
          </a:bodyPr>
          <a:lstStyle/>
          <a:p>
            <a:pPr lvl="0" fontAlgn="base">
              <a:spcAft>
                <a:spcPct val="0"/>
              </a:spcAft>
              <a:defRPr/>
            </a:pPr>
            <a:r>
              <a:rPr kumimoji="0" lang="en-US" sz="2400" b="0" i="0" u="none" strike="noStrike" kern="1200" cap="none" spc="0" normalizeH="0" noProof="0" dirty="0" smtClean="0">
                <a:ln>
                  <a:noFill/>
                </a:ln>
                <a:solidFill>
                  <a:srgbClr val="FF0000"/>
                </a:solidFill>
                <a:effectLst/>
                <a:uLnTx/>
                <a:uFillTx/>
                <a:latin typeface="Tahoma" pitchFamily="34" charset="0"/>
                <a:ea typeface="ＭＳ Ｐゴシック" pitchFamily="-32" charset="-128"/>
                <a:cs typeface="ＭＳ Ｐゴシック" pitchFamily="-32" charset="-128"/>
              </a:rPr>
              <a:t>Abstract </a:t>
            </a:r>
            <a:r>
              <a:rPr kumimoji="0" lang="en-US" sz="2400" b="0" i="0" u="none" strike="noStrike" kern="1200" cap="none" spc="0" normalizeH="0" baseline="0" noProof="0" dirty="0" smtClean="0">
                <a:ln>
                  <a:noFill/>
                </a:ln>
                <a:solidFill>
                  <a:srgbClr val="FF0000"/>
                </a:solidFill>
                <a:effectLst/>
                <a:uLnTx/>
                <a:uFillTx/>
                <a:latin typeface="Tahoma" pitchFamily="34" charset="0"/>
                <a:ea typeface="ＭＳ Ｐゴシック" pitchFamily="-32" charset="-128"/>
                <a:cs typeface="ＭＳ Ｐゴシック" pitchFamily="-32" charset="-128"/>
              </a:rPr>
              <a:t>Title</a:t>
            </a:r>
            <a:r>
              <a:rPr kumimoji="0" lang="en-US" sz="2400" b="0" i="0" u="none" strike="noStrike" kern="1200" cap="none" spc="0" normalizeH="0" baseline="0" noProof="0" dirty="0" smtClean="0">
                <a:ln>
                  <a:noFill/>
                </a:ln>
                <a:solidFill>
                  <a:schemeClr val="tx1"/>
                </a:solidFill>
                <a:effectLst/>
                <a:uLnTx/>
                <a:uFillTx/>
                <a:latin typeface="Tahoma" pitchFamily="34" charset="0"/>
                <a:ea typeface="ＭＳ Ｐゴシック" pitchFamily="-32" charset="-128"/>
                <a:cs typeface="ＭＳ Ｐゴシック" pitchFamily="-32" charset="-128"/>
              </a:rPr>
              <a:t/>
            </a:r>
            <a:br>
              <a:rPr kumimoji="0" lang="en-US" sz="2400" b="0" i="0" u="none" strike="noStrike" kern="1200" cap="none" spc="0" normalizeH="0" baseline="0" noProof="0" dirty="0" smtClean="0">
                <a:ln>
                  <a:noFill/>
                </a:ln>
                <a:solidFill>
                  <a:schemeClr val="tx1"/>
                </a:solidFill>
                <a:effectLst/>
                <a:uLnTx/>
                <a:uFillTx/>
                <a:latin typeface="Tahoma" pitchFamily="34" charset="0"/>
                <a:ea typeface="ＭＳ Ｐゴシック" pitchFamily="-32" charset="-128"/>
                <a:cs typeface="ＭＳ Ｐゴシック" pitchFamily="-32" charset="-128"/>
              </a:rPr>
            </a:br>
            <a:r>
              <a:rPr lang="en-US" sz="1600" dirty="0">
                <a:ea typeface="ＭＳ Ｐゴシック" pitchFamily="-32" charset="-128"/>
                <a:cs typeface="ＭＳ Ｐゴシック" pitchFamily="-32" charset="-128"/>
              </a:rPr>
              <a:t>Technical Area </a:t>
            </a:r>
            <a:r>
              <a:rPr lang="en-US" sz="1600" dirty="0" smtClean="0">
                <a:solidFill>
                  <a:srgbClr val="FF0000"/>
                </a:solidFill>
                <a:ea typeface="ＭＳ Ｐゴシック" pitchFamily="-32" charset="-128"/>
                <a:cs typeface="ＭＳ Ｐゴシック" pitchFamily="-32" charset="-128"/>
              </a:rPr>
              <a:t>X</a:t>
            </a:r>
            <a:r>
              <a:rPr lang="en-US" sz="1600" dirty="0" smtClean="0">
                <a:ea typeface="ＭＳ Ｐゴシック" pitchFamily="-32" charset="-128"/>
                <a:cs typeface="ＭＳ Ｐゴシック" pitchFamily="-32" charset="-128"/>
              </a:rPr>
              <a:t>; </a:t>
            </a:r>
            <a:r>
              <a:rPr lang="en-US" sz="1600" dirty="0" smtClean="0">
                <a:solidFill>
                  <a:srgbClr val="FF0000"/>
                </a:solidFill>
                <a:ea typeface="ＭＳ Ｐゴシック" pitchFamily="-32" charset="-128"/>
                <a:cs typeface="ＭＳ Ｐゴシック" pitchFamily="-32" charset="-128"/>
              </a:rPr>
              <a:t>Organization Name(s)</a:t>
            </a:r>
            <a:r>
              <a:rPr lang="en-US" sz="1600" dirty="0" smtClean="0">
                <a:ea typeface="ＭＳ Ｐゴシック" pitchFamily="-32" charset="-128"/>
                <a:cs typeface="ＭＳ Ｐゴシック" pitchFamily="-32" charset="-128"/>
              </a:rPr>
              <a:t>;</a:t>
            </a:r>
            <a:r>
              <a:rPr lang="en-US" sz="1600" dirty="0" smtClean="0">
                <a:solidFill>
                  <a:srgbClr val="FF0000"/>
                </a:solidFill>
                <a:ea typeface="ＭＳ Ｐゴシック" pitchFamily="-32" charset="-128"/>
                <a:cs typeface="ＭＳ Ｐゴシック" pitchFamily="-32" charset="-128"/>
              </a:rPr>
              <a:t> Technical POC Name(s)</a:t>
            </a:r>
            <a:endParaRPr kumimoji="0" lang="en-US" sz="1600" b="0" i="0" u="none" strike="noStrike" kern="1200" cap="none" spc="0" normalizeH="0" baseline="0" noProof="0" dirty="0">
              <a:ln>
                <a:noFill/>
              </a:ln>
              <a:solidFill>
                <a:srgbClr val="FF0000"/>
              </a:solidFill>
              <a:effectLst/>
              <a:uLnTx/>
              <a:uFillTx/>
              <a:ea typeface="ＭＳ Ｐゴシック" pitchFamily="-32" charset="-128"/>
              <a:cs typeface="ＭＳ Ｐゴシック" pitchFamily="-32" charset="-128"/>
            </a:endParaRPr>
          </a:p>
        </p:txBody>
      </p:sp>
      <p:sp>
        <p:nvSpPr>
          <p:cNvPr id="12" name="Text Placeholder 17"/>
          <p:cNvSpPr txBox="1">
            <a:spLocks/>
          </p:cNvSpPr>
          <p:nvPr/>
        </p:nvSpPr>
        <p:spPr>
          <a:xfrm>
            <a:off x="500063" y="1195388"/>
            <a:ext cx="3889375" cy="2251075"/>
          </a:xfrm>
          <a:prstGeom prst="rect">
            <a:avLst/>
          </a:prstGeom>
        </p:spPr>
        <p:txBody>
          <a:bodyPr/>
          <a:lstStyle>
            <a:lvl1pPr marL="342900" indent="-342900" algn="l" defTabSz="914400" rtl="0" eaLnBrk="1" latinLnBrk="0" hangingPunct="1">
              <a:spcBef>
                <a:spcPct val="20000"/>
              </a:spcBef>
              <a:buFont typeface="Arial" pitchFamily="34" charset="0"/>
              <a:buNone/>
              <a:defRPr sz="1400" kern="1200" baseline="0">
                <a:solidFill>
                  <a:schemeClr val="tx1"/>
                </a:solidFill>
                <a:latin typeface="Tahoma" pitchFamily="34" charset="0"/>
                <a:ea typeface="+mn-ea"/>
                <a:cs typeface="Tahoma" pitchFamily="34" charset="0"/>
              </a:defRPr>
            </a:lvl1pPr>
            <a:lvl2pPr marL="742950" indent="-285750" algn="l" defTabSz="914400" rtl="0" eaLnBrk="1" latinLnBrk="0" hangingPunct="1">
              <a:spcBef>
                <a:spcPct val="20000"/>
              </a:spcBef>
              <a:buFont typeface="Arial" pitchFamily="34" charset="0"/>
              <a:buChar char="•"/>
              <a:defRPr sz="1200" kern="1200">
                <a:solidFill>
                  <a:schemeClr val="tx1"/>
                </a:solidFill>
                <a:latin typeface="Tahoma" pitchFamily="34" charset="0"/>
                <a:ea typeface="+mn-ea"/>
                <a:cs typeface="Tahoma" pitchFamily="34" charset="0"/>
              </a:defRPr>
            </a:lvl2pPr>
            <a:lvl3pPr marL="1143000" indent="-228600" algn="l" defTabSz="914400" rtl="0" eaLnBrk="1" latinLnBrk="0" hangingPunct="1">
              <a:spcBef>
                <a:spcPct val="20000"/>
              </a:spcBef>
              <a:buFont typeface="Arial" pitchFamily="34" charset="0"/>
              <a:buChar char="•"/>
              <a:defRPr sz="1100" kern="1200">
                <a:solidFill>
                  <a:schemeClr val="tx1"/>
                </a:solidFill>
                <a:latin typeface="Tahoma" pitchFamily="34" charset="0"/>
                <a:ea typeface="+mn-ea"/>
                <a:cs typeface="Tahoma" pitchFamily="34" charset="0"/>
              </a:defRPr>
            </a:lvl3pPr>
            <a:lvl4pPr marL="1600200" indent="-228600" algn="l" defTabSz="914400" rtl="0" eaLnBrk="1" latinLnBrk="0" hangingPunct="1">
              <a:spcBef>
                <a:spcPct val="20000"/>
              </a:spcBef>
              <a:buFont typeface="Arial" pitchFamily="34" charset="0"/>
              <a:buChar char="•"/>
              <a:defRPr sz="1050" kern="1200">
                <a:solidFill>
                  <a:schemeClr val="tx1"/>
                </a:solidFill>
                <a:latin typeface="Tahoma" pitchFamily="34" charset="0"/>
                <a:ea typeface="+mn-ea"/>
                <a:cs typeface="Tahoma" pitchFamily="34" charset="0"/>
              </a:defRPr>
            </a:lvl4pPr>
            <a:lvl5pPr marL="2057400" indent="-228600" algn="l" defTabSz="914400" rtl="0" eaLnBrk="1" latinLnBrk="0" hangingPunct="1">
              <a:spcBef>
                <a:spcPct val="20000"/>
              </a:spcBef>
              <a:buFont typeface="Arial" pitchFamily="34" charset="0"/>
              <a:buChar char="•"/>
              <a:defRPr sz="105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solidFill>
                  <a:srgbClr val="FF0000"/>
                </a:solidFill>
              </a:rPr>
              <a:t>Provide graphic.</a:t>
            </a:r>
          </a:p>
        </p:txBody>
      </p:sp>
      <p:sp>
        <p:nvSpPr>
          <p:cNvPr id="13" name="Text Placeholder 19"/>
          <p:cNvSpPr txBox="1">
            <a:spLocks/>
          </p:cNvSpPr>
          <p:nvPr/>
        </p:nvSpPr>
        <p:spPr>
          <a:xfrm>
            <a:off x="490538" y="3953049"/>
            <a:ext cx="3956050" cy="2447751"/>
          </a:xfrm>
          <a:prstGeom prst="rect">
            <a:avLst/>
          </a:prstGeom>
        </p:spPr>
        <p:txBody>
          <a:bodyPr/>
          <a:lstStyle>
            <a:lvl1pPr marL="0" indent="0" algn="l" defTabSz="914400" rtl="0" eaLnBrk="1" latinLnBrk="0" hangingPunct="1">
              <a:spcBef>
                <a:spcPct val="20000"/>
              </a:spcBef>
              <a:buFont typeface="Arial" pitchFamily="34" charset="0"/>
              <a:buNone/>
              <a:defRPr sz="1400" kern="1200" baseline="0">
                <a:solidFill>
                  <a:schemeClr val="tx1"/>
                </a:solidFill>
                <a:latin typeface="Tahoma" pitchFamily="34" charset="0"/>
                <a:ea typeface="+mn-ea"/>
                <a:cs typeface="Tahoma" pitchFamily="34" charset="0"/>
              </a:defRPr>
            </a:lvl1pPr>
            <a:lvl2pPr marL="742950" indent="-285750" algn="l" defTabSz="914400" rtl="0" eaLnBrk="1" latinLnBrk="0" hangingPunct="1">
              <a:spcBef>
                <a:spcPct val="20000"/>
              </a:spcBef>
              <a:buFont typeface="Arial" pitchFamily="34" charset="0"/>
              <a:buChar char="•"/>
              <a:defRPr sz="1200" kern="1200">
                <a:solidFill>
                  <a:schemeClr val="tx1"/>
                </a:solidFill>
                <a:latin typeface="Tahoma" pitchFamily="34" charset="0"/>
                <a:ea typeface="+mn-ea"/>
                <a:cs typeface="Tahoma" pitchFamily="34" charset="0"/>
              </a:defRPr>
            </a:lvl2pPr>
            <a:lvl3pPr marL="1143000" indent="-228600" algn="l" defTabSz="914400" rtl="0" eaLnBrk="1" latinLnBrk="0" hangingPunct="1">
              <a:spcBef>
                <a:spcPct val="20000"/>
              </a:spcBef>
              <a:buFont typeface="Arial" pitchFamily="34" charset="0"/>
              <a:buChar char="•"/>
              <a:defRPr sz="1100" kern="1200">
                <a:solidFill>
                  <a:schemeClr val="tx1"/>
                </a:solidFill>
                <a:latin typeface="Tahoma" pitchFamily="34" charset="0"/>
                <a:ea typeface="+mn-ea"/>
                <a:cs typeface="Tahoma" pitchFamily="34" charset="0"/>
              </a:defRPr>
            </a:lvl3pPr>
            <a:lvl4pPr marL="1600200" indent="-228600" algn="l" defTabSz="914400" rtl="0" eaLnBrk="1" latinLnBrk="0" hangingPunct="1">
              <a:spcBef>
                <a:spcPct val="20000"/>
              </a:spcBef>
              <a:buFont typeface="Arial" pitchFamily="34" charset="0"/>
              <a:buChar char="•"/>
              <a:defRPr sz="1050" kern="1200">
                <a:solidFill>
                  <a:schemeClr val="tx1"/>
                </a:solidFill>
                <a:latin typeface="Tahoma" pitchFamily="34" charset="0"/>
                <a:ea typeface="+mn-ea"/>
                <a:cs typeface="Tahoma" pitchFamily="34" charset="0"/>
              </a:defRPr>
            </a:lvl4pPr>
            <a:lvl5pPr marL="2057400" indent="-228600" algn="l" defTabSz="914400" rtl="0" eaLnBrk="1" latinLnBrk="0" hangingPunct="1">
              <a:spcBef>
                <a:spcPct val="20000"/>
              </a:spcBef>
              <a:buFont typeface="Arial" pitchFamily="34" charset="0"/>
              <a:buChar char="•"/>
              <a:defRPr sz="105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solidFill>
                  <a:srgbClr val="FF0000"/>
                </a:solidFill>
              </a:rPr>
              <a:t>Describe need and problem being addressed.</a:t>
            </a:r>
          </a:p>
          <a:p>
            <a:r>
              <a:rPr lang="en-US" dirty="0" smtClean="0">
                <a:solidFill>
                  <a:srgbClr val="FF0000"/>
                </a:solidFill>
              </a:rPr>
              <a:t>Describe goal.</a:t>
            </a:r>
          </a:p>
          <a:p>
            <a:pPr marL="285750" indent="-285750">
              <a:buFont typeface="Arial" pitchFamily="34" charset="0"/>
              <a:buChar char="•"/>
            </a:pPr>
            <a:endParaRPr lang="en-US" dirty="0" smtClean="0">
              <a:solidFill>
                <a:prstClr val="black"/>
              </a:solidFill>
            </a:endParaRPr>
          </a:p>
          <a:p>
            <a:r>
              <a:rPr lang="en-US" dirty="0" smtClean="0">
                <a:solidFill>
                  <a:prstClr val="black"/>
                </a:solidFill>
              </a:rPr>
              <a:t>	</a:t>
            </a:r>
            <a:endParaRPr lang="en-US" dirty="0">
              <a:solidFill>
                <a:prstClr val="black"/>
              </a:solidFill>
            </a:endParaRPr>
          </a:p>
        </p:txBody>
      </p:sp>
      <p:sp>
        <p:nvSpPr>
          <p:cNvPr id="4" name="TextBox 3"/>
          <p:cNvSpPr txBox="1"/>
          <p:nvPr/>
        </p:nvSpPr>
        <p:spPr>
          <a:xfrm>
            <a:off x="4705525" y="1198373"/>
            <a:ext cx="4133675" cy="307777"/>
          </a:xfrm>
          <a:prstGeom prst="rect">
            <a:avLst/>
          </a:prstGeom>
          <a:noFill/>
        </p:spPr>
        <p:txBody>
          <a:bodyPr wrap="square" rtlCol="0">
            <a:spAutoFit/>
          </a:bodyPr>
          <a:lstStyle/>
          <a:p>
            <a:r>
              <a:rPr lang="en-US" sz="1400" dirty="0" smtClean="0">
                <a:solidFill>
                  <a:srgbClr val="FF0000"/>
                </a:solidFill>
              </a:rPr>
              <a:t>Describe new ideas.</a:t>
            </a:r>
            <a:endParaRPr lang="en-US" sz="1400" dirty="0">
              <a:solidFill>
                <a:srgbClr val="FF0000"/>
              </a:solidFill>
            </a:endParaRPr>
          </a:p>
        </p:txBody>
      </p:sp>
      <p:sp>
        <p:nvSpPr>
          <p:cNvPr id="8" name="Text Placeholder 19"/>
          <p:cNvSpPr txBox="1">
            <a:spLocks/>
          </p:cNvSpPr>
          <p:nvPr/>
        </p:nvSpPr>
        <p:spPr>
          <a:xfrm>
            <a:off x="4705525" y="3973385"/>
            <a:ext cx="3956050" cy="2447751"/>
          </a:xfrm>
          <a:prstGeom prst="rect">
            <a:avLst/>
          </a:prstGeom>
        </p:spPr>
        <p:txBody>
          <a:bodyPr/>
          <a:lstStyle>
            <a:lvl1pPr marL="0" indent="0" algn="l" defTabSz="914400" rtl="0" eaLnBrk="1" latinLnBrk="0" hangingPunct="1">
              <a:spcBef>
                <a:spcPct val="20000"/>
              </a:spcBef>
              <a:buFont typeface="Arial" pitchFamily="34" charset="0"/>
              <a:buNone/>
              <a:defRPr sz="1400" kern="1200" baseline="0">
                <a:solidFill>
                  <a:schemeClr val="tx1"/>
                </a:solidFill>
                <a:latin typeface="Tahoma" pitchFamily="34" charset="0"/>
                <a:ea typeface="+mn-ea"/>
                <a:cs typeface="Tahoma" pitchFamily="34" charset="0"/>
              </a:defRPr>
            </a:lvl1pPr>
            <a:lvl2pPr marL="742950" indent="-285750" algn="l" defTabSz="914400" rtl="0" eaLnBrk="1" latinLnBrk="0" hangingPunct="1">
              <a:spcBef>
                <a:spcPct val="20000"/>
              </a:spcBef>
              <a:buFont typeface="Arial" pitchFamily="34" charset="0"/>
              <a:buChar char="•"/>
              <a:defRPr sz="1200" kern="1200">
                <a:solidFill>
                  <a:schemeClr val="tx1"/>
                </a:solidFill>
                <a:latin typeface="Tahoma" pitchFamily="34" charset="0"/>
                <a:ea typeface="+mn-ea"/>
                <a:cs typeface="Tahoma" pitchFamily="34" charset="0"/>
              </a:defRPr>
            </a:lvl2pPr>
            <a:lvl3pPr marL="1143000" indent="-228600" algn="l" defTabSz="914400" rtl="0" eaLnBrk="1" latinLnBrk="0" hangingPunct="1">
              <a:spcBef>
                <a:spcPct val="20000"/>
              </a:spcBef>
              <a:buFont typeface="Arial" pitchFamily="34" charset="0"/>
              <a:buChar char="•"/>
              <a:defRPr sz="1100" kern="1200">
                <a:solidFill>
                  <a:schemeClr val="tx1"/>
                </a:solidFill>
                <a:latin typeface="Tahoma" pitchFamily="34" charset="0"/>
                <a:ea typeface="+mn-ea"/>
                <a:cs typeface="Tahoma" pitchFamily="34" charset="0"/>
              </a:defRPr>
            </a:lvl3pPr>
            <a:lvl4pPr marL="1600200" indent="-228600" algn="l" defTabSz="914400" rtl="0" eaLnBrk="1" latinLnBrk="0" hangingPunct="1">
              <a:spcBef>
                <a:spcPct val="20000"/>
              </a:spcBef>
              <a:buFont typeface="Arial" pitchFamily="34" charset="0"/>
              <a:buChar char="•"/>
              <a:defRPr sz="1050" kern="1200">
                <a:solidFill>
                  <a:schemeClr val="tx1"/>
                </a:solidFill>
                <a:latin typeface="Tahoma" pitchFamily="34" charset="0"/>
                <a:ea typeface="+mn-ea"/>
                <a:cs typeface="Tahoma" pitchFamily="34" charset="0"/>
              </a:defRPr>
            </a:lvl4pPr>
            <a:lvl5pPr marL="2057400" indent="-228600" algn="l" defTabSz="914400" rtl="0" eaLnBrk="1" latinLnBrk="0" hangingPunct="1">
              <a:spcBef>
                <a:spcPct val="20000"/>
              </a:spcBef>
              <a:buFont typeface="Arial" pitchFamily="34" charset="0"/>
              <a:buChar char="•"/>
              <a:defRPr sz="105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solidFill>
                  <a:srgbClr val="FF0000"/>
                </a:solidFill>
              </a:rPr>
              <a:t>Describe existing approaches/state of the art.</a:t>
            </a:r>
          </a:p>
          <a:p>
            <a:r>
              <a:rPr lang="en-US" dirty="0" smtClean="0">
                <a:solidFill>
                  <a:prstClr val="black"/>
                </a:solidFill>
              </a:rPr>
              <a:t>	</a:t>
            </a:r>
            <a:endParaRPr lang="en-US" dirty="0">
              <a:solidFill>
                <a:prstClr val="black"/>
              </a:solidFill>
            </a:endParaRPr>
          </a:p>
        </p:txBody>
      </p:sp>
      <p:sp>
        <p:nvSpPr>
          <p:cNvPr id="2" name="Footer Placeholder 1"/>
          <p:cNvSpPr>
            <a:spLocks noGrp="1"/>
          </p:cNvSpPr>
          <p:nvPr>
            <p:ph type="ftr" sz="quarter" idx="10"/>
          </p:nvPr>
        </p:nvSpPr>
        <p:spPr/>
        <p:txBody>
          <a:bodyPr/>
          <a:lstStyle/>
          <a:p>
            <a:pPr>
              <a:defRPr/>
            </a:pPr>
            <a:r>
              <a:rPr lang="en-US" sz="1100" dirty="0" smtClean="0">
                <a:solidFill>
                  <a:prstClr val="black"/>
                </a:solidFill>
              </a:rPr>
              <a:t>DARPA-BAA-16-11    CASCADE </a:t>
            </a:r>
            <a:endParaRPr lang="en-US" sz="1100" dirty="0">
              <a:solidFill>
                <a:prstClr val="black"/>
              </a:solidFill>
            </a:endParaRPr>
          </a:p>
        </p:txBody>
      </p:sp>
    </p:spTree>
    <p:extLst>
      <p:ext uri="{BB962C8B-B14F-4D97-AF65-F5344CB8AC3E}">
        <p14:creationId xmlns:p14="http://schemas.microsoft.com/office/powerpoint/2010/main" val="376972980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noFill/>
        <a:ln w="22225">
          <a:solidFill>
            <a:schemeClr val="tx1"/>
          </a:solidFill>
          <a:round/>
          <a:headEnd/>
          <a:tailEnd/>
        </a:ln>
        <a:extLst>
          <a:ext uri="{909E8E84-426E-40DD-AFC4-6F175D3DCCD1}">
            <a14:hiddenFill xmlns:a14="http://schemas.microsoft.com/office/drawing/2010/main">
              <a:noFill/>
            </a14:hiddenFill>
          </a:ext>
        </a:extLst>
      </a:spPr>
      <a:bodyPr/>
      <a:lst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2235</TotalTime>
  <Words>29</Words>
  <Application>Microsoft Office PowerPoint</Application>
  <PresentationFormat>On-screen Show (4:3)</PresentationFormat>
  <Paragraphs>11</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MS PGothic</vt:lpstr>
      <vt:lpstr>MS PGothic</vt:lpstr>
      <vt:lpstr>Arial</vt:lpstr>
      <vt:lpstr>Tahoma</vt:lpstr>
      <vt:lpstr>Times New Roman</vt:lpstr>
      <vt:lpstr>1_blank</vt:lpstr>
      <vt:lpstr>Abstract Title Technical Area X; Organization Name(s); Technical POC Name(s)</vt:lpstr>
    </vt:vector>
  </TitlesOfParts>
  <Company>Wyle Information Systems - DARPA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Name (Acronym) Office/PM</dc:title>
  <dc:creator>Emily VanSice</dc:creator>
  <cp:lastModifiedBy>mheneberry</cp:lastModifiedBy>
  <cp:revision>73</cp:revision>
  <cp:lastPrinted>2011-09-22T20:00:03Z</cp:lastPrinted>
  <dcterms:created xsi:type="dcterms:W3CDTF">2012-01-24T15:16:44Z</dcterms:created>
  <dcterms:modified xsi:type="dcterms:W3CDTF">2015-11-06T21:50:26Z</dcterms:modified>
</cp:coreProperties>
</file>