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 id="2147483759" r:id="rId2"/>
  </p:sldMasterIdLst>
  <p:notesMasterIdLst>
    <p:notesMasterId r:id="rId7"/>
  </p:notesMasterIdLst>
  <p:handoutMasterIdLst>
    <p:handoutMasterId r:id="rId8"/>
  </p:handoutMasterIdLst>
  <p:sldIdLst>
    <p:sldId id="280" r:id="rId3"/>
    <p:sldId id="271" r:id="rId4"/>
    <p:sldId id="273" r:id="rId5"/>
    <p:sldId id="281"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0" autoAdjust="0"/>
    <p:restoredTop sz="91074" autoAdjust="0"/>
  </p:normalViewPr>
  <p:slideViewPr>
    <p:cSldViewPr snapToGrid="0" showGuides="1">
      <p:cViewPr varScale="1">
        <p:scale>
          <a:sx n="87" d="100"/>
          <a:sy n="87" d="100"/>
        </p:scale>
        <p:origin x="1290" y="8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11/6/2015</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11/6/2015</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IMPACT</a:t>
            </a:r>
            <a:endParaRPr lang="en-US" sz="1200" b="1" dirty="0" smtClean="0">
              <a:solidFill>
                <a:prstClr val="black"/>
              </a:solidFill>
              <a:cs typeface="Tahoma" pitchFamily="34" charset="0"/>
            </a:endParaRP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CONTEXT</a:t>
            </a:r>
            <a:endParaRPr lang="en-US" sz="1200" b="1" dirty="0" smtClean="0">
              <a:solidFill>
                <a:prstClr val="black"/>
              </a:solidFill>
              <a:cs typeface="Tahoma" pitchFamily="34" charset="0"/>
            </a:endParaRP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smtClean="0">
                <a:solidFill>
                  <a:prstClr val="black"/>
                </a:solidFill>
                <a:ea typeface="Tahoma" pitchFamily="34" charset="0"/>
                <a:cs typeface="Tahoma" pitchFamily="34" charset="0"/>
              </a:rPr>
              <a:t>www.darpa.mil</a:t>
            </a:r>
            <a:endParaRPr lang="en-US" dirty="0">
              <a:solidFill>
                <a:prstClr val="black"/>
              </a:solidFill>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Concept</a:t>
            </a:r>
            <a:endParaRPr lang="en-US" sz="1100" b="1" dirty="0">
              <a:solidFill>
                <a:prstClr val="black"/>
              </a:solidFill>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Prototype</a:t>
            </a:r>
            <a:endParaRPr lang="en-US" sz="1100" b="1" dirty="0">
              <a:solidFill>
                <a:prstClr val="black"/>
              </a:solidFill>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Field Demonstration</a:t>
            </a:r>
            <a:endParaRPr lang="en-US" sz="1100" b="1" dirty="0">
              <a:solidFill>
                <a:prstClr val="black"/>
              </a:solidFill>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Internal DARPA: Issues/challenges and a spend plan status. </a:t>
            </a: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Formatting for both the internal DARPA and staffer quads: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a:t>
            </a:r>
            <a:r>
              <a:rPr lang="en-US" sz="1200" dirty="0" smtClean="0">
                <a:solidFill>
                  <a:srgbClr val="000000"/>
                </a:solidFill>
                <a:ea typeface="MS PGothic"/>
                <a:cs typeface="MS PGothic"/>
              </a:rPr>
              <a:t>Tahoma</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Color: </a:t>
            </a:r>
            <a:r>
              <a:rPr lang="en-US" sz="1200" dirty="0" smtClean="0">
                <a:solidFill>
                  <a:srgbClr val="000000"/>
                </a:solidFill>
                <a:ea typeface="MS PGothic"/>
                <a:cs typeface="MS PGothic"/>
              </a:rPr>
              <a:t>Font color = black</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Sizes: </a:t>
            </a:r>
            <a:r>
              <a:rPr lang="en-US" sz="1200" dirty="0" smtClean="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smtClean="0">
                <a:solidFill>
                  <a:srgbClr val="000000"/>
                </a:solidFill>
                <a:ea typeface="MS PGothic"/>
                <a:cs typeface="MS PGothic"/>
              </a:rPr>
            </a:br>
            <a:r>
              <a:rPr lang="en-US" sz="1200" dirty="0" smtClean="0">
                <a:solidFill>
                  <a:srgbClr val="000000"/>
                </a:solidFill>
                <a:ea typeface="MS PGothic"/>
                <a:cs typeface="MS PGothic"/>
              </a:rPr>
              <a:t>reading, should never be smaller than 9 pt.) </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style: </a:t>
            </a:r>
            <a:r>
              <a:rPr lang="en-US" sz="1200" dirty="0" smtClean="0">
                <a:solidFill>
                  <a:srgbClr val="000000"/>
                </a:solidFill>
                <a:ea typeface="MS PGothic"/>
                <a:cs typeface="MS PGothic"/>
              </a:rPr>
              <a:t>Avoid the use of bold unless needed</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Bullets and sub-bullets: </a:t>
            </a:r>
            <a:r>
              <a:rPr lang="en-US" sz="1200" dirty="0" smtClean="0">
                <a:solidFill>
                  <a:srgbClr val="000000"/>
                </a:solidFill>
                <a:ea typeface="MS PGothic"/>
                <a:cs typeface="MS PGothic"/>
              </a:rPr>
              <a:t>Solid dots</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Status Boxes: </a:t>
            </a:r>
            <a:r>
              <a:rPr lang="en-US" sz="1200" dirty="0" smtClean="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smtClean="0">
                <a:latin typeface="Tahoma" pitchFamily="34" charset="0"/>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smtClean="0">
                <a:latin typeface="Tahoma" pitchFamily="34" charset="0"/>
                <a:cs typeface="Tahoma" pitchFamily="34" charset="0"/>
              </a:rPr>
              <a:t>Impact</a:t>
            </a: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smtClean="0">
                <a:latin typeface="Tahoma" pitchFamily="34" charset="0"/>
                <a:cs typeface="Tahoma" pitchFamily="34" charset="0"/>
              </a:rPr>
              <a:t>Context</a:t>
            </a: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Tahoma" pitchFamily="34" charset="0"/>
                <a:cs typeface="Tahoma" pitchFamily="34" charset="0"/>
              </a:rPr>
              <a:t>APPROACH</a:t>
            </a:r>
          </a:p>
        </p:txBody>
      </p:sp>
    </p:spTree>
    <p:extLst>
      <p:ext uri="{BB962C8B-B14F-4D97-AF65-F5344CB8AC3E}">
        <p14:creationId xmlns:p14="http://schemas.microsoft.com/office/powerpoint/2010/main" val="38719072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231CC523-8BC6-4921-807A-66BD262F34AB}" type="slidenum">
              <a:rPr lang="en-US" smtClean="0"/>
              <a:pPr/>
              <a:t>1</a:t>
            </a:fld>
            <a:endParaRPr lang="en-US" dirty="0"/>
          </a:p>
        </p:txBody>
      </p:sp>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Proposal </a:t>
            </a:r>
            <a:r>
              <a:rPr kumimoji="0" lang="en-US" sz="2400" b="0" i="0" u="none" strike="noStrike" kern="1200" cap="none" spc="0" normalizeH="0" baseline="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Title</a:t>
            </a:r>
            <a:r>
              <a:rPr kumimoji="0" lang="en-US" sz="2400" b="0" i="0" u="none" strike="noStrike" kern="1200" cap="none" spc="0" normalizeH="0" baseline="0" noProof="0" dirty="0" smtClean="0">
                <a:ln>
                  <a:noFill/>
                </a:ln>
                <a:solidFill>
                  <a:schemeClr val="tx1"/>
                </a:solidFill>
                <a:effectLst/>
                <a:uLnTx/>
                <a:uFillTx/>
                <a:latin typeface="Tahoma" pitchFamily="34" charset="0"/>
                <a:ea typeface="ＭＳ Ｐゴシック" pitchFamily="-32" charset="-128"/>
                <a:cs typeface="ＭＳ Ｐゴシック" pitchFamily="-32" charset="-128"/>
              </a:rPr>
              <a:t/>
            </a:r>
            <a:br>
              <a:rPr kumimoji="0" lang="en-US" sz="2400" b="0" i="0" u="none" strike="noStrike" kern="1200" cap="none" spc="0" normalizeH="0" baseline="0" noProof="0" dirty="0" smtClean="0">
                <a:ln>
                  <a:noFill/>
                </a:ln>
                <a:solidFill>
                  <a:schemeClr val="tx1"/>
                </a:solidFill>
                <a:effectLst/>
                <a:uLnTx/>
                <a:uFillTx/>
                <a:latin typeface="Tahoma" pitchFamily="34" charset="0"/>
                <a:ea typeface="ＭＳ Ｐゴシック" pitchFamily="-32" charset="-128"/>
                <a:cs typeface="ＭＳ Ｐゴシック" pitchFamily="-32" charset="-128"/>
              </a:rPr>
            </a:br>
            <a:r>
              <a:rPr lang="en-US" sz="1600" dirty="0">
                <a:ea typeface="ＭＳ Ｐゴシック" pitchFamily="-32" charset="-128"/>
                <a:cs typeface="ＭＳ Ｐゴシック" pitchFamily="-32" charset="-128"/>
              </a:rPr>
              <a:t>Technical Area </a:t>
            </a:r>
            <a:r>
              <a:rPr lang="en-US" sz="1600" dirty="0" smtClean="0">
                <a:solidFill>
                  <a:srgbClr val="FF0000"/>
                </a:solidFill>
                <a:ea typeface="ＭＳ Ｐゴシック" pitchFamily="-32" charset="-128"/>
                <a:cs typeface="ＭＳ Ｐゴシック" pitchFamily="-32" charset="-128"/>
              </a:rPr>
              <a:t>X</a:t>
            </a:r>
            <a:r>
              <a:rPr lang="en-US" sz="1600" dirty="0" smtClean="0">
                <a:ea typeface="ＭＳ Ｐゴシック" pitchFamily="-32" charset="-128"/>
                <a:cs typeface="ＭＳ Ｐゴシック" pitchFamily="-32" charset="-128"/>
              </a:rPr>
              <a:t>; </a:t>
            </a:r>
            <a:r>
              <a:rPr lang="en-US" sz="1600" dirty="0" smtClean="0">
                <a:solidFill>
                  <a:srgbClr val="FF0000"/>
                </a:solidFill>
                <a:ea typeface="ＭＳ Ｐゴシック" pitchFamily="-32" charset="-128"/>
                <a:cs typeface="ＭＳ Ｐゴシック" pitchFamily="-32" charset="-128"/>
              </a:rPr>
              <a:t>Organization Name(s)</a:t>
            </a:r>
            <a:r>
              <a:rPr lang="en-US" sz="1600" dirty="0" smtClean="0">
                <a:ea typeface="ＭＳ Ｐゴシック" pitchFamily="-32" charset="-128"/>
                <a:cs typeface="ＭＳ Ｐゴシック" pitchFamily="-32" charset="-128"/>
              </a:rPr>
              <a:t>;</a:t>
            </a:r>
            <a:r>
              <a:rPr lang="en-US" sz="1600" dirty="0" smtClean="0">
                <a:solidFill>
                  <a:srgbClr val="FF0000"/>
                </a:solidFill>
                <a:ea typeface="ＭＳ Ｐゴシック" pitchFamily="-32" charset="-128"/>
                <a:cs typeface="ＭＳ Ｐゴシック" pitchFamily="-32" charset="-128"/>
              </a:rPr>
              <a:t> Technical POC Name(s)</a:t>
            </a:r>
            <a:endParaRPr kumimoji="0" lang="en-US" sz="1600" b="0" i="0" u="none" strike="noStrike" kern="1200" cap="none" spc="0" normalizeH="0" baseline="0" noProof="0" dirty="0">
              <a:ln>
                <a:noFill/>
              </a:ln>
              <a:solidFill>
                <a:srgbClr val="FF0000"/>
              </a:solidFill>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500063" y="1195388"/>
            <a:ext cx="3889375" cy="2251075"/>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Provide graphic.</a:t>
            </a:r>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Describe need and problem being addressed.</a:t>
            </a:r>
          </a:p>
          <a:p>
            <a:r>
              <a:rPr lang="en-US" dirty="0" smtClean="0">
                <a:solidFill>
                  <a:srgbClr val="FF0000"/>
                </a:solidFill>
              </a:rPr>
              <a:t>Describe goal.</a:t>
            </a:r>
          </a:p>
          <a:p>
            <a:pPr marL="285750" indent="-285750">
              <a:buFont typeface="Arial" pitchFamily="34" charset="0"/>
              <a:buChar char="•"/>
            </a:pPr>
            <a:endParaRPr lang="en-US" dirty="0" smtClean="0">
              <a:solidFill>
                <a:prstClr val="black"/>
              </a:solidFill>
            </a:endParaRPr>
          </a:p>
          <a:p>
            <a:r>
              <a:rPr lang="en-US" dirty="0" smtClean="0">
                <a:solidFill>
                  <a:prstClr val="black"/>
                </a:solidFill>
              </a:rPr>
              <a:t>	</a:t>
            </a:r>
            <a:endParaRPr lang="en-US" dirty="0">
              <a:solidFill>
                <a:prstClr val="black"/>
              </a:solidFill>
            </a:endParaRPr>
          </a:p>
        </p:txBody>
      </p:sp>
      <p:sp>
        <p:nvSpPr>
          <p:cNvPr id="4" name="TextBox 3"/>
          <p:cNvSpPr txBox="1"/>
          <p:nvPr/>
        </p:nvSpPr>
        <p:spPr>
          <a:xfrm>
            <a:off x="4705525" y="1198373"/>
            <a:ext cx="4133675" cy="307777"/>
          </a:xfrm>
          <a:prstGeom prst="rect">
            <a:avLst/>
          </a:prstGeom>
          <a:noFill/>
        </p:spPr>
        <p:txBody>
          <a:bodyPr wrap="square" rtlCol="0">
            <a:spAutoFit/>
          </a:bodyPr>
          <a:lstStyle/>
          <a:p>
            <a:r>
              <a:rPr lang="en-US" sz="1400" dirty="0" smtClean="0">
                <a:solidFill>
                  <a:srgbClr val="FF0000"/>
                </a:solidFill>
              </a:rPr>
              <a:t>Describe new ideas.</a:t>
            </a:r>
            <a:endParaRPr lang="en-US" sz="1400" dirty="0">
              <a:solidFill>
                <a:srgbClr val="FF0000"/>
              </a:solidFill>
            </a:endParaRPr>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Describe existing approaches/state of the art.</a:t>
            </a:r>
          </a:p>
          <a:p>
            <a:r>
              <a:rPr lang="en-US" dirty="0" smtClean="0">
                <a:solidFill>
                  <a:prstClr val="black"/>
                </a:solidFill>
              </a:rPr>
              <a:t>	</a:t>
            </a:r>
            <a:endParaRPr lang="en-US" dirty="0">
              <a:solidFill>
                <a:prstClr val="black"/>
              </a:solidFill>
            </a:endParaRPr>
          </a:p>
        </p:txBody>
      </p:sp>
      <p:sp>
        <p:nvSpPr>
          <p:cNvPr id="2" name="Footer Placeholder 1"/>
          <p:cNvSpPr>
            <a:spLocks noGrp="1"/>
          </p:cNvSpPr>
          <p:nvPr>
            <p:ph type="ftr" sz="quarter" idx="10"/>
          </p:nvPr>
        </p:nvSpPr>
        <p:spPr/>
        <p:txBody>
          <a:bodyPr/>
          <a:lstStyle/>
          <a:p>
            <a:pPr>
              <a:defRPr/>
            </a:pPr>
            <a:r>
              <a:rPr lang="en-US" sz="1100" dirty="0" smtClean="0">
                <a:solidFill>
                  <a:prstClr val="black"/>
                </a:solidFill>
              </a:rPr>
              <a:t>DARPA-BAA-16-11    CASCADE </a:t>
            </a:r>
            <a:endParaRPr lang="en-US" sz="1100" dirty="0">
              <a:solidFill>
                <a:prstClr val="black"/>
              </a:solidFill>
            </a:endParaRPr>
          </a:p>
        </p:txBody>
      </p:sp>
    </p:spTree>
    <p:extLst>
      <p:ext uri="{BB962C8B-B14F-4D97-AF65-F5344CB8AC3E}">
        <p14:creationId xmlns:p14="http://schemas.microsoft.com/office/powerpoint/2010/main" val="376972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100" dirty="0" smtClean="0">
                <a:solidFill>
                  <a:schemeClr val="tx1"/>
                </a:solidFill>
              </a:rPr>
              <a:t>DARPA-BAA-16-11    CASCADE</a:t>
            </a:r>
            <a:endParaRPr lang="en-US" sz="1100" dirty="0">
              <a:solidFill>
                <a:schemeClr val="tx1"/>
              </a:solidFill>
            </a:endParaRPr>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2</a:t>
            </a:fld>
            <a:endParaRPr lang="en-US" dirty="0"/>
          </a:p>
        </p:txBody>
      </p:sp>
      <p:sp>
        <p:nvSpPr>
          <p:cNvPr id="5" name="Title 4"/>
          <p:cNvSpPr>
            <a:spLocks noGrp="1"/>
          </p:cNvSpPr>
          <p:nvPr>
            <p:ph type="ctrTitle"/>
          </p:nvPr>
        </p:nvSpPr>
        <p:spPr/>
        <p:txBody>
          <a:bodyPr>
            <a:normAutofit fontScale="90000"/>
          </a:bodyPr>
          <a:lstStyle/>
          <a:p>
            <a:r>
              <a:rPr lang="en-US" dirty="0" smtClean="0"/>
              <a:t>Concept: </a:t>
            </a:r>
            <a:r>
              <a:rPr lang="en-US" dirty="0" smtClean="0">
                <a:solidFill>
                  <a:srgbClr val="FF0000"/>
                </a:solidFill>
              </a:rPr>
              <a:t>Proposal Title</a:t>
            </a:r>
            <a:r>
              <a:rPr lang="en-US" sz="1400" dirty="0" smtClean="0">
                <a:solidFill>
                  <a:srgbClr val="00B050"/>
                </a:solidFill>
              </a:rPr>
              <a:t/>
            </a:r>
            <a:br>
              <a:rPr lang="en-US" sz="1400" dirty="0" smtClean="0">
                <a:solidFill>
                  <a:srgbClr val="00B050"/>
                </a:solidFill>
              </a:rPr>
            </a:br>
            <a:r>
              <a:rPr lang="en-US" sz="1600" dirty="0">
                <a:ea typeface="ＭＳ Ｐゴシック" pitchFamily="-32" charset="-128"/>
                <a:cs typeface="ＭＳ Ｐゴシック" pitchFamily="-32" charset="-128"/>
              </a:rPr>
              <a:t>Technical Area </a:t>
            </a:r>
            <a:r>
              <a:rPr lang="en-US" sz="1600" dirty="0">
                <a:solidFill>
                  <a:srgbClr val="FF0000"/>
                </a:solidFill>
                <a:ea typeface="ＭＳ Ｐゴシック" pitchFamily="-32" charset="-128"/>
                <a:cs typeface="ＭＳ Ｐゴシック" pitchFamily="-32" charset="-128"/>
              </a:rPr>
              <a:t>X</a:t>
            </a:r>
            <a:r>
              <a:rPr lang="en-US" sz="1600" dirty="0">
                <a:ea typeface="ＭＳ Ｐゴシック" pitchFamily="-32" charset="-128"/>
                <a:cs typeface="ＭＳ Ｐゴシック" pitchFamily="-32" charset="-128"/>
              </a:rPr>
              <a:t>; </a:t>
            </a:r>
            <a:r>
              <a:rPr lang="en-US" sz="1600" dirty="0">
                <a:solidFill>
                  <a:srgbClr val="FF0000"/>
                </a:solidFill>
                <a:ea typeface="ＭＳ Ｐゴシック" pitchFamily="-32" charset="-128"/>
                <a:cs typeface="ＭＳ Ｐゴシック" pitchFamily="-32" charset="-128"/>
              </a:rPr>
              <a:t>Organization Name(s)</a:t>
            </a:r>
            <a:r>
              <a:rPr lang="en-US" sz="1600" dirty="0">
                <a:ea typeface="ＭＳ Ｐゴシック" pitchFamily="-32" charset="-128"/>
                <a:cs typeface="ＭＳ Ｐゴシック" pitchFamily="-32" charset="-128"/>
              </a:rPr>
              <a:t>;</a:t>
            </a:r>
            <a:r>
              <a:rPr lang="en-US" sz="1600" dirty="0">
                <a:solidFill>
                  <a:srgbClr val="FF0000"/>
                </a:solidFill>
                <a:ea typeface="ＭＳ Ｐゴシック" pitchFamily="-32" charset="-128"/>
                <a:cs typeface="ＭＳ Ｐゴシック" pitchFamily="-32" charset="-128"/>
              </a:rPr>
              <a:t> Technical POC Name(s)</a:t>
            </a:r>
            <a:endParaRPr lang="en-US" sz="1600" dirty="0">
              <a:solidFill>
                <a:srgbClr val="00B050"/>
              </a:solidFill>
            </a:endParaRPr>
          </a:p>
        </p:txBody>
      </p:sp>
      <p:sp>
        <p:nvSpPr>
          <p:cNvPr id="6" name="TextBox 5"/>
          <p:cNvSpPr txBox="1"/>
          <p:nvPr/>
        </p:nvSpPr>
        <p:spPr>
          <a:xfrm>
            <a:off x="382372" y="1013322"/>
            <a:ext cx="7969440" cy="3139321"/>
          </a:xfrm>
          <a:prstGeom prst="rect">
            <a:avLst/>
          </a:prstGeom>
          <a:noFill/>
        </p:spPr>
        <p:txBody>
          <a:bodyPr wrap="square" rtlCol="0">
            <a:spAutoFit/>
          </a:bodyPr>
          <a:lstStyle/>
          <a:p>
            <a:r>
              <a:rPr lang="en-US" dirty="0" smtClean="0"/>
              <a:t>How It Works/Innovative claims/Risks </a:t>
            </a:r>
          </a:p>
          <a:p>
            <a:endParaRPr lang="en-US" dirty="0"/>
          </a:p>
          <a:p>
            <a:pPr marL="742950" lvl="1" indent="-285750">
              <a:buFont typeface="Arial" panose="020B0604020202020204" pitchFamily="34" charset="0"/>
              <a:buChar char="•"/>
            </a:pPr>
            <a:r>
              <a:rPr lang="en-US" dirty="0" smtClean="0">
                <a:solidFill>
                  <a:srgbClr val="FF0000"/>
                </a:solidFill>
              </a:rPr>
              <a:t>Provide additional information regarding technical approach and relevant prior research results</a:t>
            </a:r>
          </a:p>
          <a:p>
            <a:pPr marL="742950" lvl="1" indent="-285750">
              <a:buFont typeface="Arial" panose="020B0604020202020204" pitchFamily="34" charset="0"/>
              <a:buChar char="•"/>
            </a:pPr>
            <a:r>
              <a:rPr lang="en-US" dirty="0" smtClean="0">
                <a:solidFill>
                  <a:srgbClr val="FF0000"/>
                </a:solidFill>
              </a:rPr>
              <a:t>Graphics and/or plots that highlight characteristics and performance of approach vs. state of art</a:t>
            </a:r>
          </a:p>
          <a:p>
            <a:pPr marL="742950" lvl="1" indent="-285750">
              <a:buFont typeface="Arial" panose="020B0604020202020204" pitchFamily="34" charset="0"/>
              <a:buChar char="•"/>
            </a:pPr>
            <a:r>
              <a:rPr lang="en-US" dirty="0" smtClean="0">
                <a:solidFill>
                  <a:srgbClr val="FF0000"/>
                </a:solidFill>
              </a:rPr>
              <a:t>Conceptual diagrams or process flows</a:t>
            </a:r>
          </a:p>
          <a:p>
            <a:pPr marL="742950" lvl="1" indent="-285750">
              <a:buFont typeface="Arial" panose="020B0604020202020204" pitchFamily="34" charset="0"/>
              <a:buChar char="•"/>
            </a:pPr>
            <a:r>
              <a:rPr lang="en-US" dirty="0" smtClean="0">
                <a:solidFill>
                  <a:srgbClr val="FF0000"/>
                </a:solidFill>
              </a:rPr>
              <a:t>Define key risks and potential mitigation strategies</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0567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100" dirty="0" smtClean="0">
                <a:solidFill>
                  <a:prstClr val="black"/>
                </a:solidFill>
              </a:rPr>
              <a:t>DARPA-BAA-16-11   CASCADE</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7671046"/>
              </p:ext>
            </p:extLst>
          </p:nvPr>
        </p:nvGraphicFramePr>
        <p:xfrm>
          <a:off x="363554" y="989795"/>
          <a:ext cx="8373720" cy="5235297"/>
        </p:xfrm>
        <a:graphic>
          <a:graphicData uri="http://schemas.openxmlformats.org/drawingml/2006/table">
            <a:tbl>
              <a:tblPr firstRow="1" bandRow="1">
                <a:tableStyleId>{5C22544A-7EE6-4342-B048-85BDC9FD1C3A}</a:tableStyleId>
              </a:tblPr>
              <a:tblGrid>
                <a:gridCol w="2434730"/>
                <a:gridCol w="1366984"/>
                <a:gridCol w="1524002"/>
                <a:gridCol w="1524002"/>
                <a:gridCol w="1524002"/>
              </a:tblGrid>
              <a:tr h="449369">
                <a:tc grid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Phase</a:t>
                      </a:r>
                      <a:r>
                        <a:rPr lang="en-US" baseline="0" dirty="0" smtClean="0"/>
                        <a:t> 1</a:t>
                      </a:r>
                      <a:endParaRPr lang="en-US" dirty="0" smtClean="0"/>
                    </a:p>
                  </a:txBody>
                  <a:tcPr anchor="ctr"/>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Phase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Phase 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Phase 4</a:t>
                      </a:r>
                    </a:p>
                  </a:txBody>
                  <a:tcPr anchor="ctr"/>
                </a:tc>
              </a:tr>
              <a:tr h="538061">
                <a:tc>
                  <a:txBody>
                    <a:bodyPr/>
                    <a:lstStyle/>
                    <a:p>
                      <a:r>
                        <a:rPr lang="en-US" sz="1600" dirty="0" smtClean="0"/>
                        <a:t>Direct Labor ($)</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7480">
                <a:tc>
                  <a:txBody>
                    <a:bodyPr/>
                    <a:lstStyle/>
                    <a:p>
                      <a:r>
                        <a:rPr lang="en-US" sz="1600" dirty="0" smtClean="0"/>
                        <a:t>#</a:t>
                      </a:r>
                      <a:r>
                        <a:rPr lang="en-US" sz="1600" baseline="0" dirty="0" smtClean="0"/>
                        <a:t> of FTEs/year (Researcher)</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7480">
                <a:tc>
                  <a:txBody>
                    <a:bodyPr/>
                    <a:lstStyle/>
                    <a:p>
                      <a:r>
                        <a:rPr lang="en-US" sz="1600" dirty="0" smtClean="0"/>
                        <a:t># of FTEs/year (Technician)</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7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of FTEs/year</a:t>
                      </a:r>
                      <a:r>
                        <a:rPr lang="en-US" sz="1600" baseline="0" dirty="0" smtClean="0"/>
                        <a:t> (Business)</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989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Indirect Costs/Overhead</a:t>
                      </a:r>
                      <a:r>
                        <a:rPr lang="en-US" sz="1600" baseline="0" dirty="0" smtClean="0"/>
                        <a:t> (as a percentage of direct labor)</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7480">
                <a:tc>
                  <a:txBody>
                    <a:bodyPr/>
                    <a:lstStyle/>
                    <a:p>
                      <a:r>
                        <a:rPr lang="en-US" sz="1600" dirty="0" smtClean="0"/>
                        <a:t>Materials and Equipment ($)</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709">
                <a:tc>
                  <a:txBody>
                    <a:bodyPr/>
                    <a:lstStyle/>
                    <a:p>
                      <a:r>
                        <a:rPr lang="en-US" sz="1600" dirty="0" smtClean="0"/>
                        <a:t>Travel ($)</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38061">
                <a:tc>
                  <a:txBody>
                    <a:bodyPr/>
                    <a:lstStyle/>
                    <a:p>
                      <a:r>
                        <a:rPr lang="en-US" sz="1600" dirty="0" smtClean="0"/>
                        <a:t>Total Proposal Cost ($)</a:t>
                      </a:r>
                      <a:endParaRPr lang="en-US" sz="1600"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 name="Title 4"/>
          <p:cNvSpPr txBox="1">
            <a:spLocks/>
          </p:cNvSpPr>
          <p:nvPr/>
        </p:nvSpPr>
        <p:spPr bwMode="auto">
          <a:xfrm>
            <a:off x="1596701" y="149443"/>
            <a:ext cx="5310876"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lnSpcReduction="10000"/>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r>
              <a:rPr lang="en-US" dirty="0" smtClean="0">
                <a:solidFill>
                  <a:srgbClr val="FF0000"/>
                </a:solidFill>
              </a:rPr>
              <a:t>Proposal </a:t>
            </a:r>
            <a:r>
              <a:rPr lang="en-US" dirty="0" smtClean="0">
                <a:solidFill>
                  <a:srgbClr val="FF0000"/>
                </a:solidFill>
              </a:rPr>
              <a:t>Title</a:t>
            </a:r>
            <a:r>
              <a:rPr lang="en-US" sz="1400" dirty="0" smtClean="0">
                <a:solidFill>
                  <a:srgbClr val="00B050"/>
                </a:solidFill>
              </a:rPr>
              <a:t/>
            </a:r>
            <a:br>
              <a:rPr lang="en-US" sz="1400" dirty="0" smtClean="0">
                <a:solidFill>
                  <a:srgbClr val="00B050"/>
                </a:solidFill>
              </a:rPr>
            </a:br>
            <a:r>
              <a:rPr lang="en-US" sz="1600" dirty="0">
                <a:ea typeface="ＭＳ Ｐゴシック" pitchFamily="-32" charset="-128"/>
                <a:cs typeface="ＭＳ Ｐゴシック" pitchFamily="-32" charset="-128"/>
              </a:rPr>
              <a:t>Technical Area </a:t>
            </a:r>
            <a:r>
              <a:rPr lang="en-US" sz="1600" dirty="0">
                <a:solidFill>
                  <a:srgbClr val="FF0000"/>
                </a:solidFill>
                <a:ea typeface="ＭＳ Ｐゴシック" pitchFamily="-32" charset="-128"/>
                <a:cs typeface="ＭＳ Ｐゴシック" pitchFamily="-32" charset="-128"/>
              </a:rPr>
              <a:t>X</a:t>
            </a:r>
            <a:r>
              <a:rPr lang="en-US" sz="1600" dirty="0">
                <a:ea typeface="ＭＳ Ｐゴシック" pitchFamily="-32" charset="-128"/>
                <a:cs typeface="ＭＳ Ｐゴシック" pitchFamily="-32" charset="-128"/>
              </a:rPr>
              <a:t>; </a:t>
            </a:r>
            <a:r>
              <a:rPr lang="en-US" sz="1600" dirty="0">
                <a:solidFill>
                  <a:srgbClr val="FF0000"/>
                </a:solidFill>
                <a:ea typeface="ＭＳ Ｐゴシック" pitchFamily="-32" charset="-128"/>
                <a:cs typeface="ＭＳ Ｐゴシック" pitchFamily="-32" charset="-128"/>
              </a:rPr>
              <a:t>Organization Name(s)</a:t>
            </a:r>
            <a:r>
              <a:rPr lang="en-US" sz="1600" dirty="0">
                <a:ea typeface="ＭＳ Ｐゴシック" pitchFamily="-32" charset="-128"/>
                <a:cs typeface="ＭＳ Ｐゴシック" pitchFamily="-32" charset="-128"/>
              </a:rPr>
              <a:t>;</a:t>
            </a:r>
            <a:r>
              <a:rPr lang="en-US" sz="1600" dirty="0">
                <a:solidFill>
                  <a:srgbClr val="FF0000"/>
                </a:solidFill>
                <a:ea typeface="ＭＳ Ｐゴシック" pitchFamily="-32" charset="-128"/>
                <a:cs typeface="ＭＳ Ｐゴシック" pitchFamily="-32" charset="-128"/>
              </a:rPr>
              <a:t> Technical POC Name(s)</a:t>
            </a:r>
            <a:endParaRPr lang="en-US" sz="1600" dirty="0">
              <a:solidFill>
                <a:srgbClr val="00B050"/>
              </a:solidFill>
            </a:endParaRPr>
          </a:p>
        </p:txBody>
      </p:sp>
      <p:sp>
        <p:nvSpPr>
          <p:cNvPr id="7" name="TextBox 6"/>
          <p:cNvSpPr txBox="1"/>
          <p:nvPr/>
        </p:nvSpPr>
        <p:spPr>
          <a:xfrm>
            <a:off x="7280244" y="194157"/>
            <a:ext cx="1334020" cy="523220"/>
          </a:xfrm>
          <a:prstGeom prst="rect">
            <a:avLst/>
          </a:prstGeom>
          <a:noFill/>
        </p:spPr>
        <p:txBody>
          <a:bodyPr wrap="none" rtlCol="0">
            <a:spAutoFit/>
          </a:bodyPr>
          <a:lstStyle/>
          <a:p>
            <a:pPr algn="ctr"/>
            <a:r>
              <a:rPr lang="en-US" sz="1400" dirty="0" smtClean="0"/>
              <a:t>Cost </a:t>
            </a:r>
            <a:r>
              <a:rPr lang="en-US" sz="1400" dirty="0" smtClean="0"/>
              <a:t>Summary</a:t>
            </a:r>
            <a:endParaRPr lang="en-US" sz="1400" dirty="0" smtClean="0"/>
          </a:p>
          <a:p>
            <a:pPr algn="ctr"/>
            <a:r>
              <a:rPr lang="en-US" sz="1400" dirty="0" smtClean="0"/>
              <a:t>by Phase</a:t>
            </a:r>
            <a:endParaRPr lang="en-US" sz="1400" dirty="0" smtClean="0"/>
          </a:p>
        </p:txBody>
      </p:sp>
    </p:spTree>
    <p:extLst>
      <p:ext uri="{BB962C8B-B14F-4D97-AF65-F5344CB8AC3E}">
        <p14:creationId xmlns:p14="http://schemas.microsoft.com/office/powerpoint/2010/main" val="1422581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4</a:t>
            </a:fld>
            <a:endParaRPr lang="en-US"/>
          </a:p>
        </p:txBody>
      </p:sp>
      <p:sp>
        <p:nvSpPr>
          <p:cNvPr id="7" name="TextBox 6"/>
          <p:cNvSpPr txBox="1"/>
          <p:nvPr/>
        </p:nvSpPr>
        <p:spPr>
          <a:xfrm>
            <a:off x="7225160" y="142504"/>
            <a:ext cx="1334020" cy="523220"/>
          </a:xfrm>
          <a:prstGeom prst="rect">
            <a:avLst/>
          </a:prstGeom>
          <a:noFill/>
        </p:spPr>
        <p:txBody>
          <a:bodyPr wrap="none" rtlCol="0">
            <a:spAutoFit/>
          </a:bodyPr>
          <a:lstStyle/>
          <a:p>
            <a:pPr algn="ctr"/>
            <a:r>
              <a:rPr lang="en-US" sz="1400" dirty="0" smtClean="0"/>
              <a:t>Cost </a:t>
            </a:r>
            <a:r>
              <a:rPr lang="en-US" sz="1400" dirty="0" smtClean="0"/>
              <a:t>Summary</a:t>
            </a:r>
            <a:endParaRPr lang="en-US" sz="1400" dirty="0" smtClean="0"/>
          </a:p>
          <a:p>
            <a:pPr algn="ctr"/>
            <a:r>
              <a:rPr lang="en-US" sz="1400" dirty="0" smtClean="0"/>
              <a:t>by Task</a:t>
            </a:r>
            <a:endParaRPr lang="en-US" sz="1400" dirty="0" smtClean="0"/>
          </a:p>
        </p:txBody>
      </p:sp>
      <p:sp>
        <p:nvSpPr>
          <p:cNvPr id="8" name="TextBox 7"/>
          <p:cNvSpPr txBox="1"/>
          <p:nvPr/>
        </p:nvSpPr>
        <p:spPr>
          <a:xfrm>
            <a:off x="177084" y="891734"/>
            <a:ext cx="3549177" cy="584775"/>
          </a:xfrm>
          <a:prstGeom prst="rect">
            <a:avLst/>
          </a:prstGeom>
          <a:noFill/>
        </p:spPr>
        <p:txBody>
          <a:bodyPr wrap="none" rtlCol="0">
            <a:spAutoFit/>
          </a:bodyPr>
          <a:lstStyle/>
          <a:p>
            <a:r>
              <a:rPr lang="en-US" sz="1600" dirty="0" smtClean="0"/>
              <a:t>Proposed funding by phase and task:</a:t>
            </a:r>
          </a:p>
          <a:p>
            <a:r>
              <a:rPr lang="en-US" sz="1600" dirty="0" smtClean="0"/>
              <a:t>Example : TA1, Base Phase  </a:t>
            </a:r>
            <a:endParaRPr lang="en-US" sz="1600" dirty="0"/>
          </a:p>
        </p:txBody>
      </p:sp>
      <p:sp>
        <p:nvSpPr>
          <p:cNvPr id="10" name="Footer Placeholder 1"/>
          <p:cNvSpPr>
            <a:spLocks noGrp="1"/>
          </p:cNvSpPr>
          <p:nvPr>
            <p:ph type="ftr" sz="quarter" idx="10"/>
          </p:nvPr>
        </p:nvSpPr>
        <p:spPr>
          <a:xfrm>
            <a:off x="1333500" y="6550026"/>
            <a:ext cx="6477000" cy="298450"/>
          </a:xfrm>
        </p:spPr>
        <p:txBody>
          <a:bodyPr/>
          <a:lstStyle/>
          <a:p>
            <a:pPr>
              <a:defRPr/>
            </a:pPr>
            <a:r>
              <a:rPr lang="en-US" sz="1100" dirty="0" smtClean="0">
                <a:solidFill>
                  <a:prstClr val="black"/>
                </a:solidFill>
              </a:rPr>
              <a:t>DARPA-BAA-16-11  CASCADE</a:t>
            </a:r>
            <a:endParaRPr lang="en-US" dirty="0"/>
          </a:p>
        </p:txBody>
      </p:sp>
      <p:sp>
        <p:nvSpPr>
          <p:cNvPr id="9" name="Title 4"/>
          <p:cNvSpPr txBox="1">
            <a:spLocks/>
          </p:cNvSpPr>
          <p:nvPr/>
        </p:nvSpPr>
        <p:spPr bwMode="auto">
          <a:xfrm>
            <a:off x="1596701" y="149443"/>
            <a:ext cx="5108899"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lnSpcReduction="10000"/>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r>
              <a:rPr lang="en-US" dirty="0" smtClean="0">
                <a:solidFill>
                  <a:srgbClr val="FF0000"/>
                </a:solidFill>
              </a:rPr>
              <a:t>Proposal Title</a:t>
            </a:r>
            <a:r>
              <a:rPr lang="en-US" sz="1400" dirty="0" smtClean="0">
                <a:solidFill>
                  <a:srgbClr val="00B050"/>
                </a:solidFill>
              </a:rPr>
              <a:t/>
            </a:r>
            <a:br>
              <a:rPr lang="en-US" sz="1400" dirty="0" smtClean="0">
                <a:solidFill>
                  <a:srgbClr val="00B050"/>
                </a:solidFill>
              </a:rPr>
            </a:br>
            <a:r>
              <a:rPr lang="en-US" sz="1600" dirty="0" smtClean="0">
                <a:ea typeface="ＭＳ Ｐゴシック" pitchFamily="-32" charset="-128"/>
                <a:cs typeface="ＭＳ Ｐゴシック" pitchFamily="-32" charset="-128"/>
              </a:rPr>
              <a:t>PI:</a:t>
            </a:r>
            <a:r>
              <a:rPr lang="en-US" sz="1600" dirty="0" smtClean="0">
                <a:solidFill>
                  <a:srgbClr val="FF0000"/>
                </a:solidFill>
                <a:ea typeface="ＭＳ Ｐゴシック" pitchFamily="-32" charset="-128"/>
                <a:cs typeface="ＭＳ Ｐゴシック" pitchFamily="-32" charset="-128"/>
              </a:rPr>
              <a:t> Name</a:t>
            </a:r>
            <a:r>
              <a:rPr lang="en-US" sz="1600" dirty="0">
                <a:solidFill>
                  <a:prstClr val="black"/>
                </a:solidFill>
                <a:ea typeface="ＭＳ Ｐゴシック" pitchFamily="-32" charset="-128"/>
                <a:cs typeface="ＭＳ Ｐゴシック" pitchFamily="-32" charset="-128"/>
              </a:rPr>
              <a:t>,</a:t>
            </a:r>
            <a:r>
              <a:rPr lang="en-US" sz="1600" dirty="0" smtClean="0">
                <a:solidFill>
                  <a:srgbClr val="FF0000"/>
                </a:solidFill>
                <a:ea typeface="ＭＳ Ｐゴシック" pitchFamily="-32" charset="-128"/>
                <a:cs typeface="ＭＳ Ｐゴシック" pitchFamily="-32" charset="-128"/>
              </a:rPr>
              <a:t> Organization </a:t>
            </a:r>
            <a:r>
              <a:rPr lang="en-US" sz="1600" dirty="0" smtClean="0">
                <a:ea typeface="ＭＳ Ｐゴシック" pitchFamily="-32" charset="-128"/>
                <a:cs typeface="ＭＳ Ｐゴシック" pitchFamily="-32" charset="-128"/>
              </a:rPr>
              <a:t>(Subs: </a:t>
            </a:r>
            <a:r>
              <a:rPr lang="en-US" sz="1600" dirty="0" smtClean="0">
                <a:solidFill>
                  <a:srgbClr val="FF0000"/>
                </a:solidFill>
                <a:ea typeface="ＭＳ Ｐゴシック" pitchFamily="-32" charset="-128"/>
                <a:cs typeface="ＭＳ Ｐゴシック" pitchFamily="-32" charset="-128"/>
              </a:rPr>
              <a:t>list</a:t>
            </a:r>
            <a:r>
              <a:rPr lang="en-US" sz="1600" dirty="0" smtClean="0">
                <a:ea typeface="ＭＳ Ｐゴシック" pitchFamily="-32" charset="-128"/>
                <a:cs typeface="ＭＳ Ｐゴシック" pitchFamily="-32" charset="-128"/>
              </a:rPr>
              <a:t>)</a:t>
            </a:r>
            <a:endParaRPr lang="en-US" sz="1600" dirty="0"/>
          </a:p>
        </p:txBody>
      </p:sp>
      <p:sp>
        <p:nvSpPr>
          <p:cNvPr id="11" name="TextBox 10"/>
          <p:cNvSpPr txBox="1"/>
          <p:nvPr/>
        </p:nvSpPr>
        <p:spPr>
          <a:xfrm>
            <a:off x="3274830" y="1250571"/>
            <a:ext cx="5700728" cy="369332"/>
          </a:xfrm>
          <a:prstGeom prst="rect">
            <a:avLst/>
          </a:prstGeom>
          <a:solidFill>
            <a:srgbClr val="FFFF00"/>
          </a:solidFill>
        </p:spPr>
        <p:txBody>
          <a:bodyPr wrap="none" rtlCol="0">
            <a:spAutoFit/>
          </a:bodyPr>
          <a:lstStyle/>
          <a:p>
            <a:r>
              <a:rPr lang="en-US" dirty="0" smtClean="0"/>
              <a:t>Use 1 slide for each phase of the program for each 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49508300"/>
              </p:ext>
            </p:extLst>
          </p:nvPr>
        </p:nvGraphicFramePr>
        <p:xfrm>
          <a:off x="177088" y="1638235"/>
          <a:ext cx="8707030" cy="741680"/>
        </p:xfrm>
        <a:graphic>
          <a:graphicData uri="http://schemas.openxmlformats.org/drawingml/2006/table">
            <a:tbl>
              <a:tblPr firstRow="1" bandRow="1">
                <a:tableStyleId>{5C22544A-7EE6-4342-B048-85BDC9FD1C3A}</a:tableStyleId>
              </a:tblPr>
              <a:tblGrid>
                <a:gridCol w="1026070"/>
                <a:gridCol w="640080"/>
                <a:gridCol w="640080"/>
                <a:gridCol w="640080"/>
                <a:gridCol w="640080"/>
                <a:gridCol w="640080"/>
                <a:gridCol w="640080"/>
                <a:gridCol w="640080"/>
                <a:gridCol w="640080"/>
                <a:gridCol w="640080"/>
                <a:gridCol w="640080"/>
                <a:gridCol w="640080"/>
                <a:gridCol w="640080"/>
              </a:tblGrid>
              <a:tr h="370840">
                <a:tc>
                  <a:txBody>
                    <a:bodyPr/>
                    <a:lstStyle/>
                    <a:p>
                      <a:pPr algn="ctr"/>
                      <a:r>
                        <a:rPr lang="en-US" dirty="0" smtClean="0"/>
                        <a:t>Month</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r>
              <a:tr h="370840">
                <a:tc>
                  <a:txBody>
                    <a:bodyPr/>
                    <a:lstStyle/>
                    <a:p>
                      <a:pPr algn="ctr"/>
                      <a:r>
                        <a:rPr lang="en-US" sz="1400" dirty="0" smtClean="0"/>
                        <a:t>Milestones</a:t>
                      </a:r>
                      <a:endParaRPr lang="en-US" sz="14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bl>
          </a:graphicData>
        </a:graphic>
      </p:graphicFrame>
      <p:sp>
        <p:nvSpPr>
          <p:cNvPr id="16" name="Rectangle 15"/>
          <p:cNvSpPr/>
          <p:nvPr/>
        </p:nvSpPr>
        <p:spPr>
          <a:xfrm>
            <a:off x="1333500" y="2679750"/>
            <a:ext cx="4922921" cy="117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FF0000"/>
              </a:solidFill>
            </a:endParaRPr>
          </a:p>
          <a:p>
            <a:r>
              <a:rPr lang="en-US" sz="1400" dirty="0" smtClean="0">
                <a:solidFill>
                  <a:srgbClr val="FF0000"/>
                </a:solidFill>
              </a:rPr>
              <a:t>Milestone: Demonstrate </a:t>
            </a:r>
            <a:r>
              <a:rPr lang="en-US" sz="1400" dirty="0">
                <a:solidFill>
                  <a:srgbClr val="FF0000"/>
                </a:solidFill>
              </a:rPr>
              <a:t>a prototype for a unifying mathematical and algorithmic framework </a:t>
            </a:r>
            <a:endParaRPr lang="en-US" sz="1400" dirty="0" smtClean="0">
              <a:solidFill>
                <a:srgbClr val="FF0000"/>
              </a:solidFill>
            </a:endParaRPr>
          </a:p>
          <a:p>
            <a:r>
              <a:rPr lang="en-US" sz="1400" dirty="0" smtClean="0">
                <a:solidFill>
                  <a:srgbClr val="FF0000"/>
                </a:solidFill>
              </a:rPr>
              <a:t>Task 1: Task Description, Performer, Proposed Funding $</a:t>
            </a:r>
          </a:p>
          <a:p>
            <a:r>
              <a:rPr lang="en-US" sz="1400" dirty="0" smtClean="0">
                <a:solidFill>
                  <a:srgbClr val="FF0000"/>
                </a:solidFill>
              </a:rPr>
              <a:t>Task 2: Task Description </a:t>
            </a:r>
            <a:r>
              <a:rPr lang="en-US" sz="1400" dirty="0">
                <a:solidFill>
                  <a:srgbClr val="FF0000"/>
                </a:solidFill>
              </a:rPr>
              <a:t> Performer, Proposed Funding </a:t>
            </a:r>
            <a:r>
              <a:rPr lang="en-US" sz="1400" dirty="0" smtClean="0">
                <a:solidFill>
                  <a:srgbClr val="FF0000"/>
                </a:solidFill>
              </a:rPr>
              <a:t>$</a:t>
            </a:r>
          </a:p>
          <a:p>
            <a:r>
              <a:rPr lang="en-US" sz="1400" dirty="0" smtClean="0">
                <a:solidFill>
                  <a:srgbClr val="FF0000"/>
                </a:solidFill>
              </a:rPr>
              <a:t>…</a:t>
            </a:r>
            <a:endParaRPr lang="en-US" sz="1400" dirty="0">
              <a:solidFill>
                <a:srgbClr val="FF0000"/>
              </a:solidFill>
            </a:endParaRPr>
          </a:p>
          <a:p>
            <a:endParaRPr lang="en-US" sz="1200" dirty="0" smtClean="0">
              <a:solidFill>
                <a:srgbClr val="FF0000"/>
              </a:solidFill>
            </a:endParaRPr>
          </a:p>
          <a:p>
            <a:endParaRPr lang="en-US" sz="1200" dirty="0" smtClean="0">
              <a:solidFill>
                <a:srgbClr val="FF0000"/>
              </a:solidFill>
            </a:endParaRPr>
          </a:p>
        </p:txBody>
      </p:sp>
      <p:sp>
        <p:nvSpPr>
          <p:cNvPr id="17" name="Rectangle 16"/>
          <p:cNvSpPr/>
          <p:nvPr/>
        </p:nvSpPr>
        <p:spPr>
          <a:xfrm>
            <a:off x="3726261" y="3766645"/>
            <a:ext cx="3102146" cy="1054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rPr>
              <a:t>Milestone: Demonstrate </a:t>
            </a:r>
            <a:r>
              <a:rPr lang="en-US" sz="1400" dirty="0" smtClean="0">
                <a:solidFill>
                  <a:srgbClr val="FF0000"/>
                </a:solidFill>
              </a:rPr>
              <a:t>compositional algebra</a:t>
            </a:r>
            <a:endParaRPr lang="en-US" sz="1400" dirty="0">
              <a:solidFill>
                <a:srgbClr val="FF0000"/>
              </a:solidFill>
            </a:endParaRPr>
          </a:p>
          <a:p>
            <a:r>
              <a:rPr lang="en-US" sz="1400" dirty="0">
                <a:solidFill>
                  <a:srgbClr val="FF0000"/>
                </a:solidFill>
              </a:rPr>
              <a:t>Task </a:t>
            </a:r>
            <a:r>
              <a:rPr lang="en-US" sz="1400" dirty="0" smtClean="0">
                <a:solidFill>
                  <a:srgbClr val="FF0000"/>
                </a:solidFill>
              </a:rPr>
              <a:t>3: </a:t>
            </a:r>
            <a:r>
              <a:rPr lang="en-US" sz="1400" dirty="0">
                <a:solidFill>
                  <a:srgbClr val="FF0000"/>
                </a:solidFill>
              </a:rPr>
              <a:t>Task Description, Performer, Proposed Funding </a:t>
            </a:r>
            <a:r>
              <a:rPr lang="en-US" sz="1400" dirty="0" smtClean="0">
                <a:solidFill>
                  <a:srgbClr val="FF0000"/>
                </a:solidFill>
              </a:rPr>
              <a:t>$</a:t>
            </a:r>
          </a:p>
          <a:p>
            <a:r>
              <a:rPr lang="en-US" sz="1400" dirty="0" smtClean="0">
                <a:solidFill>
                  <a:srgbClr val="FF0000"/>
                </a:solidFill>
              </a:rPr>
              <a:t>…</a:t>
            </a:r>
            <a:endParaRPr lang="en-US" sz="1400" dirty="0">
              <a:solidFill>
                <a:srgbClr val="FF0000"/>
              </a:solidFill>
            </a:endParaRPr>
          </a:p>
        </p:txBody>
      </p:sp>
      <p:sp>
        <p:nvSpPr>
          <p:cNvPr id="18" name="Rectangle 17"/>
          <p:cNvSpPr/>
          <p:nvPr/>
        </p:nvSpPr>
        <p:spPr>
          <a:xfrm>
            <a:off x="6256421" y="5098967"/>
            <a:ext cx="2887579" cy="808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rPr>
              <a:t>Milestone: Provide formal verifiability and scalability of </a:t>
            </a:r>
            <a:r>
              <a:rPr lang="en-US" sz="1400" dirty="0" smtClean="0">
                <a:solidFill>
                  <a:srgbClr val="FF0000"/>
                </a:solidFill>
              </a:rPr>
              <a:t>algorithms</a:t>
            </a:r>
          </a:p>
          <a:p>
            <a:r>
              <a:rPr lang="en-US" sz="1400" dirty="0" smtClean="0">
                <a:solidFill>
                  <a:srgbClr val="FF0000"/>
                </a:solidFill>
              </a:rPr>
              <a:t>Task 4: Task Description, Performer, Proposed Funding $</a:t>
            </a:r>
          </a:p>
          <a:p>
            <a:r>
              <a:rPr lang="en-US" sz="1400" dirty="0" smtClean="0">
                <a:solidFill>
                  <a:srgbClr val="FF0000"/>
                </a:solidFill>
              </a:rPr>
              <a:t> …</a:t>
            </a:r>
            <a:endParaRPr lang="en-US" sz="1400" dirty="0">
              <a:solidFill>
                <a:srgbClr val="FF0000"/>
              </a:solidFill>
            </a:endParaRPr>
          </a:p>
        </p:txBody>
      </p:sp>
      <p:sp>
        <p:nvSpPr>
          <p:cNvPr id="19" name="Right Arrow 18"/>
          <p:cNvSpPr/>
          <p:nvPr/>
        </p:nvSpPr>
        <p:spPr>
          <a:xfrm>
            <a:off x="1333500" y="2412356"/>
            <a:ext cx="4754479" cy="2307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 name="Right Arrow 19"/>
          <p:cNvSpPr/>
          <p:nvPr/>
        </p:nvSpPr>
        <p:spPr>
          <a:xfrm>
            <a:off x="4868779" y="3574571"/>
            <a:ext cx="1836821" cy="2525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 name="Right Arrow 20"/>
          <p:cNvSpPr/>
          <p:nvPr/>
        </p:nvSpPr>
        <p:spPr>
          <a:xfrm>
            <a:off x="6256421" y="4580763"/>
            <a:ext cx="1836821" cy="2525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 name="Right Arrow 21"/>
          <p:cNvSpPr/>
          <p:nvPr/>
        </p:nvSpPr>
        <p:spPr>
          <a:xfrm>
            <a:off x="3673606" y="6022938"/>
            <a:ext cx="5264819" cy="29971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 name="Rectangle 22"/>
          <p:cNvSpPr/>
          <p:nvPr/>
        </p:nvSpPr>
        <p:spPr>
          <a:xfrm>
            <a:off x="786027" y="5768459"/>
            <a:ext cx="2887579" cy="808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FF0000"/>
                </a:solidFill>
              </a:rPr>
              <a:t>Task 5 Task Description, Performer, Proposed Funding $</a:t>
            </a:r>
          </a:p>
          <a:p>
            <a:r>
              <a:rPr lang="en-US" sz="1400" dirty="0" smtClean="0">
                <a:solidFill>
                  <a:srgbClr val="FF0000"/>
                </a:solidFill>
              </a:rPr>
              <a:t> …</a:t>
            </a:r>
            <a:endParaRPr lang="en-US" sz="1400" dirty="0">
              <a:solidFill>
                <a:srgbClr val="FF0000"/>
              </a:solidFill>
            </a:endParaRPr>
          </a:p>
        </p:txBody>
      </p:sp>
    </p:spTree>
    <p:extLst>
      <p:ext uri="{BB962C8B-B14F-4D97-AF65-F5344CB8AC3E}">
        <p14:creationId xmlns:p14="http://schemas.microsoft.com/office/powerpoint/2010/main" val="2387524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2274</TotalTime>
  <Words>273</Words>
  <Application>Microsoft Office PowerPoint</Application>
  <PresentationFormat>On-screen Show (4:3)</PresentationFormat>
  <Paragraphs>77</Paragraphs>
  <Slides>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MS PGothic</vt:lpstr>
      <vt:lpstr>MS PGothic</vt:lpstr>
      <vt:lpstr>Arial</vt:lpstr>
      <vt:lpstr>Tahoma</vt:lpstr>
      <vt:lpstr>Times New Roman</vt:lpstr>
      <vt:lpstr>blank</vt:lpstr>
      <vt:lpstr>1_blank</vt:lpstr>
      <vt:lpstr>Proposal Title Technical Area X; Organization Name(s); Technical POC Name(s)</vt:lpstr>
      <vt:lpstr>Concept: Proposal Title Technical Area X; Organization Name(s); Technical POC Name(s)</vt:lpstr>
      <vt:lpstr>PowerPoint Presentation</vt:lpstr>
      <vt:lpstr>PowerPoint Presentation</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mheneberry</cp:lastModifiedBy>
  <cp:revision>77</cp:revision>
  <cp:lastPrinted>2011-09-22T20:00:03Z</cp:lastPrinted>
  <dcterms:created xsi:type="dcterms:W3CDTF">2012-01-24T15:16:44Z</dcterms:created>
  <dcterms:modified xsi:type="dcterms:W3CDTF">2015-11-06T21:49:48Z</dcterms:modified>
</cp:coreProperties>
</file>