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70" r:id="rId2"/>
    <p:sldId id="259" r:id="rId3"/>
    <p:sldId id="263" r:id="rId4"/>
    <p:sldId id="257" r:id="rId5"/>
    <p:sldId id="264" r:id="rId6"/>
    <p:sldId id="287" r:id="rId7"/>
    <p:sldId id="258" r:id="rId8"/>
    <p:sldId id="284" r:id="rId9"/>
    <p:sldId id="285" r:id="rId10"/>
    <p:sldId id="261" r:id="rId11"/>
    <p:sldId id="262" r:id="rId12"/>
    <p:sldId id="260" r:id="rId13"/>
    <p:sldId id="273" r:id="rId14"/>
    <p:sldId id="274" r:id="rId15"/>
    <p:sldId id="275" r:id="rId16"/>
    <p:sldId id="276" r:id="rId17"/>
    <p:sldId id="277" r:id="rId18"/>
    <p:sldId id="286" r:id="rId19"/>
    <p:sldId id="288" r:id="rId20"/>
    <p:sldId id="280" r:id="rId21"/>
    <p:sldId id="278" r:id="rId22"/>
    <p:sldId id="279" r:id="rId23"/>
    <p:sldId id="281" r:id="rId24"/>
    <p:sldId id="282" r:id="rId25"/>
    <p:sldId id="283" r:id="rId26"/>
    <p:sldId id="269" r:id="rId27"/>
    <p:sldId id="289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>
        <p:scale>
          <a:sx n="66" d="100"/>
          <a:sy n="66" d="100"/>
        </p:scale>
        <p:origin x="-6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ZS\Desktop\Ryerson\Thesis\PowerEstimationVsFrequenc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scatterChart>
        <c:scatterStyle val="lineMarker"/>
        <c:ser>
          <c:idx val="0"/>
          <c:order val="0"/>
          <c:tx>
            <c:v>32-bit Floating Point Implementation of AR model of order 32</c:v>
          </c:tx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1149</c:v>
                </c:pt>
                <c:pt idx="1">
                  <c:v>1206</c:v>
                </c:pt>
                <c:pt idx="2">
                  <c:v>1207</c:v>
                </c:pt>
                <c:pt idx="3">
                  <c:v>1209</c:v>
                </c:pt>
                <c:pt idx="4">
                  <c:v>1213</c:v>
                </c:pt>
                <c:pt idx="5">
                  <c:v>1223</c:v>
                </c:pt>
              </c:numCache>
            </c:numRef>
          </c:yVal>
        </c:ser>
        <c:ser>
          <c:idx val="1"/>
          <c:order val="1"/>
          <c:tx>
            <c:v>64-bit Floating Point Implementation of AR model of order 32</c:v>
          </c:tx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1151</c:v>
                </c:pt>
                <c:pt idx="1">
                  <c:v>1213</c:v>
                </c:pt>
                <c:pt idx="2">
                  <c:v>1215</c:v>
                </c:pt>
                <c:pt idx="3">
                  <c:v>1218</c:v>
                </c:pt>
                <c:pt idx="4">
                  <c:v>1228</c:v>
                </c:pt>
                <c:pt idx="5">
                  <c:v>1246</c:v>
                </c:pt>
              </c:numCache>
            </c:numRef>
          </c:yVal>
        </c:ser>
        <c:axId val="60896384"/>
        <c:axId val="60898304"/>
      </c:scatterChart>
      <c:valAx>
        <c:axId val="60896384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Clock Frequency (MHz)</a:t>
                </a:r>
              </a:p>
            </c:rich>
          </c:tx>
          <c:layout/>
        </c:title>
        <c:numFmt formatCode="General" sourceLinked="1"/>
        <c:tickLblPos val="nextTo"/>
        <c:crossAx val="60898304"/>
        <c:crosses val="autoZero"/>
        <c:crossBetween val="midCat"/>
      </c:valAx>
      <c:valAx>
        <c:axId val="6089830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Estimated Power (MiliWatts) </a:t>
                </a:r>
              </a:p>
            </c:rich>
          </c:tx>
          <c:layout/>
        </c:title>
        <c:numFmt formatCode="General" sourceLinked="1"/>
        <c:tickLblPos val="nextTo"/>
        <c:crossAx val="60896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4164318383759065"/>
          <c:y val="0.44955941761727758"/>
          <c:w val="0.24587631694244191"/>
          <c:h val="0.27382372443718372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673E-8BF0-4D8B-A026-A4BCC02629D3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ADA-5DFF-4969-9EEC-AEBA26644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D2ADA-5DFF-4969-9EEC-AEBA266442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7F4C2B-BC72-40FD-B072-62783BF4CFBD}" type="datetimeFigureOut">
              <a:rPr lang="en-US" smtClean="0"/>
              <a:pPr/>
              <a:t>2/21/2013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FF913C-8724-4E43-9BD8-69A9B6A6B6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g.utoronto.ca/vpr/architectures/" TargetMode="External"/><Relationship Id="rId2" Type="http://schemas.openxmlformats.org/officeDocument/2006/relationships/hyperlink" Target="http://www.eas.asu.edu/~ptm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077200" cy="21336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Measuring the Power Efficiency of Subthreshold FPGAs for</a:t>
            </a:r>
            <a:br>
              <a:rPr lang="en-US" sz="4400" dirty="0" smtClean="0"/>
            </a:br>
            <a:r>
              <a:rPr lang="en-US" sz="4400" dirty="0" smtClean="0"/>
              <a:t>Implementing Portable Biomedical Applications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648200"/>
            <a:ext cx="2901696" cy="581464"/>
          </a:xfrm>
        </p:spPr>
        <p:txBody>
          <a:bodyPr/>
          <a:lstStyle/>
          <a:p>
            <a:pPr marR="0"/>
            <a:r>
              <a:rPr lang="en-US" dirty="0" err="1" smtClean="0"/>
              <a:t>Shahin</a:t>
            </a:r>
            <a:r>
              <a:rPr lang="en-US" dirty="0" smtClean="0"/>
              <a:t> </a:t>
            </a:r>
            <a:r>
              <a:rPr lang="en-US" dirty="0" err="1" smtClean="0"/>
              <a:t>Lotfabadi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U_logo_nonstack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247640"/>
            <a:ext cx="9144000" cy="161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9144000" cy="37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304800"/>
            <a:ext cx="7934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Block Diagram Of Burg Algorithm For 3 Stages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9144000" cy="44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28600"/>
            <a:ext cx="7631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Block Diagram Of Stage1 For Burg Algorithm</a:t>
            </a:r>
            <a:endParaRPr lang="en-US" sz="3200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304800" y="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Block Diagram Of AR Modeling Design</a:t>
            </a:r>
            <a:endParaRPr lang="en-US" sz="2800" b="1" u="sng" dirty="0"/>
          </a:p>
        </p:txBody>
      </p:sp>
      <p:grpSp>
        <p:nvGrpSpPr>
          <p:cNvPr id="37" name="Group 36"/>
          <p:cNvGrpSpPr/>
          <p:nvPr/>
        </p:nvGrpSpPr>
        <p:grpSpPr>
          <a:xfrm>
            <a:off x="0" y="990600"/>
            <a:ext cx="9144000" cy="4724400"/>
            <a:chOff x="0" y="990600"/>
            <a:chExt cx="9144000" cy="4724400"/>
          </a:xfrm>
        </p:grpSpPr>
        <p:grpSp>
          <p:nvGrpSpPr>
            <p:cNvPr id="44" name="Group 40"/>
            <p:cNvGrpSpPr/>
            <p:nvPr/>
          </p:nvGrpSpPr>
          <p:grpSpPr>
            <a:xfrm>
              <a:off x="152400" y="990600"/>
              <a:ext cx="8991600" cy="4724400"/>
              <a:chOff x="152400" y="990600"/>
              <a:chExt cx="8991600" cy="4724400"/>
            </a:xfrm>
          </p:grpSpPr>
          <p:grpSp>
            <p:nvGrpSpPr>
              <p:cNvPr id="52" name="Group 11"/>
              <p:cNvGrpSpPr/>
              <p:nvPr/>
            </p:nvGrpSpPr>
            <p:grpSpPr>
              <a:xfrm>
                <a:off x="6343587" y="2286000"/>
                <a:ext cx="1905000" cy="990600"/>
                <a:chOff x="5943600" y="2362200"/>
                <a:chExt cx="1905000" cy="990600"/>
              </a:xfrm>
            </p:grpSpPr>
            <p:sp>
              <p:nvSpPr>
                <p:cNvPr id="83" name="Rectangle 4"/>
                <p:cNvSpPr/>
                <p:nvPr/>
              </p:nvSpPr>
              <p:spPr>
                <a:xfrm>
                  <a:off x="5943600" y="2362200"/>
                  <a:ext cx="1905000" cy="990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5"/>
                <p:cNvSpPr txBox="1"/>
                <p:nvPr/>
              </p:nvSpPr>
              <p:spPr>
                <a:xfrm>
                  <a:off x="6096000" y="2438400"/>
                  <a:ext cx="1676400" cy="70788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 </a:t>
                  </a:r>
                </a:p>
                <a:p>
                  <a:r>
                    <a:rPr lang="en-US" sz="2000" dirty="0" smtClean="0"/>
                    <a:t>     Divider</a:t>
                  </a:r>
                  <a:endParaRPr lang="en-US" sz="2000" dirty="0"/>
                </a:p>
              </p:txBody>
            </p:sp>
          </p:grpSp>
          <p:sp>
            <p:nvSpPr>
              <p:cNvPr id="53" name="Rectangle 2"/>
              <p:cNvSpPr/>
              <p:nvPr/>
            </p:nvSpPr>
            <p:spPr>
              <a:xfrm>
                <a:off x="6324600" y="990600"/>
                <a:ext cx="19050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10"/>
              <p:cNvGrpSpPr/>
              <p:nvPr/>
            </p:nvGrpSpPr>
            <p:grpSpPr>
              <a:xfrm>
                <a:off x="6267387" y="3505200"/>
                <a:ext cx="2209800" cy="990600"/>
                <a:chOff x="5638800" y="3124200"/>
                <a:chExt cx="2209800" cy="990600"/>
              </a:xfrm>
            </p:grpSpPr>
            <p:sp>
              <p:nvSpPr>
                <p:cNvPr id="81" name="Rectangle 3"/>
                <p:cNvSpPr/>
                <p:nvPr/>
              </p:nvSpPr>
              <p:spPr>
                <a:xfrm>
                  <a:off x="5715000" y="3124200"/>
                  <a:ext cx="1905000" cy="990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638800" y="3200400"/>
                  <a:ext cx="2209800" cy="70788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    Adder/</a:t>
                  </a:r>
                  <a:r>
                    <a:rPr lang="en-US" sz="2000" dirty="0" err="1" smtClean="0"/>
                    <a:t>Subtractor</a:t>
                  </a:r>
                  <a:endParaRPr lang="en-US" sz="2000" dirty="0"/>
                </a:p>
              </p:txBody>
            </p:sp>
          </p:grpSp>
          <p:sp>
            <p:nvSpPr>
              <p:cNvPr id="55" name="Rectangle 54"/>
              <p:cNvSpPr/>
              <p:nvPr/>
            </p:nvSpPr>
            <p:spPr>
              <a:xfrm>
                <a:off x="762000" y="1066800"/>
                <a:ext cx="1619186" cy="152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61999" y="2971800"/>
                <a:ext cx="1619187" cy="2743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429000" y="1047750"/>
                <a:ext cx="1905000" cy="464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38200" y="1371600"/>
                <a:ext cx="137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 Data</a:t>
                </a:r>
              </a:p>
              <a:p>
                <a:r>
                  <a:rPr lang="en-US" sz="2400" dirty="0" smtClean="0"/>
                  <a:t> Capture</a:t>
                </a:r>
                <a:endParaRPr lang="en-US" sz="2400" dirty="0"/>
              </a:p>
            </p:txBody>
          </p:sp>
          <p:sp>
            <p:nvSpPr>
              <p:cNvPr id="59" name="TextBox 9"/>
              <p:cNvSpPr txBox="1"/>
              <p:nvPr/>
            </p:nvSpPr>
            <p:spPr>
              <a:xfrm>
                <a:off x="780987" y="396240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  MMU</a:t>
                </a:r>
                <a:endParaRPr lang="en-US" sz="2800" dirty="0"/>
              </a:p>
            </p:txBody>
          </p:sp>
          <p:sp>
            <p:nvSpPr>
              <p:cNvPr id="60" name="Right Arrow 59"/>
              <p:cNvSpPr/>
              <p:nvPr/>
            </p:nvSpPr>
            <p:spPr>
              <a:xfrm>
                <a:off x="5352987" y="1219200"/>
                <a:ext cx="990600" cy="1981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Arrow 60"/>
              <p:cNvSpPr/>
              <p:nvPr/>
            </p:nvSpPr>
            <p:spPr>
              <a:xfrm>
                <a:off x="5352987" y="3657600"/>
                <a:ext cx="990600" cy="1981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ight Arrow 61"/>
              <p:cNvSpPr/>
              <p:nvPr/>
            </p:nvSpPr>
            <p:spPr>
              <a:xfrm>
                <a:off x="5352987" y="2438400"/>
                <a:ext cx="990600" cy="1981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>
                <a:off x="5352987" y="1752600"/>
                <a:ext cx="990600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Left Arrow 63"/>
              <p:cNvSpPr/>
              <p:nvPr/>
            </p:nvSpPr>
            <p:spPr>
              <a:xfrm>
                <a:off x="5352987" y="4191000"/>
                <a:ext cx="990600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>
                <a:off x="5352987" y="2971800"/>
                <a:ext cx="990600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Arrow 65"/>
              <p:cNvSpPr/>
              <p:nvPr/>
            </p:nvSpPr>
            <p:spPr>
              <a:xfrm>
                <a:off x="2381187" y="1600200"/>
                <a:ext cx="106680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/>
              <p:cNvSpPr/>
              <p:nvPr/>
            </p:nvSpPr>
            <p:spPr>
              <a:xfrm>
                <a:off x="2381187" y="3581400"/>
                <a:ext cx="106680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Left Arrow 67"/>
              <p:cNvSpPr/>
              <p:nvPr/>
            </p:nvSpPr>
            <p:spPr>
              <a:xfrm>
                <a:off x="2381187" y="3124200"/>
                <a:ext cx="1066800" cy="228600"/>
              </a:xfrm>
              <a:prstGeom prst="lef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>
                <a:off x="152400" y="1600200"/>
                <a:ext cx="60960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37"/>
              <p:cNvGrpSpPr/>
              <p:nvPr/>
            </p:nvGrpSpPr>
            <p:grpSpPr>
              <a:xfrm>
                <a:off x="6343587" y="4724400"/>
                <a:ext cx="1905000" cy="990600"/>
                <a:chOff x="5943600" y="2362200"/>
                <a:chExt cx="1905000" cy="990600"/>
              </a:xfrm>
            </p:grpSpPr>
            <p:sp>
              <p:nvSpPr>
                <p:cNvPr id="79" name="Rectangle 25"/>
                <p:cNvSpPr/>
                <p:nvPr/>
              </p:nvSpPr>
              <p:spPr>
                <a:xfrm>
                  <a:off x="5943600" y="2362200"/>
                  <a:ext cx="1905000" cy="990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6096000" y="2514600"/>
                  <a:ext cx="1676400" cy="4001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Output Buffer</a:t>
                  </a:r>
                  <a:endParaRPr lang="en-US" sz="2000" dirty="0"/>
                </a:p>
              </p:txBody>
            </p:sp>
          </p:grpSp>
          <p:sp>
            <p:nvSpPr>
              <p:cNvPr id="71" name="Right Arrow 70"/>
              <p:cNvSpPr/>
              <p:nvPr/>
            </p:nvSpPr>
            <p:spPr>
              <a:xfrm>
                <a:off x="5334000" y="5181600"/>
                <a:ext cx="99060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Arrow 71"/>
              <p:cNvSpPr/>
              <p:nvPr/>
            </p:nvSpPr>
            <p:spPr>
              <a:xfrm>
                <a:off x="8248587" y="5105400"/>
                <a:ext cx="609600" cy="2286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172387" y="4724400"/>
                <a:ext cx="97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DataOut</a:t>
                </a:r>
                <a:endParaRPr lang="en-US" dirty="0"/>
              </a:p>
            </p:txBody>
          </p:sp>
          <p:grpSp>
            <p:nvGrpSpPr>
              <p:cNvPr id="74" name="Group 12"/>
              <p:cNvGrpSpPr/>
              <p:nvPr/>
            </p:nvGrpSpPr>
            <p:grpSpPr>
              <a:xfrm>
                <a:off x="3886200" y="3886200"/>
                <a:ext cx="1066800" cy="990600"/>
                <a:chOff x="5619813" y="1295400"/>
                <a:chExt cx="1905000" cy="990600"/>
              </a:xfrm>
            </p:grpSpPr>
            <p:sp>
              <p:nvSpPr>
                <p:cNvPr id="77" name="Rectangle 2"/>
                <p:cNvSpPr/>
                <p:nvPr/>
              </p:nvSpPr>
              <p:spPr>
                <a:xfrm>
                  <a:off x="5619813" y="1295400"/>
                  <a:ext cx="1905000" cy="990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791201" y="1295400"/>
                  <a:ext cx="1676400" cy="707886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  </a:t>
                  </a:r>
                </a:p>
                <a:p>
                  <a:r>
                    <a:rPr lang="en-US" sz="2000" dirty="0" smtClean="0"/>
                    <a:t>  FSM</a:t>
                  </a:r>
                  <a:endParaRPr lang="en-US" sz="2000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629400" y="12954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Multiplier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2438400"/>
                <a:ext cx="21336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       Control                	Unit</a:t>
                </a:r>
              </a:p>
              <a:p>
                <a:endParaRPr lang="en-US" dirty="0"/>
              </a:p>
            </p:txBody>
          </p:sp>
        </p:grpSp>
        <p:grpSp>
          <p:nvGrpSpPr>
            <p:cNvPr id="47" name="Group 43"/>
            <p:cNvGrpSpPr/>
            <p:nvPr/>
          </p:nvGrpSpPr>
          <p:grpSpPr>
            <a:xfrm>
              <a:off x="0" y="1295400"/>
              <a:ext cx="5105400" cy="1143000"/>
              <a:chOff x="0" y="1295400"/>
              <a:chExt cx="5105400" cy="11430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0" y="1295400"/>
                <a:ext cx="800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DataIn</a:t>
                </a:r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886200" y="1371600"/>
                <a:ext cx="10668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038600" y="17526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Muxes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524000"/>
          <a:ext cx="8762999" cy="3433871"/>
        </p:xfrm>
        <a:graphic>
          <a:graphicData uri="http://schemas.openxmlformats.org/drawingml/2006/table">
            <a:tbl>
              <a:tblPr/>
              <a:tblGrid>
                <a:gridCol w="2210470"/>
                <a:gridCol w="850180"/>
                <a:gridCol w="766039"/>
                <a:gridCol w="766039"/>
                <a:gridCol w="1021971"/>
                <a:gridCol w="1021971"/>
                <a:gridCol w="850180"/>
                <a:gridCol w="1276149"/>
              </a:tblGrid>
              <a:tr h="940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Resources Vs.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Implementation Method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AR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Flip Flops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LUTs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Occupied Slices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Bounded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IOBs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Block RAMs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18x18 Multipliers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895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Previous Design using Simulink-to-FPGA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18%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20%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25%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11%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20%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32%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Current Design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6%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10%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12%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11%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17%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3%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Current Design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6%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10%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12%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11%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17%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3%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1600200" y="0"/>
            <a:ext cx="97234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 comparison of resource utilization between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two implementation methods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562600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This design was implemented on a device of Virtex II Pro family of Xilinx FPGAs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(XC2VP1006FF1704)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798" y="1219201"/>
          <a:ext cx="7924802" cy="2285998"/>
        </p:xfrm>
        <a:graphic>
          <a:graphicData uri="http://schemas.openxmlformats.org/drawingml/2006/table">
            <a:tbl>
              <a:tblPr/>
              <a:tblGrid>
                <a:gridCol w="2472661"/>
                <a:gridCol w="921489"/>
                <a:gridCol w="844698"/>
                <a:gridCol w="844698"/>
                <a:gridCol w="844698"/>
                <a:gridCol w="998279"/>
                <a:gridCol w="998279"/>
              </a:tblGrid>
              <a:tr h="326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Number of samples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20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200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400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2000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8000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53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Number of Cycles for AR8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 554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2474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4874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9674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 48074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192074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Number of Cycles for AR16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1114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5014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9814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19414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 98014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392014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Number of Cycles for AR32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2214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10014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19614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38814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196014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760414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457200"/>
            <a:ext cx="8893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Number of cycles required per frame for various model orders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4267200"/>
            <a:ext cx="2590800" cy="518160"/>
          </a:xfrm>
          <a:prstGeom prst="rect">
            <a:avLst/>
          </a:prstGeom>
          <a:noFill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5257800"/>
            <a:ext cx="6172200" cy="604007"/>
          </a:xfrm>
          <a:prstGeom prst="rect">
            <a:avLst/>
          </a:prstGeom>
          <a:noFill/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171343" y="454968"/>
            <a:ext cx="480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   			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556337" y="852101"/>
            <a:ext cx="2031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685800" y="1524000"/>
          <a:ext cx="7772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8600" y="609600"/>
            <a:ext cx="85443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Comparison of power estimation for 32-bit and 64-bit floating point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implementations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246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/>
              <a:t> </a:t>
            </a:r>
            <a:r>
              <a:rPr lang="en-US" b="1" dirty="0" err="1" smtClean="0"/>
              <a:t>XPower</a:t>
            </a:r>
            <a:r>
              <a:rPr lang="en-US" b="1" dirty="0" smtClean="0"/>
              <a:t> Analyzer </a:t>
            </a:r>
            <a:r>
              <a:rPr lang="en-US" dirty="0" smtClean="0"/>
              <a:t>delivered with ISE® Design Suite was used for FPGA (XC5VLX110-3FF676C)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7588" y="1371600"/>
            <a:ext cx="7067212" cy="4914900"/>
            <a:chOff x="572176" y="381000"/>
            <a:chExt cx="8495624" cy="6172200"/>
          </a:xfrm>
        </p:grpSpPr>
        <p:sp>
          <p:nvSpPr>
            <p:cNvPr id="3" name="Rectangle 2"/>
            <p:cNvSpPr/>
            <p:nvPr/>
          </p:nvSpPr>
          <p:spPr>
            <a:xfrm>
              <a:off x="3352800" y="381000"/>
              <a:ext cx="15240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5400000">
              <a:off x="781726" y="2838450"/>
              <a:ext cx="838200" cy="4953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1638976" y="28956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>
              <a:off x="572176" y="27432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572176" y="29718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572176" y="32004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572176" y="34290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rapezoid 9"/>
            <p:cNvSpPr/>
            <p:nvPr/>
          </p:nvSpPr>
          <p:spPr>
            <a:xfrm rot="5400000">
              <a:off x="7334250" y="2990850"/>
              <a:ext cx="838200" cy="49530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8229601" y="30480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10800000">
              <a:off x="7124700" y="28956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7124700" y="31242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7124700" y="33528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7124700" y="35814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>
              <a:off x="5334000" y="1828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029201" y="4571999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lowchart: Merge 17"/>
            <p:cNvSpPr/>
            <p:nvPr/>
          </p:nvSpPr>
          <p:spPr>
            <a:xfrm>
              <a:off x="8763000" y="41148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763000" y="3657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63000" y="37338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 rot="5400000">
              <a:off x="8724900" y="39243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8724900" y="34671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5" idx="0"/>
            </p:cNvCxnSpPr>
            <p:nvPr/>
          </p:nvCxnSpPr>
          <p:spPr>
            <a:xfrm rot="10800000">
              <a:off x="2096176" y="3124200"/>
              <a:ext cx="5410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067299" y="1333500"/>
              <a:ext cx="990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Merge 24"/>
            <p:cNvSpPr/>
            <p:nvPr/>
          </p:nvSpPr>
          <p:spPr>
            <a:xfrm>
              <a:off x="6324600" y="3962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6324600" y="3505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24600" y="3581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848100" y="3162300"/>
              <a:ext cx="281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143500" y="27051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286499" y="3314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286499" y="3771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705100" y="5219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0" y="1752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8686800" y="32766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3886200" y="838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Merge 35"/>
            <p:cNvSpPr/>
            <p:nvPr/>
          </p:nvSpPr>
          <p:spPr>
            <a:xfrm>
              <a:off x="3962400" y="1676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62400" y="1219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29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924300" y="1485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924300" y="1028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rot="5400000">
              <a:off x="3429000" y="6096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2971800" y="18288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2667001" y="45720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2705100" y="1333500"/>
              <a:ext cx="990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2895600" y="1752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781300" y="27051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lowchart: Merge 46"/>
            <p:cNvSpPr/>
            <p:nvPr/>
          </p:nvSpPr>
          <p:spPr>
            <a:xfrm>
              <a:off x="3962400" y="3962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962400" y="3505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62400" y="3581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endCxn id="47" idx="0"/>
            </p:cNvCxnSpPr>
            <p:nvPr/>
          </p:nvCxnSpPr>
          <p:spPr>
            <a:xfrm rot="5400000">
              <a:off x="3924300" y="3771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924299" y="3314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85900" y="3162300"/>
              <a:ext cx="2819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067300" y="5219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3200400" y="838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1410376" y="3124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8001000" y="32766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714999" y="381000"/>
              <a:ext cx="15240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10800000">
              <a:off x="5562599" y="838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Merge 58"/>
            <p:cNvSpPr/>
            <p:nvPr/>
          </p:nvSpPr>
          <p:spPr>
            <a:xfrm>
              <a:off x="6324599" y="1676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324599" y="1219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324599" y="129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9" idx="0"/>
            </p:cNvCxnSpPr>
            <p:nvPr/>
          </p:nvCxnSpPr>
          <p:spPr>
            <a:xfrm rot="5400000">
              <a:off x="6286499" y="1485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6286499" y="1028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/>
            <p:nvPr/>
          </p:nvSpPr>
          <p:spPr>
            <a:xfrm rot="5400000">
              <a:off x="5791199" y="6096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>
              <a:off x="6248399" y="838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135"/>
            <p:cNvSpPr txBox="1"/>
            <p:nvPr/>
          </p:nvSpPr>
          <p:spPr>
            <a:xfrm>
              <a:off x="6705599" y="381000"/>
              <a:ext cx="804977" cy="579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LB</a:t>
              </a:r>
              <a:endParaRPr lang="en-US" sz="2400" b="1" dirty="0"/>
            </a:p>
          </p:txBody>
        </p:sp>
        <p:sp>
          <p:nvSpPr>
            <p:cNvPr id="67" name="TextBox 136"/>
            <p:cNvSpPr txBox="1"/>
            <p:nvPr/>
          </p:nvSpPr>
          <p:spPr>
            <a:xfrm>
              <a:off x="4191000" y="3516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C</a:t>
              </a:r>
              <a:r>
                <a:rPr lang="en-US" sz="1200" b="1" dirty="0" smtClean="0"/>
                <a:t>W</a:t>
              </a:r>
              <a:endParaRPr lang="en-US" sz="12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81681" y="4591493"/>
              <a:ext cx="13324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/>
                <a:t>Isolation Buffer</a:t>
              </a:r>
              <a:endParaRPr lang="en-US" sz="1400" b="1" dirty="0"/>
            </a:p>
          </p:txBody>
        </p:sp>
        <p:sp>
          <p:nvSpPr>
            <p:cNvPr id="69" name="TextBox 140"/>
            <p:cNvSpPr txBox="1"/>
            <p:nvPr/>
          </p:nvSpPr>
          <p:spPr>
            <a:xfrm>
              <a:off x="67056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C</a:t>
              </a:r>
              <a:r>
                <a:rPr lang="en-US" sz="1200" b="1" dirty="0" smtClean="0"/>
                <a:t>W</a:t>
              </a:r>
              <a:endParaRPr lang="en-US" sz="12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86576" y="2590800"/>
              <a:ext cx="8756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/>
                <a:t>4X Buffer</a:t>
              </a:r>
              <a:endParaRPr lang="en-US" sz="1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077200" y="2743200"/>
              <a:ext cx="8756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 smtClean="0">
                  <a:solidFill>
                    <a:prstClr val="black"/>
                  </a:solidFill>
                </a:rPr>
                <a:t>4X </a:t>
              </a:r>
              <a:r>
                <a:rPr lang="en-US" sz="1400" b="1" dirty="0">
                  <a:solidFill>
                    <a:prstClr val="black"/>
                  </a:solidFill>
                </a:rPr>
                <a:t>Buffer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43400" y="381000"/>
              <a:ext cx="4876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LB</a:t>
              </a:r>
              <a:endParaRPr lang="en-US" sz="2400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10200" y="4953000"/>
              <a:ext cx="15240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Flowchart: Merge 73"/>
            <p:cNvSpPr/>
            <p:nvPr/>
          </p:nvSpPr>
          <p:spPr>
            <a:xfrm>
              <a:off x="6019800" y="6248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019800" y="5791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019800" y="5867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74" idx="0"/>
            </p:cNvCxnSpPr>
            <p:nvPr/>
          </p:nvCxnSpPr>
          <p:spPr>
            <a:xfrm rot="5400000">
              <a:off x="5981700" y="6057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5981700" y="5600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5400000">
              <a:off x="5486400" y="51816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>
              <a:off x="5943600" y="5410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53"/>
            <p:cNvSpPr txBox="1"/>
            <p:nvPr/>
          </p:nvSpPr>
          <p:spPr>
            <a:xfrm>
              <a:off x="6400800" y="4953000"/>
              <a:ext cx="743371" cy="579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LB</a:t>
              </a:r>
              <a:endParaRPr lang="en-US" sz="2400" b="1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048000" y="4953000"/>
              <a:ext cx="1524000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lowchart: Merge 82"/>
            <p:cNvSpPr/>
            <p:nvPr/>
          </p:nvSpPr>
          <p:spPr>
            <a:xfrm>
              <a:off x="3657600" y="6248400"/>
              <a:ext cx="304800" cy="228600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657600" y="57912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57600" y="5867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83" idx="0"/>
            </p:cNvCxnSpPr>
            <p:nvPr/>
          </p:nvCxnSpPr>
          <p:spPr>
            <a:xfrm rot="5400000">
              <a:off x="3619500" y="60579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619500" y="5600700"/>
              <a:ext cx="381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Isosceles Triangle 87"/>
            <p:cNvSpPr/>
            <p:nvPr/>
          </p:nvSpPr>
          <p:spPr>
            <a:xfrm rot="5400000">
              <a:off x="3124200" y="5181600"/>
              <a:ext cx="4572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10800000">
              <a:off x="3581400" y="5410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62"/>
            <p:cNvSpPr txBox="1"/>
            <p:nvPr/>
          </p:nvSpPr>
          <p:spPr>
            <a:xfrm>
              <a:off x="3846520" y="4953000"/>
              <a:ext cx="1007614" cy="579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/>
                <a:t>   LB</a:t>
              </a:r>
              <a:endParaRPr lang="en-US" sz="2400" b="1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10800000">
              <a:off x="2895600" y="5410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5257801" y="54102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381000" y="381000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Routing Channel and Delay Path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 [4]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1371600"/>
          <a:ext cx="4267200" cy="2880360"/>
        </p:xfrm>
        <a:graphic>
          <a:graphicData uri="http://schemas.openxmlformats.org/drawingml/2006/table">
            <a:tbl>
              <a:tblPr/>
              <a:tblGrid>
                <a:gridCol w="3127577"/>
                <a:gridCol w="1139623"/>
              </a:tblGrid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Metal Type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  Cu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Width of the Trace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0.064</a:t>
                      </a:r>
                      <a:r>
                        <a:rPr lang="en-US" sz="1800">
                          <a:latin typeface="Cambria Math"/>
                          <a:ea typeface="Calibri"/>
                          <a:cs typeface="Times New Roman"/>
                        </a:rPr>
                        <a:t>μ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Separation Between Traces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 Math"/>
                          <a:ea typeface="Calibri"/>
                          <a:cs typeface="Times New Roman"/>
                        </a:rPr>
                        <a:t>0.064μ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Length of the Trace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 Math"/>
                          <a:ea typeface="Calibri"/>
                          <a:cs typeface="Times New Roman"/>
                        </a:rPr>
                        <a:t>30μ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Thickness of the Trace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 Math"/>
                          <a:ea typeface="Calibri"/>
                          <a:cs typeface="Times New Roman"/>
                        </a:rPr>
                        <a:t>0.14μ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Height From Ground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 Math"/>
                          <a:ea typeface="Calibri"/>
                          <a:cs typeface="Times New Roman"/>
                        </a:rPr>
                        <a:t>0.14μ</a:t>
                      </a: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m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Dielectric Constant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   2.2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381000"/>
            <a:ext cx="89992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Parameters used to determine interconnect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capacitance [5,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549676"/>
            <a:ext cx="1104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US" dirty="0" smtClean="0">
                <a:latin typeface="Times New Roman"/>
                <a:ea typeface="Calibri"/>
              </a:rPr>
              <a:t>NMOS and PMOS transistors models (32 nm technology) were obtained from </a:t>
            </a:r>
          </a:p>
          <a:p>
            <a:r>
              <a:rPr lang="en-US" dirty="0" smtClean="0">
                <a:latin typeface="Times New Roman"/>
                <a:cs typeface="Times New Roman" pitchFamily="18" charset="0"/>
              </a:rPr>
              <a:t>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Predictive Technology Model (PTM).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information related to area of a tile was taken from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Intelligent FPGA  Architecture Repository (IFAR)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website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wiring capacitance for a routing track of length of 30μm was found to be 4.63fF.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Subthreshold Circuit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Design [1]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41357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transistors leak a small amount of current even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when the gate voltage is less than the threshold voltage. </a:t>
            </a:r>
          </a:p>
          <a:p>
            <a:pPr>
              <a:buFont typeface="Courier New" pitchFamily="49" charset="0"/>
              <a:buChar char="o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subthreshold region of operation, current drops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off exponentially as gate voltage falls below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(weak inversion).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region can be used for low power circuit design at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the cost of reduced performance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44145" y="3581400"/>
            <a:ext cx="318655" cy="500743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9530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options for body bias        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Reverse bias  to increase       and reduce leakage power.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Forward bias  to decrease      and increase device performance.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286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Effect [1]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143000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transistor is a four-terminal device with gate, source, drain, and body as an implicit terminal. Applying a voltage between the source and body       increases the amount of charge required to invert the channel and hence increases the threshold voltage       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 small voltage applied to the source and body, the relationship between the threshold voltage and  can be simplified to (12):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						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       depends on the body effect coefficient and the surface potential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1524000"/>
            <a:ext cx="290945" cy="304800"/>
          </a:xfrm>
          <a:prstGeom prst="rect">
            <a:avLst/>
          </a:prstGeom>
          <a:noFill/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33600"/>
            <a:ext cx="242454" cy="381000"/>
          </a:xfrm>
          <a:prstGeom prst="rect">
            <a:avLst/>
          </a:prstGeom>
          <a:noFill/>
        </p:spPr>
      </p:pic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0" name="Picture 2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438400"/>
            <a:ext cx="3886200" cy="504459"/>
          </a:xfrm>
          <a:prstGeom prst="rect">
            <a:avLst/>
          </a:prstGeom>
          <a:noFill/>
        </p:spPr>
      </p:pic>
      <p:sp>
        <p:nvSpPr>
          <p:cNvPr id="61462" name="Rectangle 22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1400" y="24954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(1.7)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91400" y="3733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(1.8)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63" name="Picture 2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3810000"/>
            <a:ext cx="2348345" cy="457200"/>
          </a:xfrm>
          <a:prstGeom prst="rect">
            <a:avLst/>
          </a:prstGeom>
          <a:noFill/>
        </p:spPr>
      </p:pic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66" name="Picture 2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073" y="4191000"/>
            <a:ext cx="311727" cy="457200"/>
          </a:xfrm>
          <a:prstGeom prst="rect">
            <a:avLst/>
          </a:prstGeom>
          <a:noFill/>
        </p:spPr>
      </p:pic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0" y="209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52455" y="4949371"/>
            <a:ext cx="367145" cy="384629"/>
          </a:xfrm>
          <a:prstGeom prst="rect">
            <a:avLst/>
          </a:prstGeom>
          <a:noFill/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562600"/>
            <a:ext cx="242454" cy="381000"/>
          </a:xfrm>
          <a:prstGeom prst="rect">
            <a:avLst/>
          </a:prstGeom>
          <a:noFill/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943600"/>
            <a:ext cx="242454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8001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Agenda </a:t>
            </a:r>
            <a:endParaRPr lang="en-US" sz="2800" dirty="0" smtClean="0"/>
          </a:p>
          <a:p>
            <a:endParaRPr lang="en-US" sz="2800" b="1" u="sng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 Objectives</a:t>
            </a:r>
          </a:p>
          <a:p>
            <a:pPr>
              <a:buSzPct val="100000"/>
              <a:buFont typeface="Courier New" pitchFamily="49" charset="0"/>
              <a:buChar char="o"/>
            </a:pPr>
            <a:endParaRPr lang="en-US" sz="2800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 Auto-Regressive (AR) Modeling</a:t>
            </a:r>
          </a:p>
          <a:p>
            <a:pPr>
              <a:buSzPct val="100000"/>
              <a:buFont typeface="Courier New" pitchFamily="49" charset="0"/>
              <a:buChar char="o"/>
            </a:pPr>
            <a:endParaRPr lang="en-US" sz="2800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 Overview Of The FPGA Implementation of AR 	Burg Algorithm</a:t>
            </a:r>
          </a:p>
          <a:p>
            <a:pPr lvl="1">
              <a:buSzPct val="100000"/>
            </a:pPr>
            <a:endParaRPr lang="en-US" sz="2800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 Subthreshold Circuit Design</a:t>
            </a:r>
          </a:p>
          <a:p>
            <a:pPr>
              <a:buSzPct val="100000"/>
              <a:buFont typeface="Courier New" pitchFamily="49" charset="0"/>
              <a:buChar char="o"/>
            </a:pPr>
            <a:endParaRPr lang="en-US" sz="2800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Conclusion</a:t>
            </a:r>
          </a:p>
          <a:p>
            <a:pPr>
              <a:buSzPct val="100000"/>
              <a:buFont typeface="Courier New" pitchFamily="49" charset="0"/>
              <a:buChar char="o"/>
            </a:pPr>
            <a:endParaRPr lang="en-US" sz="2800" dirty="0" smtClean="0"/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n-US" sz="2800" dirty="0" smtClean="0"/>
              <a:t>  Future Work</a:t>
            </a:r>
          </a:p>
          <a:p>
            <a:pPr>
              <a:buSzPct val="100000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981200" y="838200"/>
            <a:ext cx="5105400" cy="3962400"/>
            <a:chOff x="152400" y="1676400"/>
            <a:chExt cx="4191000" cy="3276601"/>
          </a:xfrm>
        </p:grpSpPr>
        <p:pic>
          <p:nvPicPr>
            <p:cNvPr id="37890" name="Picture 2" descr="http://zone.ni.com/cms/images/devzone/tut/a/a298dcae1270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1676400"/>
              <a:ext cx="4191000" cy="3276601"/>
            </a:xfrm>
            <a:prstGeom prst="rect">
              <a:avLst/>
            </a:prstGeom>
            <a:noFill/>
          </p:spPr>
        </p:pic>
        <p:grpSp>
          <p:nvGrpSpPr>
            <p:cNvPr id="13" name="Group 12"/>
            <p:cNvGrpSpPr/>
            <p:nvPr/>
          </p:nvGrpSpPr>
          <p:grpSpPr>
            <a:xfrm>
              <a:off x="2971800" y="3733800"/>
              <a:ext cx="304800" cy="304800"/>
              <a:chOff x="2438400" y="5943600"/>
              <a:chExt cx="304800" cy="304800"/>
            </a:xfrm>
          </p:grpSpPr>
          <p:sp>
            <p:nvSpPr>
              <p:cNvPr id="3" name="Flowchart: Merge 2"/>
              <p:cNvSpPr/>
              <p:nvPr/>
            </p:nvSpPr>
            <p:spPr>
              <a:xfrm flipV="1">
                <a:off x="2438400" y="5943600"/>
                <a:ext cx="304800" cy="304800"/>
              </a:xfrm>
              <a:prstGeom prst="flowChartMerg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438400" y="594360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 rot="5400000">
              <a:off x="3009900" y="36195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009900" y="40767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5800" y="3733800"/>
              <a:ext cx="304800" cy="304800"/>
              <a:chOff x="2438400" y="5943600"/>
              <a:chExt cx="304800" cy="304800"/>
            </a:xfrm>
          </p:grpSpPr>
          <p:sp>
            <p:nvSpPr>
              <p:cNvPr id="15" name="Flowchart: Merge 14"/>
              <p:cNvSpPr/>
              <p:nvPr/>
            </p:nvSpPr>
            <p:spPr>
              <a:xfrm flipV="1">
                <a:off x="2438400" y="5943600"/>
                <a:ext cx="304800" cy="304800"/>
              </a:xfrm>
              <a:prstGeom prst="flowChartMerg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38400" y="5943600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rot="5400000">
              <a:off x="723900" y="36195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23900" y="40767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685800" y="5334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conventional NMOS the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pn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junction between source and substrate, and 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pn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junction between drain and substrate  are reversed biased  to reduce the leakage 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current [8, 9].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81200" y="2209800"/>
            <a:ext cx="1524000" cy="3276600"/>
            <a:chOff x="2133600" y="1600200"/>
            <a:chExt cx="1524000" cy="32766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048000" y="19050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048000" y="2971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048000" y="2514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14600" y="2743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819400" y="2743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905000" y="3352800"/>
              <a:ext cx="1219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743200" y="2667000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2971800" y="22098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Merge 41"/>
            <p:cNvSpPr/>
            <p:nvPr/>
          </p:nvSpPr>
          <p:spPr>
            <a:xfrm>
              <a:off x="3124200" y="4648200"/>
              <a:ext cx="304800" cy="228600"/>
            </a:xfrm>
            <a:prstGeom prst="flowChartMerg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2667000" y="2743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895600" y="3352800"/>
              <a:ext cx="762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048000" y="4191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048000" y="3733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2819400" y="39624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2667000" y="39624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048000" y="44196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514600" y="39624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33600" y="33528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6600" y="33528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48000" y="27432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429000" y="25146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76600" y="22860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29000" y="2743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429000" y="41910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276600" y="44196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048000" y="3962400"/>
              <a:ext cx="3048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3276600" y="39624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971800" y="1600200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1400" b="1" dirty="0" err="1" smtClean="0">
                  <a:latin typeface="Times New Roman" pitchFamily="18" charset="0"/>
                  <a:cs typeface="Times New Roman" pitchFamily="18" charset="0"/>
                </a:rPr>
                <a:t>dd</a:t>
              </a:r>
              <a:endParaRPr lang="en-US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24400" y="2209800"/>
            <a:ext cx="1981200" cy="3200400"/>
            <a:chOff x="4495800" y="1600200"/>
            <a:chExt cx="1981200" cy="32004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410200" y="19050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410200" y="2971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410200" y="2514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76800" y="2743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181600" y="2743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305300" y="3314700"/>
              <a:ext cx="1143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105400" y="2667000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5334000" y="22098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Merge 12"/>
            <p:cNvSpPr/>
            <p:nvPr/>
          </p:nvSpPr>
          <p:spPr>
            <a:xfrm>
              <a:off x="5486400" y="4572000"/>
              <a:ext cx="304800" cy="228600"/>
            </a:xfrm>
            <a:prstGeom prst="flowChartMerg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5029200" y="2743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295900" y="3314700"/>
              <a:ext cx="6858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41148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200" y="3657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181600" y="3886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029200" y="38862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410200" y="43434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76800" y="38862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95800" y="33528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0200" y="27432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15000" y="27432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981700" y="37719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67400" y="36576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10200" y="3886200"/>
              <a:ext cx="3048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5638800" y="3886200"/>
              <a:ext cx="4572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317249" y="1600200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Vdd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lowchart: Merge 29"/>
            <p:cNvSpPr/>
            <p:nvPr/>
          </p:nvSpPr>
          <p:spPr>
            <a:xfrm>
              <a:off x="5943600" y="2895600"/>
              <a:ext cx="304800" cy="228600"/>
            </a:xfrm>
            <a:prstGeom prst="flowChartMerg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5981700" y="28575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792941" y="3364468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Vdd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638800" y="3352800"/>
              <a:ext cx="838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8158" y="593467"/>
            <a:ext cx="79768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conventional inverter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      	          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Vs.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 inverter with swapped body biasing (SBB) voltage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1905000"/>
            <a:ext cx="3945602" cy="3581400"/>
            <a:chOff x="2150398" y="1143000"/>
            <a:chExt cx="3945602" cy="3581400"/>
          </a:xfrm>
        </p:grpSpPr>
        <p:sp>
          <p:nvSpPr>
            <p:cNvPr id="4" name="TextBox 39"/>
            <p:cNvSpPr txBox="1"/>
            <p:nvPr/>
          </p:nvSpPr>
          <p:spPr>
            <a:xfrm>
              <a:off x="3505200" y="3124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4511601" y="35814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968801" y="3886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968801" y="32766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435401" y="35814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4664001" y="35814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892601" y="41910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68801" y="1447800"/>
              <a:ext cx="457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511601" y="23622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68801" y="26670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68801" y="20574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435401" y="2362200"/>
              <a:ext cx="228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4664001" y="23622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825801" y="2971800"/>
              <a:ext cx="12192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664001" y="2286000"/>
              <a:ext cx="152400" cy="1524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892601" y="17526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892601" y="2971800"/>
              <a:ext cx="6096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Merge 20"/>
            <p:cNvSpPr/>
            <p:nvPr/>
          </p:nvSpPr>
          <p:spPr>
            <a:xfrm>
              <a:off x="5045001" y="4495800"/>
              <a:ext cx="304800" cy="228600"/>
            </a:xfrm>
            <a:prstGeom prst="flowChartMerg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Calibri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197401" y="2971800"/>
              <a:ext cx="381000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0"/>
            <p:cNvSpPr txBox="1"/>
            <p:nvPr/>
          </p:nvSpPr>
          <p:spPr>
            <a:xfrm>
              <a:off x="3581400" y="1981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50398" y="2743200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In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32120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1992868"/>
              <a:ext cx="381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0276" y="2754868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dirty="0" smtClean="0"/>
                <a:t>Out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953000" y="23622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295900" y="209550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181600" y="18288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34000" y="2362200"/>
              <a:ext cx="2286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295900" y="384810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81600" y="41148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53000" y="3581400"/>
              <a:ext cx="3048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0800000">
              <a:off x="5181600" y="3581400"/>
              <a:ext cx="3810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2438400" y="1219200"/>
              <a:ext cx="1981200" cy="3200400"/>
              <a:chOff x="4495800" y="1600200"/>
              <a:chExt cx="1981200" cy="3200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410200" y="19050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410200" y="29718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410200" y="25146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76800" y="27432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5181600" y="27432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>
                <a:off x="4305300" y="3314700"/>
                <a:ext cx="11430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5105400" y="2667000"/>
                <a:ext cx="152400" cy="1524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rot="5400000">
                <a:off x="5334000" y="2209800"/>
                <a:ext cx="609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lowchart: Merge 45"/>
              <p:cNvSpPr/>
              <p:nvPr/>
            </p:nvSpPr>
            <p:spPr>
              <a:xfrm>
                <a:off x="5486400" y="4572000"/>
                <a:ext cx="304800" cy="228600"/>
              </a:xfrm>
              <a:prstGeom prst="flowChartMerg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5400000">
                <a:off x="5029200" y="27432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5295900" y="3314700"/>
                <a:ext cx="6858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410200" y="41148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10200" y="36576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5181600" y="38862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5029200" y="38862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5410200" y="4343400"/>
                <a:ext cx="457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876800" y="3886200"/>
                <a:ext cx="3810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95800" y="3352800"/>
                <a:ext cx="3810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410200" y="2743200"/>
                <a:ext cx="38100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715000" y="2743200"/>
                <a:ext cx="3810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5981700" y="37719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867400" y="3657600"/>
                <a:ext cx="3810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410200" y="3886200"/>
                <a:ext cx="3048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10800000">
                <a:off x="5638800" y="3886200"/>
                <a:ext cx="45720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317249" y="160020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9pPr>
              </a:lstStyle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Vdd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Flowchart: Merge 62"/>
              <p:cNvSpPr/>
              <p:nvPr/>
            </p:nvSpPr>
            <p:spPr>
              <a:xfrm>
                <a:off x="5943600" y="2895600"/>
                <a:ext cx="304800" cy="228600"/>
              </a:xfrm>
              <a:prstGeom prst="flowChartMerg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Calibri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rot="5400000">
                <a:off x="5981700" y="2857500"/>
                <a:ext cx="2286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5792941" y="336446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Calibri"/>
                  </a:defRPr>
                </a:lvl9pPr>
              </a:lstStyle>
              <a:p>
                <a:r>
                  <a:rPr lang="en-US" b="1" dirty="0" err="1" smtClean="0">
                    <a:latin typeface="Times New Roman" pitchFamily="18" charset="0"/>
                    <a:cs typeface="Times New Roman" pitchFamily="18" charset="0"/>
                  </a:rPr>
                  <a:t>Vdd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5638800" y="3352800"/>
                <a:ext cx="838200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4878541" y="1143000"/>
              <a:ext cx="607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/>
                </a:defRPr>
              </a:lvl9pPr>
            </a:lstStyle>
            <a:p>
              <a:r>
                <a:rPr lang="en-US" b="1" dirty="0" err="1" smtClean="0">
                  <a:latin typeface="Times New Roman" pitchFamily="18" charset="0"/>
                  <a:cs typeface="Times New Roman" pitchFamily="18" charset="0"/>
                </a:rPr>
                <a:t>Vdd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09600" y="685800"/>
            <a:ext cx="79110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Multistage buffers with variable threshold voltage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524000"/>
          <a:ext cx="8686799" cy="5364480"/>
        </p:xfrm>
        <a:graphic>
          <a:graphicData uri="http://schemas.openxmlformats.org/drawingml/2006/table">
            <a:tbl>
              <a:tblPr/>
              <a:tblGrid>
                <a:gridCol w="1469091"/>
                <a:gridCol w="1405219"/>
                <a:gridCol w="1011890"/>
                <a:gridCol w="1447800"/>
                <a:gridCol w="1066800"/>
                <a:gridCol w="1143000"/>
                <a:gridCol w="1142999"/>
              </a:tblGrid>
              <a:tr h="3526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Supply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Voltage (V)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Average Power 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μW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Delay 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nS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805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Conventional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Buffer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SBB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Buffer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Conventional Buffer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Delay Per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tracks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SBB 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Buffer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  <a:defRPr/>
                      </a:pPr>
                      <a:endParaRPr lang="en-US" sz="1600" b="1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Delay Per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  <a:defRPr/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 tracks</a:t>
                      </a:r>
                      <a:endParaRPr lang="en-US" sz="16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0.9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29.58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93.068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0.6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0.2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0.8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19.665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53.161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0.75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0.7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11.668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30.513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1.0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0.4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0.6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5.5642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9.0586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1.6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0.9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0.5*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1.5643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1.9623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4.2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2.5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0.45*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0.54538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0.64034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4.4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0.4*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0.1303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0.14963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27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540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220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160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0.35*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0.024716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0.02836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1600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36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5188585" algn="l"/>
                        </a:tabLst>
                      </a:pPr>
                      <a:r>
                        <a:rPr lang="en-US" sz="16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720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304800"/>
            <a:ext cx="84839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Average power dissipation and delay of both buffer types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for various values of supply voltages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5841" name="Picture 18" descr="PDP_BothBuffe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810645" cy="5334000"/>
          </a:xfrm>
          <a:prstGeom prst="rect">
            <a:avLst/>
          </a:prstGeom>
          <a:noFill/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04800" y="304800"/>
            <a:ext cx="821558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Power-Delay Product vs. Supply Voltage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Models with SBB Buffers and Conventional Buffers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259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Conclussion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4582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power requirement for implementing a computationally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intensive algorithm used for processing biosignals on FPGAs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was investigated.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FPGA routing tracks is able to operate in the subthreshold region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while still meeting the timing constraint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Using SBB buffers, it is possible to achieve power reduction by a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factor of 197.7 and power-delay product reduction by a factor of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10.78 as compared to normal operation in the saturation region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power reduction can significantly increase in the battery life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of portable devices utilizing FPGAs for biomedical applications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572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62000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endParaRPr lang="en-US" sz="3200" dirty="0" smtClean="0"/>
          </a:p>
          <a:p>
            <a:pPr>
              <a:buFont typeface="Courier New" pitchFamily="49" charset="0"/>
              <a:buChar char="o"/>
            </a:pPr>
            <a:r>
              <a:rPr lang="en-US" sz="3200" dirty="0" err="1" smtClean="0"/>
              <a:t>Subthreshold</a:t>
            </a:r>
            <a:r>
              <a:rPr lang="en-US" sz="3200" dirty="0" smtClean="0"/>
              <a:t> design should also be investigated</a:t>
            </a:r>
          </a:p>
          <a:p>
            <a:r>
              <a:rPr lang="en-US" sz="3200" dirty="0" smtClean="0"/>
              <a:t>    for Logic Blocks, Block RAMs, Functional Units, and</a:t>
            </a:r>
          </a:p>
          <a:p>
            <a:r>
              <a:rPr lang="en-US" sz="3200" dirty="0" smtClean="0"/>
              <a:t>    other elements that make up the   architecture of</a:t>
            </a:r>
          </a:p>
          <a:p>
            <a:r>
              <a:rPr lang="en-US" sz="3200" dirty="0" smtClean="0"/>
              <a:t>    an FPGA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 smtClean="0"/>
              <a:t> Other body biasing techniques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should be </a:t>
            </a:r>
            <a:endParaRPr lang="en-US" sz="3200" dirty="0" smtClean="0"/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investigated </a:t>
            </a:r>
            <a:r>
              <a:rPr lang="en-US" sz="3200" dirty="0" smtClean="0"/>
              <a:t>for the FPGA fabric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/>
              <a:t>Subthreshold</a:t>
            </a:r>
            <a:r>
              <a:rPr lang="en-US" sz="3200" dirty="0" smtClean="0"/>
              <a:t> design could also be investigated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an ASIC device.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01663"/>
            <a:ext cx="8991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[1]N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H. E.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Weste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D. M. Harris,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CMOS VLSI Design: A Circuits and Systems Perspective 4th Edition,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Addison Wesley, MA, 2010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[2]R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M.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Rangayyan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Biomedical Signal Analysis: A Case-Study Approach,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Wiley-IEEE Press, NY, 2001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[3]R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M.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Rangayyan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S. Krishnan, G. D. Bell, C. B. Frank, and K. O.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Ladly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“Parametric Representation and Screening of Knee Joint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Vibroarthrographic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Signals,”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IEEE Transactions on Biomedical Engineering,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Vol. 44, No. 11, November 1997, pp. 1068-1074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[4]V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Betz, J. Rose, and A. Marquardt,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Architecture and CAD for Deep-Submicron FPGAs,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Kluwer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Academic Publishers, 1999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[5]Available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online 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http://www.eas.asu.edu/~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ptm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[6]Available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online 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http://www.eecg.utoronto.ca/vpr/architectures/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[7]S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Narendra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et. al, “Ultra-Low Voltage Circuits and Processor in 180nm to 90nm Technologies with a Swapped-Body Biasing Technique,”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Proceedings of the 2004 International Solid-State Circuits Conference,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San Francisco, CA, February 2004, pp. 8.4.1-8.4.3.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[8]J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Kao, S.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Narendra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Chandrakasan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Subthreshold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Leakage Modeling and Reduction Techniques,”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Proceedings of the 2002 IEEE International Conference on Computer Aided Design,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San Jose, CA, November 2002, pp. 141-148.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[9]J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Nyathi,B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Bero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"Logic Circuits Operating in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Subthreshold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Voltages," in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Proceedings of the 2006 IEEE International Symposium on  Low Power Electronics and Design,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Tegernsee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Germany, August 2006, pp. 131-134.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528935"/>
            <a:ext cx="2255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5187950" algn="l"/>
              </a:tabLst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REFERENCES</a:t>
            </a: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2514600"/>
            <a:ext cx="144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BatangChe" pitchFamily="49" charset="-127"/>
                <a:ea typeface="BatangChe" pitchFamily="49" charset="-127"/>
              </a:rPr>
              <a:t>?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28600"/>
            <a:ext cx="1804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u="sng" dirty="0" smtClean="0">
                <a:solidFill>
                  <a:prstClr val="black"/>
                </a:solidFill>
              </a:rPr>
              <a:t>Objective</a:t>
            </a:r>
            <a:endParaRPr lang="en-US" sz="3200" b="1" u="sng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8915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 Collecting and Processing biomedical signals</a:t>
            </a:r>
          </a:p>
          <a:p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 FPGA implementation of an Autoregressive model </a:t>
            </a:r>
          </a:p>
          <a:p>
            <a:r>
              <a:rPr lang="en-US" sz="2800" dirty="0" smtClean="0"/>
              <a:t>    targeted for portable devices</a:t>
            </a:r>
          </a:p>
          <a:p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 Optimizing design to lower the power consumption of the                  </a:t>
            </a:r>
          </a:p>
          <a:p>
            <a:r>
              <a:rPr lang="en-US" sz="2800" dirty="0" smtClean="0"/>
              <a:t>    device that is crucial for portable devices</a:t>
            </a:r>
          </a:p>
          <a:p>
            <a:endParaRPr lang="en-US" sz="2800" dirty="0" smtClean="0"/>
          </a:p>
          <a:p>
            <a:pPr>
              <a:buFont typeface="Courier New" pitchFamily="49" charset="0"/>
              <a:buChar char="o"/>
            </a:pPr>
            <a:r>
              <a:rPr lang="en-US" sz="2800" dirty="0" smtClean="0"/>
              <a:t> Using subthreshold circuit design technique to lower static </a:t>
            </a:r>
          </a:p>
          <a:p>
            <a:r>
              <a:rPr lang="en-US" sz="2800" dirty="0" smtClean="0"/>
              <a:t>    power consumption of the FPGA</a:t>
            </a:r>
          </a:p>
          <a:p>
            <a:r>
              <a:rPr lang="en-US" sz="2800" dirty="0" smtClean="0"/>
              <a:t>    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96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System Architecture Diagram</a:t>
            </a:r>
            <a:endParaRPr lang="en-US" sz="2800" b="1" u="sng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905000"/>
            <a:ext cx="9068968" cy="3495675"/>
            <a:chOff x="0" y="1905000"/>
            <a:chExt cx="9068968" cy="349567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1905000"/>
              <a:ext cx="9068968" cy="3495675"/>
              <a:chOff x="0" y="1905000"/>
              <a:chExt cx="9068968" cy="34956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1905000"/>
                <a:ext cx="9068968" cy="3495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Rectangle 3"/>
              <p:cNvSpPr/>
              <p:nvPr/>
            </p:nvSpPr>
            <p:spPr>
              <a:xfrm>
                <a:off x="5181600" y="3886200"/>
                <a:ext cx="1447800" cy="381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62200" y="4038600"/>
                <a:ext cx="1447800" cy="3810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029200" y="3276600"/>
              <a:ext cx="18288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 Modeling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3276600"/>
              <a:ext cx="18288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Adaptive Segmentation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20720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bandwidth of biomedical signals is limited to a few tens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to a few thousand Hertz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Biomedical signals are generated by human organisms that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carry significant information about human organisms.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Modeling of biomedical signals provides parameters which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could co-relate to the physiological sources of the signal 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2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Biomedical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Signals [2, 3]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580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autoregressive (AR) modeling result in higher resolution spectral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estimation in comparison with the Fast Fourier Transform (FFT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many biomedical signals, a hypothetical input  is considered since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the input is actually unknown.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 linear combination of past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values of the output can be used to predict the approximate value of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current output.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equation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approximate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predicted output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Burg algorithm is used to compute model coefficients (or poles)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Burg algorithm is based on minimizing least squares of the forward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and backward prediction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571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AR Modeling and BURG Algorithm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1" y="3886200"/>
            <a:ext cx="3581399" cy="469692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3886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(1.1)</a:t>
            </a: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791200"/>
            <a:ext cx="4573337" cy="838200"/>
          </a:xfrm>
          <a:prstGeom prst="rect">
            <a:avLst/>
          </a:prstGeom>
          <a:noFill/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4800" y="603146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1.2)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587431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953000"/>
            <a:ext cx="4419600" cy="7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514600"/>
            <a:ext cx="4343400" cy="19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1295400"/>
            <a:ext cx="91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(1.2)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(1.3)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(1.4)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(1.5)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45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Calculation of Auto-Regression parameters</a:t>
            </a:r>
            <a:endParaRPr lang="en-US" sz="3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990600"/>
            <a:ext cx="3505200" cy="15240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6810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Calculation of Auto-Regression parameters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886200" y="43434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4495800"/>
            <a:ext cx="434340" cy="228600"/>
          </a:xfrm>
          <a:prstGeom prst="rect">
            <a:avLst/>
          </a:prstGeom>
          <a:noFill/>
        </p:spPr>
      </p:pic>
      <p:sp>
        <p:nvSpPr>
          <p:cNvPr id="114" name="Rectangle 113"/>
          <p:cNvSpPr/>
          <p:nvPr/>
        </p:nvSpPr>
        <p:spPr>
          <a:xfrm>
            <a:off x="2819400" y="54864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5562600"/>
            <a:ext cx="365760" cy="304800"/>
          </a:xfrm>
          <a:prstGeom prst="rect">
            <a:avLst/>
          </a:prstGeom>
          <a:noFill/>
        </p:spPr>
      </p:pic>
      <p:sp>
        <p:nvSpPr>
          <p:cNvPr id="116" name="Oval 115"/>
          <p:cNvSpPr/>
          <p:nvPr/>
        </p:nvSpPr>
        <p:spPr>
          <a:xfrm>
            <a:off x="4953000" y="32004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9530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 ∑</a:t>
            </a:r>
            <a:endParaRPr lang="en-US" sz="11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4953000" y="54102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9530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 ∑</a:t>
            </a:r>
            <a:endParaRPr lang="en-US" sz="1100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2133600" y="3429000"/>
            <a:ext cx="2819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352800" y="5715000"/>
            <a:ext cx="1600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133600" y="57150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3658394" y="3885406"/>
            <a:ext cx="914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 flipH="1" flipV="1">
            <a:off x="3696494" y="5295106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486400" y="3429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486400" y="5715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3276600"/>
            <a:ext cx="457200" cy="247135"/>
          </a:xfrm>
          <a:prstGeom prst="rect">
            <a:avLst/>
          </a:prstGeom>
          <a:noFill/>
        </p:spPr>
      </p:pic>
      <p:pic>
        <p:nvPicPr>
          <p:cNvPr id="128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5638800"/>
            <a:ext cx="457200" cy="234462"/>
          </a:xfrm>
          <a:prstGeom prst="rect">
            <a:avLst/>
          </a:prstGeom>
          <a:noFill/>
        </p:spPr>
      </p:pic>
      <p:pic>
        <p:nvPicPr>
          <p:cNvPr id="129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276600"/>
            <a:ext cx="609600" cy="239059"/>
          </a:xfrm>
          <a:prstGeom prst="rect">
            <a:avLst/>
          </a:prstGeom>
          <a:noFill/>
        </p:spPr>
      </p:pic>
      <p:pic>
        <p:nvPicPr>
          <p:cNvPr id="130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5638800"/>
            <a:ext cx="609600" cy="230038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/>
          <p:nvPr/>
        </p:nvCxnSpPr>
        <p:spPr>
          <a:xfrm rot="5400000">
            <a:off x="4953794" y="5180806"/>
            <a:ext cx="457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16200000" flipV="1">
            <a:off x="4953794" y="3961606"/>
            <a:ext cx="456406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4419600" y="4191000"/>
            <a:ext cx="762000" cy="419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419600" y="4572000"/>
            <a:ext cx="7620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181600" y="3657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5181600" y="51054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0" y="6019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   The lattice structure of the recursion equations for forward and backward prediction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 smtClean="0">
                <a:latin typeface="Times New Roman" pitchFamily="18" charset="0"/>
                <a:cs typeface="Times New Roman" pitchFamily="18" charset="0"/>
              </a:rPr>
              <a:t>   based on reflection coefficient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4770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(1.6)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2057400"/>
            <a:ext cx="8001000" cy="3429000"/>
            <a:chOff x="533400" y="1143000"/>
            <a:chExt cx="8001000" cy="3429000"/>
          </a:xfrm>
        </p:grpSpPr>
        <p:grpSp>
          <p:nvGrpSpPr>
            <p:cNvPr id="3" name="Group 20"/>
            <p:cNvGrpSpPr/>
            <p:nvPr/>
          </p:nvGrpSpPr>
          <p:grpSpPr>
            <a:xfrm>
              <a:off x="3657600" y="1676400"/>
              <a:ext cx="533400" cy="533400"/>
              <a:chOff x="1676400" y="1600200"/>
              <a:chExt cx="533400" cy="533400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676400" y="1676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∑</a:t>
                </a:r>
                <a:endParaRPr lang="en-US" sz="11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4" name="Group 20"/>
            <p:cNvGrpSpPr/>
            <p:nvPr/>
          </p:nvGrpSpPr>
          <p:grpSpPr>
            <a:xfrm>
              <a:off x="3581400" y="3124200"/>
              <a:ext cx="533400" cy="533400"/>
              <a:chOff x="1676400" y="1600200"/>
              <a:chExt cx="533400" cy="533400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6400" y="1676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∑</a:t>
                </a:r>
                <a:endParaRPr lang="en-US" sz="11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" name="Group 8"/>
            <p:cNvGrpSpPr/>
            <p:nvPr/>
          </p:nvGrpSpPr>
          <p:grpSpPr>
            <a:xfrm>
              <a:off x="5486400" y="3276600"/>
              <a:ext cx="762000" cy="533400"/>
              <a:chOff x="1600200" y="1600200"/>
              <a:chExt cx="762000" cy="533400"/>
            </a:xfrm>
          </p:grpSpPr>
          <p:sp>
            <p:nvSpPr>
              <p:cNvPr id="96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X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6" name="Group 8"/>
            <p:cNvGrpSpPr/>
            <p:nvPr/>
          </p:nvGrpSpPr>
          <p:grpSpPr>
            <a:xfrm>
              <a:off x="1828800" y="3657600"/>
              <a:ext cx="762000" cy="533400"/>
              <a:chOff x="1600200" y="1600200"/>
              <a:chExt cx="762000" cy="533400"/>
            </a:xfrm>
          </p:grpSpPr>
          <p:sp>
            <p:nvSpPr>
              <p:cNvPr id="94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X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1828800" y="1676400"/>
              <a:ext cx="762000" cy="533400"/>
              <a:chOff x="1600200" y="1600200"/>
              <a:chExt cx="762000" cy="533400"/>
            </a:xfrm>
          </p:grpSpPr>
          <p:sp>
            <p:nvSpPr>
              <p:cNvPr id="92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X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8" name="Group 105"/>
            <p:cNvGrpSpPr/>
            <p:nvPr/>
          </p:nvGrpSpPr>
          <p:grpSpPr>
            <a:xfrm>
              <a:off x="4419600" y="2438400"/>
              <a:ext cx="685800" cy="533400"/>
              <a:chOff x="3886200" y="4572000"/>
              <a:chExt cx="685800" cy="533400"/>
            </a:xfrm>
          </p:grpSpPr>
          <p:sp>
            <p:nvSpPr>
              <p:cNvPr id="90" name="Oval 3"/>
              <p:cNvSpPr/>
              <p:nvPr/>
            </p:nvSpPr>
            <p:spPr>
              <a:xfrm>
                <a:off x="3886200" y="45720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5"/>
              <p:cNvSpPr txBox="1"/>
              <p:nvPr/>
            </p:nvSpPr>
            <p:spPr>
              <a:xfrm>
                <a:off x="3886200" y="464820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÷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5486400" y="2362200"/>
              <a:ext cx="762000" cy="533400"/>
              <a:chOff x="1600200" y="1600200"/>
              <a:chExt cx="762000" cy="533400"/>
            </a:xfrm>
          </p:grpSpPr>
          <p:sp>
            <p:nvSpPr>
              <p:cNvPr id="88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x 2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>
            <a:xfrm>
              <a:off x="2743200" y="3124200"/>
              <a:ext cx="609600" cy="533400"/>
              <a:chOff x="1676400" y="1600200"/>
              <a:chExt cx="609600" cy="533400"/>
            </a:xfrm>
          </p:grpSpPr>
          <p:sp>
            <p:nvSpPr>
              <p:cNvPr id="86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5"/>
              <p:cNvSpPr txBox="1"/>
              <p:nvPr/>
            </p:nvSpPr>
            <p:spPr>
              <a:xfrm>
                <a:off x="1676400" y="1676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+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1" name="Group 122"/>
            <p:cNvGrpSpPr/>
            <p:nvPr/>
          </p:nvGrpSpPr>
          <p:grpSpPr>
            <a:xfrm>
              <a:off x="7162800" y="1143000"/>
              <a:ext cx="533400" cy="457200"/>
              <a:chOff x="1219200" y="1676400"/>
              <a:chExt cx="533400" cy="4572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219200" y="16764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19200" y="1752600"/>
                <a:ext cx="457200" cy="247135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21"/>
            <p:cNvGrpSpPr/>
            <p:nvPr/>
          </p:nvGrpSpPr>
          <p:grpSpPr>
            <a:xfrm>
              <a:off x="7162800" y="4114800"/>
              <a:ext cx="533400" cy="457200"/>
              <a:chOff x="1219200" y="3276600"/>
              <a:chExt cx="533400" cy="4572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19200" y="32766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219200" y="3429000"/>
                <a:ext cx="457200" cy="234462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23"/>
            <p:cNvGrpSpPr/>
            <p:nvPr/>
          </p:nvGrpSpPr>
          <p:grpSpPr>
            <a:xfrm>
              <a:off x="8001000" y="2438400"/>
              <a:ext cx="533400" cy="457200"/>
              <a:chOff x="2286000" y="4572000"/>
              <a:chExt cx="533400" cy="457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286000" y="45720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362200" y="4572000"/>
                <a:ext cx="21512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endParaRPr lang="en-US" dirty="0"/>
              </a:p>
            </p:txBody>
          </p:sp>
        </p:grpSp>
        <p:grpSp>
          <p:nvGrpSpPr>
            <p:cNvPr id="14" name="Group 130"/>
            <p:cNvGrpSpPr/>
            <p:nvPr/>
          </p:nvGrpSpPr>
          <p:grpSpPr>
            <a:xfrm>
              <a:off x="533400" y="1676400"/>
              <a:ext cx="676685" cy="457200"/>
              <a:chOff x="1219200" y="1752600"/>
              <a:chExt cx="676685" cy="457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95400" y="17526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219200" y="1752600"/>
                <a:ext cx="6766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Reg</a:t>
                </a:r>
                <a:endParaRPr lang="en-US" dirty="0"/>
              </a:p>
            </p:txBody>
          </p:sp>
        </p:grpSp>
        <p:grpSp>
          <p:nvGrpSpPr>
            <p:cNvPr id="15" name="Group 131"/>
            <p:cNvGrpSpPr/>
            <p:nvPr/>
          </p:nvGrpSpPr>
          <p:grpSpPr>
            <a:xfrm>
              <a:off x="609600" y="2743200"/>
              <a:ext cx="549189" cy="457200"/>
              <a:chOff x="1295400" y="2743200"/>
              <a:chExt cx="549189" cy="4572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295400" y="27432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295400" y="2743200"/>
                <a:ext cx="549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latin typeface="Cambria Math" pitchFamily="18" charset="0"/>
                    <a:ea typeface="Cambria Math" pitchFamily="18" charset="0"/>
                  </a:rPr>
                  <a:t>Reg</a:t>
                </a:r>
                <a:endParaRPr lang="en-US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143000" y="1752600"/>
              <a:ext cx="838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43000" y="2819400"/>
              <a:ext cx="762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524000" y="2133600"/>
              <a:ext cx="45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181100" y="24765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295400" y="4114800"/>
              <a:ext cx="685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24000" y="3733800"/>
              <a:ext cx="45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066800" y="3276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114300" y="2933700"/>
              <a:ext cx="2362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438400" y="1937266"/>
              <a:ext cx="1219200" cy="58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276600" y="3429000"/>
              <a:ext cx="304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2818209" y="2972197"/>
              <a:ext cx="306388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6858000" y="2286000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2438400" y="39624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2438400" y="28194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819400" y="3810000"/>
              <a:ext cx="304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4191794" y="1904206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457700" y="2171700"/>
              <a:ext cx="5349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4496594" y="3199606"/>
              <a:ext cx="45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4114800" y="34290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53000" y="2667000"/>
              <a:ext cx="609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096000" y="2667000"/>
              <a:ext cx="1905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6553200" y="3124200"/>
              <a:ext cx="3063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7239000" y="3810000"/>
              <a:ext cx="6111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16200000" flipH="1">
              <a:off x="610394" y="1447006"/>
              <a:ext cx="45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191294" y="3847306"/>
              <a:ext cx="1295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38200" y="4495800"/>
              <a:ext cx="6324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38200" y="1219200"/>
              <a:ext cx="6324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010400" y="3505200"/>
              <a:ext cx="53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0800000">
              <a:off x="6705600" y="24384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96000" y="2362200"/>
              <a:ext cx="434340" cy="228600"/>
            </a:xfrm>
            <a:prstGeom prst="rect">
              <a:avLst/>
            </a:prstGeom>
            <a:noFill/>
          </p:spPr>
        </p:pic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77200" y="2514600"/>
              <a:ext cx="406400" cy="304800"/>
            </a:xfrm>
            <a:prstGeom prst="rect">
              <a:avLst/>
            </a:prstGeom>
            <a:noFill/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1524000" y="1371600"/>
              <a:ext cx="4343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143000" y="1752600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8"/>
            <p:cNvGrpSpPr/>
            <p:nvPr/>
          </p:nvGrpSpPr>
          <p:grpSpPr>
            <a:xfrm>
              <a:off x="5486400" y="1600200"/>
              <a:ext cx="762000" cy="533400"/>
              <a:chOff x="1600200" y="1600200"/>
              <a:chExt cx="762000" cy="533400"/>
            </a:xfrm>
          </p:grpSpPr>
          <p:sp>
            <p:nvSpPr>
              <p:cNvPr id="74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X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0" name="Group 8"/>
            <p:cNvGrpSpPr/>
            <p:nvPr/>
          </p:nvGrpSpPr>
          <p:grpSpPr>
            <a:xfrm>
              <a:off x="1828800" y="2590800"/>
              <a:ext cx="762000" cy="533400"/>
              <a:chOff x="1600200" y="1600200"/>
              <a:chExt cx="762000" cy="533400"/>
            </a:xfrm>
          </p:grpSpPr>
          <p:sp>
            <p:nvSpPr>
              <p:cNvPr id="72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5"/>
              <p:cNvSpPr txBox="1"/>
              <p:nvPr/>
            </p:nvSpPr>
            <p:spPr>
              <a:xfrm>
                <a:off x="1600200" y="1676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X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1" name="Group 8"/>
            <p:cNvGrpSpPr/>
            <p:nvPr/>
          </p:nvGrpSpPr>
          <p:grpSpPr>
            <a:xfrm>
              <a:off x="6477000" y="1600200"/>
              <a:ext cx="609600" cy="533400"/>
              <a:chOff x="1676400" y="1600200"/>
              <a:chExt cx="609600" cy="533400"/>
            </a:xfrm>
          </p:grpSpPr>
          <p:sp>
            <p:nvSpPr>
              <p:cNvPr id="70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5"/>
              <p:cNvSpPr txBox="1"/>
              <p:nvPr/>
            </p:nvSpPr>
            <p:spPr>
              <a:xfrm>
                <a:off x="1676400" y="1676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+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52" name="Group 8"/>
            <p:cNvGrpSpPr/>
            <p:nvPr/>
          </p:nvGrpSpPr>
          <p:grpSpPr>
            <a:xfrm>
              <a:off x="6477000" y="3276600"/>
              <a:ext cx="609600" cy="533400"/>
              <a:chOff x="1676400" y="1600200"/>
              <a:chExt cx="609600" cy="533400"/>
            </a:xfrm>
          </p:grpSpPr>
          <p:sp>
            <p:nvSpPr>
              <p:cNvPr id="68" name="Oval 3"/>
              <p:cNvSpPr/>
              <p:nvPr/>
            </p:nvSpPr>
            <p:spPr>
              <a:xfrm>
                <a:off x="1676400" y="1600200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5"/>
              <p:cNvSpPr txBox="1"/>
              <p:nvPr/>
            </p:nvSpPr>
            <p:spPr>
              <a:xfrm>
                <a:off x="1676400" y="16764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+</a:t>
                </a:r>
                <a:endParaRPr lang="en-US" sz="1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rot="5400000" flipH="1" flipV="1">
              <a:off x="5753894" y="2247106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5751512" y="1486694"/>
              <a:ext cx="230982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096000" y="18288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7217617" y="1741002"/>
              <a:ext cx="228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7010400" y="18288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5676900" y="3086100"/>
              <a:ext cx="38258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096000" y="3505200"/>
              <a:ext cx="381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295400" y="4343400"/>
              <a:ext cx="45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181100" y="4229100"/>
              <a:ext cx="228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H="1" flipV="1">
              <a:off x="5601494" y="4075906"/>
              <a:ext cx="533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6553994" y="2285206"/>
              <a:ext cx="3048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6477000" y="3276600"/>
              <a:ext cx="167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6705600" y="29718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67200" y="1600200"/>
              <a:ext cx="800100" cy="314325"/>
            </a:xfrm>
            <a:prstGeom prst="rect">
              <a:avLst/>
            </a:prstGeom>
            <a:noFill/>
          </p:spPr>
        </p:pic>
        <p:pic>
          <p:nvPicPr>
            <p:cNvPr id="67" name="Picture 1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800" y="3505200"/>
              <a:ext cx="1371600" cy="314325"/>
            </a:xfrm>
            <a:prstGeom prst="rect">
              <a:avLst/>
            </a:prstGeom>
            <a:noFill/>
          </p:spPr>
        </p:pic>
      </p:grpSp>
      <p:sp>
        <p:nvSpPr>
          <p:cNvPr id="102" name="Rectangle 101"/>
          <p:cNvSpPr/>
          <p:nvPr/>
        </p:nvSpPr>
        <p:spPr>
          <a:xfrm>
            <a:off x="0" y="6959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block diagram of the AR coefficients computation loop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5489</TotalTime>
  <Words>1520</Words>
  <Application>Microsoft Office PowerPoint</Application>
  <PresentationFormat>On-screen Show (4:3)</PresentationFormat>
  <Paragraphs>408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Measuring the Power Efficiency of Subthreshold FPGAs for Implementing Portable Biomedical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ICT</cp:lastModifiedBy>
  <cp:revision>184</cp:revision>
  <dcterms:created xsi:type="dcterms:W3CDTF">2010-04-23T01:18:51Z</dcterms:created>
  <dcterms:modified xsi:type="dcterms:W3CDTF">2013-02-21T14:56:18Z</dcterms:modified>
</cp:coreProperties>
</file>