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Amatic SC"/>
      <p:regular r:id="rId32"/>
      <p:bold r:id="rId33"/>
    </p:embeddedFont>
    <p:embeddedFont>
      <p:font typeface="Source Code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891AE2-895F-423C-A70A-81E2320A37DA}">
  <a:tblStyle styleId="{C2891AE2-895F-423C-A70A-81E2320A37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AmaticSC-bold.fntdata"/><Relationship Id="rId10" Type="http://schemas.openxmlformats.org/officeDocument/2006/relationships/slide" Target="slides/slide4.xml"/><Relationship Id="rId32" Type="http://schemas.openxmlformats.org/officeDocument/2006/relationships/font" Target="fonts/AmaticSC-regular.fntdata"/><Relationship Id="rId13" Type="http://schemas.openxmlformats.org/officeDocument/2006/relationships/slide" Target="slides/slide7.xml"/><Relationship Id="rId35" Type="http://schemas.openxmlformats.org/officeDocument/2006/relationships/font" Target="fonts/SourceCodePro-bold.fntdata"/><Relationship Id="rId12" Type="http://schemas.openxmlformats.org/officeDocument/2006/relationships/slide" Target="slides/slide6.xml"/><Relationship Id="rId34" Type="http://schemas.openxmlformats.org/officeDocument/2006/relationships/font" Target="fonts/SourceCodePro-regular.fntdata"/><Relationship Id="rId15" Type="http://schemas.openxmlformats.org/officeDocument/2006/relationships/slide" Target="slides/slide9.xml"/><Relationship Id="rId37" Type="http://schemas.openxmlformats.org/officeDocument/2006/relationships/font" Target="fonts/SourceCodePro-boldItalic.fntdata"/><Relationship Id="rId14" Type="http://schemas.openxmlformats.org/officeDocument/2006/relationships/slide" Target="slides/slide8.xml"/><Relationship Id="rId36" Type="http://schemas.openxmlformats.org/officeDocument/2006/relationships/font" Target="fonts/SourceCodePr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1750bd03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1750bd03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1750bd03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1750bd03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1750bd03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1750bd03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1750bd03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1750bd03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1750bd03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1750bd03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dc2b82a8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dc2b82a8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1750bd03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1750bd03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1750bd03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1750bd03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1750bd03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1750bd03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1750bd03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1750bd03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dc2b82a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dc2b82a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dc2b82a8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dc2b82a8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dc2b82a8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dc2b82a8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1750bd03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1750bd03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dc2b82a8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dc2b82a8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1750bd03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1750bd03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dc2b82a8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dc2b82a8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1750bd03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1750bd03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1750bd03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1750bd03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1750bd03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1750bd03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1750bd03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1750bd03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1750bd03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1750bd03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1750bd03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1750bd03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1750bd03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1750bd03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in Action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589925"/>
            <a:ext cx="8520600" cy="14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6545: Data Science &amp; MLOps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Jie Tao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Fairfield Dolan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Ultimate Metric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Loss, aka.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models suffer from information loss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 for different problem we have different way to measure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 = y - y_hat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But it can in the form of accuracy, f1, log-loss, mae, …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Select the proper one based on your problem → if it’s regression don’t select accuracy, nor AUC for multi-class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purpose of training →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Minimize training loss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Lower training loss → lower testing loss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Expect to see testing loss &gt;= training 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we have to customize our own loss function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Overfitting/Underfitting Reviewed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loss &lt;&lt; testing loss → overfitting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leakage?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data?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model?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Wrong problem?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loss &gt;&gt; testing loss → underfitting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training/optimizing …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Metics - usually used for reg. Models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AIC is the measure of information loss.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K: number of features, L: 1 - loss, N: size of training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Downfall: easy to overfit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BIC was derived from the Bayesian probability concept and is suited for models that are trained under the maximum likelihood estimation.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parameters to AIC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Downfall: not performing well w/ small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 Description Length (MDL)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Structural Risk Minimization (SRM)</a:t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950" y="1093850"/>
            <a:ext cx="291411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975" y="2763863"/>
            <a:ext cx="3276446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metrics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Accuracy: most direct, most biased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use it for some quick check of the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Precision: when false positive have high costs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</a:t>
            </a:r>
            <a:r>
              <a:rPr lang="en"/>
              <a:t>.g. , maintenance of machine, COVID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when finding true positive is most important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fraud detection → you want every detected fraud is indeed fraudulent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of </a:t>
            </a:r>
            <a:r>
              <a:rPr lang="en"/>
              <a:t>both worlds: f1 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cannot decide precision/recall, go with f1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F1 is good with multi-class problems → macro average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Metrics - cont’d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AUC-ROC: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when you want to rank model performances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 your data is not heavily </a:t>
            </a:r>
            <a:r>
              <a:rPr lang="en"/>
              <a:t>imbalanced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used with </a:t>
            </a:r>
            <a:r>
              <a:rPr lang="en"/>
              <a:t>binary</a:t>
            </a:r>
            <a:r>
              <a:rPr lang="en"/>
              <a:t> classification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Log Loss (NLL)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-log(loss)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preferred with 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and Lift Charts: test/evaluate model on portions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K-S Chart: determines difference in distributions of y and y_hat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QUESTION: which metric you will use for project 2? Why?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 in Spotlight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Mostly (!) used in binary classification problems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At (0,0), every instance is classified as negative;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At (1,1), every instance is classified as positive.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the data is balanced, the diagonal line (0,0) to (1,1) represents random guessing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AUC means the area between the model curve and random guessing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Higher AUC means model with good skills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Numeric example: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Say we have an .8546 AUC, that means the model can tell an instance belongs to the </a:t>
            </a:r>
            <a:r>
              <a:rPr lang="en"/>
              <a:t>positive</a:t>
            </a:r>
            <a:r>
              <a:rPr lang="en"/>
              <a:t> or the negative class 85.46% of the time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AUC is a good metric used for </a:t>
            </a:r>
            <a:r>
              <a:rPr b="1" lang="en" u="sng"/>
              <a:t>model selection</a:t>
            </a:r>
            <a:r>
              <a:rPr lang="en"/>
              <a:t>, whereas F1 is more suitable for communicating your results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AUC suffers if your dataset is imbalanced (Use PR </a:t>
            </a:r>
            <a:r>
              <a:rPr lang="en"/>
              <a:t>curve</a:t>
            </a:r>
            <a:r>
              <a:rPr lang="en"/>
              <a:t> instead)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you have to, you can calculate per-class or macro-/micro-averaged ROC in multiclass classification problems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Metrics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MSE/RMSE: easy to calculate/interpret, prone to outliers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MAE: more resistant to outliers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compare MSE/RMSE/MAE to the range of your target, it does NOT make any sense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R-squared: </a:t>
            </a:r>
            <a:r>
              <a:rPr lang="en"/>
              <a:t>variance</a:t>
            </a:r>
            <a:r>
              <a:rPr lang="en"/>
              <a:t> of target explained by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Downfall: even adding random features will improve R2 →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Adjusted-R2: Penalizes model when more features added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Metric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Silhouette Coefficient tracks how every point in one cluster is close to every point in the other clusters in the range of -1 to +1.: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Silhouette values (closer to +1) indicate that the sample points from two different clusters are far away.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 indicates that the points are close to the decision boundary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values closer to -1 suggests that the points have been incorrectly assigned to the cluster.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notes about Metric Selection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Selecting the most appropriate evaluation metric can be overwhelming - even for seasoned data scientists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you have to let the context/analytical problem to guide you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Relying on </a:t>
            </a:r>
            <a:r>
              <a:rPr i="1" lang="en" u="sng"/>
              <a:t>multiple individual</a:t>
            </a:r>
            <a:r>
              <a:rPr lang="en"/>
              <a:t> examples from models can be insightful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two </a:t>
            </a:r>
            <a:r>
              <a:rPr lang="en"/>
              <a:t>people make recommendations like those, who would you trust/hire? Why?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Trade-offs in 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Eventually, what are we evaluating?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F1, AUC?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Something else?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Q: Do you remember what is the definition of </a:t>
            </a:r>
            <a:r>
              <a:rPr b="1" lang="en"/>
              <a:t>true positives/negatives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Precision-Recall Tradeoff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precision mean?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all the instance predicted to be belonging to a class, how many of them actually belong to the class?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recall mean?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many of the instances belong to the class were predicted accurately?</a:t>
            </a:r>
            <a:endParaRPr/>
          </a:p>
        </p:txBody>
      </p:sp>
      <p:graphicFrame>
        <p:nvGraphicFramePr>
          <p:cNvPr id="171" name="Google Shape;171;p32"/>
          <p:cNvGraphicFramePr/>
          <p:nvPr/>
        </p:nvGraphicFramePr>
        <p:xfrm>
          <a:off x="2555875" y="338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{C2891AE2-895F-423C-A70A-81E2320A37DA}</a:tableStyleId>
              </a:tblPr>
              <a:tblGrid>
                <a:gridCol w="1068350"/>
                <a:gridCol w="1068350"/>
                <a:gridCol w="106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y’\y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00" y="3776475"/>
            <a:ext cx="2089575" cy="5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0925" y="3758913"/>
            <a:ext cx="179070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Way to look at the trade off</a:t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 rotWithShape="1">
          <a:blip r:embed="rId3">
            <a:alphaModFix/>
          </a:blip>
          <a:srcRect b="15103" l="0" r="0" t="9566"/>
          <a:stretch/>
        </p:blipFill>
        <p:spPr>
          <a:xfrm>
            <a:off x="1040750" y="1144025"/>
            <a:ext cx="6708374" cy="360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898" y="2504450"/>
            <a:ext cx="3021225" cy="24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Bias-Variance Tradeoff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Bias occurs when a model is strictly ruled by assumptions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your model assumes </a:t>
            </a:r>
            <a:r>
              <a:rPr lang="en"/>
              <a:t>linearity</a:t>
            </a:r>
            <a:r>
              <a:rPr lang="en"/>
              <a:t> (LR/DT), </a:t>
            </a:r>
            <a:r>
              <a:rPr lang="en"/>
              <a:t>including features with non-linear relationships → bias ↑ → underfitting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Variance is high when a model focuses on the training set too much and learns the variations very closely.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variance → sign of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Optimal: intersection of bias/variance curve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favor </a:t>
            </a:r>
            <a:r>
              <a:rPr b="1" lang="en"/>
              <a:t>low</a:t>
            </a:r>
            <a:r>
              <a:rPr lang="en"/>
              <a:t> Variance!!!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and Variance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Bias: model does </a:t>
            </a:r>
            <a:r>
              <a:rPr b="1" lang="en" u="sng"/>
              <a:t>not learn enough</a:t>
            </a:r>
            <a:r>
              <a:rPr lang="en"/>
              <a:t> from the training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Aka. underfitting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you have enough training data?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you include all relevant features?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Variance: model </a:t>
            </a:r>
            <a:r>
              <a:rPr b="1" lang="en" u="sng"/>
              <a:t>learns too much</a:t>
            </a:r>
            <a:r>
              <a:rPr lang="en"/>
              <a:t> from the training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Aka. overfitting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learned from noise? Clustering? Anomaly detection?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selection/engineering?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625" y="2296921"/>
            <a:ext cx="6188925" cy="274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Curve - more for Model Optimization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learning curve is a way to track the learning or improvement in model performance on the y-axis and the time or experience on the x-axis.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available for boosting/neural nets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 Learning Curve to Bias/Variance Tradeoff</a:t>
            </a:r>
            <a:endParaRPr/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25" y="1547875"/>
            <a:ext cx="3950450" cy="26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575" y="1428925"/>
            <a:ext cx="3833200" cy="26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7"/>
          <p:cNvSpPr txBox="1"/>
          <p:nvPr/>
        </p:nvSpPr>
        <p:spPr>
          <a:xfrm>
            <a:off x="1404100" y="4168775"/>
            <a:ext cx="17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High Bias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5453800" y="4168775"/>
            <a:ext cx="17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High Variance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vs. Test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Validation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the </a:t>
            </a:r>
            <a:r>
              <a:rPr b="1" lang="en" u="sng"/>
              <a:t>BEST</a:t>
            </a:r>
            <a:r>
              <a:rPr lang="en"/>
              <a:t>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model means: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modeling algorithm (LR vs. DT vs. RF …)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implementation of the model (hyperparameters)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in mind validation is part of your training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validation results are </a:t>
            </a:r>
            <a:r>
              <a:rPr b="1" lang="en" u="sng"/>
              <a:t>NOT</a:t>
            </a:r>
            <a:r>
              <a:rPr lang="en"/>
              <a:t> performance of your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Recommendation</a:t>
            </a:r>
            <a:r>
              <a:rPr lang="en"/>
              <a:t>: select top-k (3) rather than the top-1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Rationale: Everyone likes to read a little comparison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Testing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Demonstrate that your model can perform okay on </a:t>
            </a:r>
            <a:r>
              <a:rPr i="1" lang="en" u="sng"/>
              <a:t>new</a:t>
            </a:r>
            <a:r>
              <a:rPr lang="en"/>
              <a:t>, </a:t>
            </a:r>
            <a:r>
              <a:rPr i="1" lang="en" u="sng"/>
              <a:t>unseen</a:t>
            </a:r>
            <a:r>
              <a:rPr lang="en"/>
              <a:t>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the test data was never used in training of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the data (train/test) at the beginning of the pipeline (refer to the data leakage slides for help)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 the selected top-k models on the test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the metrics (acc, f1, mae, …)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Explain what the metrics means based on the analytical problem (value)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for Validation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Instance wise: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CV is a common practice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Because of CV, bias/variance makes sense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bias low variance means the best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have to choose, choose low variance → meaning your model will perform better on new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wise: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selection is a must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Really think about if a feature is needed (OHE!!!)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Bootstrapping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Bootstrapping Explained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Aka. ‘sensitivity analysis’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Meaning add 1 at a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means include 1 more feature in the modeling at a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is it done?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more than the optimal number of features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E.g., if feature selection suggests 10 features, you select 11/12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Ranking features based on their importance (descending)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Votes/feature importance/correlation to target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1 feature at a time in 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performance does not improve anymore, STOP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Line chart is best to show trend of performance (elbow method)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for model optimization as well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for Testing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you need multiple test sets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Normally you don’t but for rigorous testing you 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on a set vs. on individual samples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normally test our selected model on a set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 we can calculate metrics → be careful selecting metrics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Metrics are NOT results → you have to explain the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test on individual samples?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Typically use them as examples → communication, slides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Shed some lights on model behavior (correct/wrong)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Earn trust of client/stakeholders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</a:t>
            </a:r>
            <a:r>
              <a:rPr b="1" lang="en"/>
              <a:t>can</a:t>
            </a:r>
            <a:r>
              <a:rPr lang="en"/>
              <a:t> select a few samples from your test set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