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A8CD-EEEE-4419-96B2-8E1BD237D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E7F8E0-071B-467A-9A46-F7448B36C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6EDE7-8C74-4F4F-B842-E0A772E9F911}"/>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F4C1F41F-461A-4AF5-B9B1-56D76EDF9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F0CA1-CD1B-44FE-BED6-1EB037DB0FFD}"/>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29078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D6D5-1593-42F0-8429-AD98CA5BB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3CCB0B-9F96-44E2-AA95-9244FE335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047D6-D320-4428-B9D5-7060391F6B88}"/>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9DCCAB6E-3658-484B-BFF6-49B9A7964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755B-4C2D-45EE-9307-2D3D0DC5905E}"/>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110582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36D12-EF34-4E9D-8D87-217F9C5EC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455A33-79AB-4969-8C44-852AF24965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2318E-FC5B-4FAA-94ED-E9D1DFC8CD6B}"/>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0F3CAD79-DADE-4FFF-9832-91F2A8837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3ECDC-924C-4E31-AA76-353D1BD4BFFF}"/>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242722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3294-B0AD-46AC-AEFD-A0448CA14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A6E00-4080-4899-B976-9ED3CCA532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4CCAE-EFBB-410F-81AC-BCA415CB2870}"/>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FE67D37C-9B91-45D4-A8D2-8690AD8C3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D490A-7392-4230-9215-A2F51AF32D18}"/>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192137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1BA5-1B1A-4E6C-9938-A92881585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592A8-D3FD-4BD1-9561-F47FE0945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F65D3-3E82-4EF1-93D1-B1C3546D42C6}"/>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ACECC4A5-2230-4602-93DF-2AC3A743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B146-A32E-4E8B-9C0F-D7F03AC66549}"/>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406133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9F82-74E5-434E-97D6-081E754BD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8F5D0-08DC-4A7C-BB92-EC22064EE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06057-26D0-4B98-B761-B7D31614A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2B95E2-0557-4F33-B38A-8C195CBA49F3}"/>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6" name="Footer Placeholder 5">
            <a:extLst>
              <a:ext uri="{FF2B5EF4-FFF2-40B4-BE49-F238E27FC236}">
                <a16:creationId xmlns:a16="http://schemas.microsoft.com/office/drawing/2014/main" id="{7ABE6AE2-F9C0-4229-A4C8-8411EF996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AB16D-F885-435E-BFE5-3AFD1EB591DC}"/>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373175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50B0-E708-4A39-B966-B894321166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42869-667F-4570-9F5D-1DA732077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85BFF-41D2-41CD-92C8-CE507C8E2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87671-730D-44D5-B1DC-ECBB1EC73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291E4B-B57F-40F3-8FC8-A40F86401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FD9B7-8C3C-4138-9305-10AC52AB04AC}"/>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8" name="Footer Placeholder 7">
            <a:extLst>
              <a:ext uri="{FF2B5EF4-FFF2-40B4-BE49-F238E27FC236}">
                <a16:creationId xmlns:a16="http://schemas.microsoft.com/office/drawing/2014/main" id="{884DC464-00C0-4180-AAD8-CC9771D851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EA0EB-E7B4-4DC1-83A1-6EDAD8325497}"/>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46714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C84D-42D1-4263-B2C4-FAF7BD766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7A0EC-16F2-4C44-8C92-358CB43DA5B5}"/>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4" name="Footer Placeholder 3">
            <a:extLst>
              <a:ext uri="{FF2B5EF4-FFF2-40B4-BE49-F238E27FC236}">
                <a16:creationId xmlns:a16="http://schemas.microsoft.com/office/drawing/2014/main" id="{AC295691-8E38-4A20-AB8E-D94D44A42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40CF0-6A81-44A7-9F1F-417B7240BA38}"/>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24481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B9F36-79A2-4DD3-AAFD-644F741FF8EE}"/>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3" name="Footer Placeholder 2">
            <a:extLst>
              <a:ext uri="{FF2B5EF4-FFF2-40B4-BE49-F238E27FC236}">
                <a16:creationId xmlns:a16="http://schemas.microsoft.com/office/drawing/2014/main" id="{73CC4F54-0CE3-4E66-8008-1701A2EE4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76BC8-51E0-4A35-A876-739A7F098BAB}"/>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352615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4139-5597-458C-9224-FCF7FC881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7B6915-0CE9-44B3-9BFB-35E6DE762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547FAA-7755-4945-AA92-EBCBD4998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27B34-774D-4CA1-BD48-047C96B23C66}"/>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6" name="Footer Placeholder 5">
            <a:extLst>
              <a:ext uri="{FF2B5EF4-FFF2-40B4-BE49-F238E27FC236}">
                <a16:creationId xmlns:a16="http://schemas.microsoft.com/office/drawing/2014/main" id="{7AA08F27-1659-49F3-A57C-BED23DC63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07EF8-B4A7-44B9-8931-50622A58C0D2}"/>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160834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7E55-32CC-45C0-90DD-58A6C52FF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8E6AE-4E79-426A-8CAC-2FDA6DE38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A66C7C-ECF6-4992-835B-B483CCC16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8433B-914F-4569-AAE7-B1BB33672CBC}"/>
              </a:ext>
            </a:extLst>
          </p:cNvPr>
          <p:cNvSpPr>
            <a:spLocks noGrp="1"/>
          </p:cNvSpPr>
          <p:nvPr>
            <p:ph type="dt" sz="half" idx="10"/>
          </p:nvPr>
        </p:nvSpPr>
        <p:spPr/>
        <p:txBody>
          <a:bodyPr/>
          <a:lstStyle/>
          <a:p>
            <a:fld id="{3A6F6293-98A8-4677-A167-DD494E4C527A}" type="datetimeFigureOut">
              <a:rPr lang="en-US" smtClean="0"/>
              <a:t>4/26/2020</a:t>
            </a:fld>
            <a:endParaRPr lang="en-US"/>
          </a:p>
        </p:txBody>
      </p:sp>
      <p:sp>
        <p:nvSpPr>
          <p:cNvPr id="6" name="Footer Placeholder 5">
            <a:extLst>
              <a:ext uri="{FF2B5EF4-FFF2-40B4-BE49-F238E27FC236}">
                <a16:creationId xmlns:a16="http://schemas.microsoft.com/office/drawing/2014/main" id="{DE0D88A9-1010-45CC-B1D6-AABB7C518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9BE35-C1BB-4902-9D3E-A1EB52797FA9}"/>
              </a:ext>
            </a:extLst>
          </p:cNvPr>
          <p:cNvSpPr>
            <a:spLocks noGrp="1"/>
          </p:cNvSpPr>
          <p:nvPr>
            <p:ph type="sldNum" sz="quarter" idx="12"/>
          </p:nvPr>
        </p:nvSpPr>
        <p:spPr/>
        <p:txBody>
          <a:bodyPr/>
          <a:lstStyle/>
          <a:p>
            <a:fld id="{C1043772-069D-4183-9453-33DE54089AD8}" type="slidenum">
              <a:rPr lang="en-US" smtClean="0"/>
              <a:t>‹#›</a:t>
            </a:fld>
            <a:endParaRPr lang="en-US"/>
          </a:p>
        </p:txBody>
      </p:sp>
    </p:spTree>
    <p:extLst>
      <p:ext uri="{BB962C8B-B14F-4D97-AF65-F5344CB8AC3E}">
        <p14:creationId xmlns:p14="http://schemas.microsoft.com/office/powerpoint/2010/main" val="268035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E6167-887A-468B-8941-DBE132973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7BB265-AF23-45A0-86C9-6AC3EC71E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1CECF-BD67-4B81-BDE1-CB4D89A29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F6293-98A8-4677-A167-DD494E4C527A}" type="datetimeFigureOut">
              <a:rPr lang="en-US" smtClean="0"/>
              <a:t>4/26/2020</a:t>
            </a:fld>
            <a:endParaRPr lang="en-US"/>
          </a:p>
        </p:txBody>
      </p:sp>
      <p:sp>
        <p:nvSpPr>
          <p:cNvPr id="5" name="Footer Placeholder 4">
            <a:extLst>
              <a:ext uri="{FF2B5EF4-FFF2-40B4-BE49-F238E27FC236}">
                <a16:creationId xmlns:a16="http://schemas.microsoft.com/office/drawing/2014/main" id="{23AB9618-1CC9-4949-A92C-B75F1598C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60B611-0ADB-4639-A552-D01342C0B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43772-069D-4183-9453-33DE54089AD8}" type="slidenum">
              <a:rPr lang="en-US" smtClean="0"/>
              <a:t>‹#›</a:t>
            </a:fld>
            <a:endParaRPr lang="en-US"/>
          </a:p>
        </p:txBody>
      </p:sp>
    </p:spTree>
    <p:extLst>
      <p:ext uri="{BB962C8B-B14F-4D97-AF65-F5344CB8AC3E}">
        <p14:creationId xmlns:p14="http://schemas.microsoft.com/office/powerpoint/2010/main" val="74394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032A-ECAC-4314-BA95-CE9338F02EFF}"/>
              </a:ext>
            </a:extLst>
          </p:cNvPr>
          <p:cNvSpPr>
            <a:spLocks noGrp="1"/>
          </p:cNvSpPr>
          <p:nvPr>
            <p:ph type="ctrTitle"/>
          </p:nvPr>
        </p:nvSpPr>
        <p:spPr/>
        <p:txBody>
          <a:bodyPr>
            <a:normAutofit fontScale="90000"/>
          </a:bodyPr>
          <a:lstStyle/>
          <a:p>
            <a:r>
              <a:rPr lang="en-US" b="1" dirty="0"/>
              <a:t>The Battle of the Neighborhood : Italian Restaurant</a:t>
            </a:r>
            <a:endParaRPr lang="en-US" dirty="0"/>
          </a:p>
        </p:txBody>
      </p:sp>
      <p:sp>
        <p:nvSpPr>
          <p:cNvPr id="3" name="Subtitle 2">
            <a:extLst>
              <a:ext uri="{FF2B5EF4-FFF2-40B4-BE49-F238E27FC236}">
                <a16:creationId xmlns:a16="http://schemas.microsoft.com/office/drawing/2014/main" id="{082FADC5-0207-44BF-9E6D-9733EC98A74C}"/>
              </a:ext>
            </a:extLst>
          </p:cNvPr>
          <p:cNvSpPr>
            <a:spLocks noGrp="1"/>
          </p:cNvSpPr>
          <p:nvPr>
            <p:ph type="subTitle" idx="1"/>
          </p:nvPr>
        </p:nvSpPr>
        <p:spPr/>
        <p:txBody>
          <a:bodyPr/>
          <a:lstStyle/>
          <a:p>
            <a:r>
              <a:rPr lang="en-US" dirty="0"/>
              <a:t>26</a:t>
            </a:r>
            <a:r>
              <a:rPr lang="en-US" baseline="30000" dirty="0"/>
              <a:t>th</a:t>
            </a:r>
            <a:r>
              <a:rPr lang="en-US" dirty="0"/>
              <a:t> April 2020</a:t>
            </a:r>
          </a:p>
        </p:txBody>
      </p:sp>
    </p:spTree>
    <p:extLst>
      <p:ext uri="{BB962C8B-B14F-4D97-AF65-F5344CB8AC3E}">
        <p14:creationId xmlns:p14="http://schemas.microsoft.com/office/powerpoint/2010/main" val="159157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1151-A5E8-497D-8EC2-3E998C388149}"/>
              </a:ext>
            </a:extLst>
          </p:cNvPr>
          <p:cNvSpPr>
            <a:spLocks noGrp="1"/>
          </p:cNvSpPr>
          <p:nvPr>
            <p:ph type="title"/>
          </p:nvPr>
        </p:nvSpPr>
        <p:spPr/>
        <p:txBody>
          <a:bodyPr>
            <a:normAutofit/>
          </a:bodyPr>
          <a:lstStyle/>
          <a:p>
            <a:br>
              <a:rPr lang="en-US" dirty="0"/>
            </a:br>
            <a:r>
              <a:rPr lang="en-US" b="1" dirty="0"/>
              <a:t>Introduction</a:t>
            </a:r>
            <a:endParaRPr lang="en-US" dirty="0"/>
          </a:p>
        </p:txBody>
      </p:sp>
      <p:sp>
        <p:nvSpPr>
          <p:cNvPr id="3" name="Content Placeholder 2">
            <a:extLst>
              <a:ext uri="{FF2B5EF4-FFF2-40B4-BE49-F238E27FC236}">
                <a16:creationId xmlns:a16="http://schemas.microsoft.com/office/drawing/2014/main" id="{D6A6725B-A36E-4CAF-8421-E5219173DEFB}"/>
              </a:ext>
            </a:extLst>
          </p:cNvPr>
          <p:cNvSpPr>
            <a:spLocks noGrp="1"/>
          </p:cNvSpPr>
          <p:nvPr>
            <p:ph idx="1"/>
          </p:nvPr>
        </p:nvSpPr>
        <p:spPr/>
        <p:txBody>
          <a:bodyPr/>
          <a:lstStyle/>
          <a:p>
            <a:r>
              <a:rPr lang="en-US" dirty="0"/>
              <a:t>Food Business News stated that worldwide pasta sales were up for the second year in a row with the United Sates holding the largest market (Donley, 2018).</a:t>
            </a:r>
          </a:p>
          <a:p>
            <a:r>
              <a:rPr lang="en-US" dirty="0"/>
              <a:t>Most of the Italian immigration into the United States occurred during the late 19th and early 20th century with over two million immigrants between 1900 and 1910. Italian families first settled in Little Italy’s neighborhood around Mulberry Street as has continued to thrive ever since. </a:t>
            </a:r>
          </a:p>
          <a:p>
            <a:r>
              <a:rPr lang="en-US" dirty="0"/>
              <a:t>“Where should I open an Italian Restaurant?”</a:t>
            </a:r>
          </a:p>
        </p:txBody>
      </p:sp>
    </p:spTree>
    <p:extLst>
      <p:ext uri="{BB962C8B-B14F-4D97-AF65-F5344CB8AC3E}">
        <p14:creationId xmlns:p14="http://schemas.microsoft.com/office/powerpoint/2010/main" val="350478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C0DD-FE25-41C9-B567-F341E1140954}"/>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4F421AE1-DCA0-46FC-AE31-5238BBE0EE14}"/>
              </a:ext>
            </a:extLst>
          </p:cNvPr>
          <p:cNvSpPr>
            <a:spLocks noGrp="1"/>
          </p:cNvSpPr>
          <p:nvPr>
            <p:ph idx="1"/>
          </p:nvPr>
        </p:nvSpPr>
        <p:spPr/>
        <p:txBody>
          <a:bodyPr>
            <a:normAutofit fontScale="92500" lnSpcReduction="10000"/>
          </a:bodyPr>
          <a:lstStyle/>
          <a:p>
            <a:r>
              <a:rPr lang="en-US" dirty="0"/>
              <a:t>In order to answer the above questions, data on New York City neighborhoods, boroughs to include boundaries, latitude, longitude, restaurants, and restaurant ratings and tips are required.</a:t>
            </a:r>
          </a:p>
          <a:p>
            <a:r>
              <a:rPr lang="en-US" dirty="0"/>
              <a:t>New York City data containing the neighborhoods and boroughs, latitudes, and longitudes will be obtained from the data source: </a:t>
            </a:r>
            <a:r>
              <a:rPr lang="en-US" dirty="0">
                <a:hlinkClick r:id="rId2"/>
              </a:rPr>
              <a:t>https://cocl.us/new_york_dataset</a:t>
            </a:r>
            <a:endParaRPr lang="en-US" dirty="0"/>
          </a:p>
          <a:p>
            <a:r>
              <a:rPr lang="en-US" dirty="0"/>
              <a:t>New York City data containing neighborhood boundaries will be obtained from the data source: </a:t>
            </a:r>
            <a:r>
              <a:rPr lang="en-US" dirty="0">
                <a:hlinkClick r:id="rId3"/>
              </a:rPr>
              <a:t>https://data.cityofnewyork.us/City-Government/Borough-Boundaries/tqmj-j8zm</a:t>
            </a:r>
            <a:endParaRPr lang="en-US" dirty="0"/>
          </a:p>
          <a:p>
            <a:r>
              <a:rPr lang="en-US" dirty="0"/>
              <a:t>All data related to locations and quality of Italian restaurants will be obtained via the </a:t>
            </a:r>
            <a:r>
              <a:rPr lang="en-US" dirty="0" err="1"/>
              <a:t>FourSquare</a:t>
            </a:r>
            <a:r>
              <a:rPr lang="en-US" dirty="0"/>
              <a:t> API utilized via the Request library in Python.</a:t>
            </a:r>
          </a:p>
          <a:p>
            <a:endParaRPr lang="en-US" dirty="0"/>
          </a:p>
        </p:txBody>
      </p:sp>
    </p:spTree>
    <p:extLst>
      <p:ext uri="{BB962C8B-B14F-4D97-AF65-F5344CB8AC3E}">
        <p14:creationId xmlns:p14="http://schemas.microsoft.com/office/powerpoint/2010/main" val="28291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5E9A-4619-4CD5-883C-A204AC0CD28D}"/>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3E4220B4-3814-4648-AAB6-A82E57922DAD}"/>
              </a:ext>
            </a:extLst>
          </p:cNvPr>
          <p:cNvSpPr>
            <a:spLocks noGrp="1"/>
          </p:cNvSpPr>
          <p:nvPr>
            <p:ph idx="1"/>
          </p:nvPr>
        </p:nvSpPr>
        <p:spPr/>
        <p:txBody>
          <a:bodyPr/>
          <a:lstStyle/>
          <a:p>
            <a:r>
              <a:rPr lang="en-US" dirty="0"/>
              <a:t>Data will be collected from </a:t>
            </a:r>
            <a:r>
              <a:rPr lang="en-US" dirty="0">
                <a:hlinkClick r:id="rId2"/>
              </a:rPr>
              <a:t>https://cocl.us/new_york_dataset</a:t>
            </a:r>
            <a:r>
              <a:rPr lang="en-US" dirty="0"/>
              <a:t> and cleaned and processed into a </a:t>
            </a:r>
            <a:r>
              <a:rPr lang="en-US" dirty="0" err="1"/>
              <a:t>dataframe</a:t>
            </a:r>
            <a:r>
              <a:rPr lang="en-US" dirty="0"/>
              <a:t>.</a:t>
            </a:r>
          </a:p>
          <a:p>
            <a:r>
              <a:rPr lang="en-US" dirty="0" err="1"/>
              <a:t>FourSquare</a:t>
            </a:r>
            <a:r>
              <a:rPr lang="en-US" dirty="0"/>
              <a:t> be used to locate all venues and then filtered by Italian restaurants. Ratings, tips, and likes by users will be counted and added to the </a:t>
            </a:r>
            <a:r>
              <a:rPr lang="en-US" dirty="0" err="1"/>
              <a:t>dataframe</a:t>
            </a:r>
            <a:r>
              <a:rPr lang="en-US" dirty="0"/>
              <a:t>.</a:t>
            </a:r>
          </a:p>
          <a:p>
            <a:r>
              <a:rPr lang="en-US" dirty="0"/>
              <a:t>Data will be sorted based on rankings</a:t>
            </a:r>
          </a:p>
          <a:p>
            <a:r>
              <a:rPr lang="en-US" dirty="0"/>
              <a:t>Finally, the data be will be visually assessed using graphing from various Python libraries.</a:t>
            </a:r>
          </a:p>
          <a:p>
            <a:endParaRPr lang="en-US" dirty="0"/>
          </a:p>
        </p:txBody>
      </p:sp>
    </p:spTree>
    <p:extLst>
      <p:ext uri="{BB962C8B-B14F-4D97-AF65-F5344CB8AC3E}">
        <p14:creationId xmlns:p14="http://schemas.microsoft.com/office/powerpoint/2010/main" val="372636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30F2-5F4C-4A05-B367-B731AA0280AF}"/>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D0155910-64B6-4B8C-9477-858F8EC4B7ED}"/>
              </a:ext>
            </a:extLst>
          </p:cNvPr>
          <p:cNvSpPr>
            <a:spLocks noGrp="1"/>
          </p:cNvSpPr>
          <p:nvPr>
            <p:ph idx="1"/>
          </p:nvPr>
        </p:nvSpPr>
        <p:spPr/>
        <p:txBody>
          <a:bodyPr/>
          <a:lstStyle/>
          <a:p>
            <a:r>
              <a:rPr lang="en-US" dirty="0"/>
              <a:t>What is / are the best location(s) for Italian cuisine in New York City?</a:t>
            </a:r>
          </a:p>
          <a:p>
            <a:r>
              <a:rPr lang="en-US" dirty="0"/>
              <a:t>In what Neighborhood and/or borough should I open an Italian restaurant to have the best chance of being successful?</a:t>
            </a:r>
          </a:p>
          <a:p>
            <a:r>
              <a:rPr lang="en-US" dirty="0"/>
              <a:t>Where would I go in New York City to have the best Italian food?</a:t>
            </a:r>
          </a:p>
        </p:txBody>
      </p:sp>
    </p:spTree>
    <p:extLst>
      <p:ext uri="{BB962C8B-B14F-4D97-AF65-F5344CB8AC3E}">
        <p14:creationId xmlns:p14="http://schemas.microsoft.com/office/powerpoint/2010/main" val="381700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968C-503B-4481-A71B-58987DB0D862}"/>
              </a:ext>
            </a:extLst>
          </p:cNvPr>
          <p:cNvSpPr>
            <a:spLocks noGrp="1"/>
          </p:cNvSpPr>
          <p:nvPr>
            <p:ph type="title"/>
          </p:nvPr>
        </p:nvSpPr>
        <p:spPr/>
        <p:txBody>
          <a:bodyPr>
            <a:normAutofit/>
          </a:bodyPr>
          <a:lstStyle/>
          <a:p>
            <a:br>
              <a:rPr lang="en-US" dirty="0"/>
            </a:br>
            <a:r>
              <a:rPr lang="en-US" b="1" dirty="0"/>
              <a:t>Results / Conclusion</a:t>
            </a:r>
            <a:endParaRPr lang="en-US" dirty="0"/>
          </a:p>
        </p:txBody>
      </p:sp>
      <p:sp>
        <p:nvSpPr>
          <p:cNvPr id="3" name="Content Placeholder 2">
            <a:extLst>
              <a:ext uri="{FF2B5EF4-FFF2-40B4-BE49-F238E27FC236}">
                <a16:creationId xmlns:a16="http://schemas.microsoft.com/office/drawing/2014/main" id="{B131A8BC-BC87-459A-8A60-2BE10576F4CF}"/>
              </a:ext>
            </a:extLst>
          </p:cNvPr>
          <p:cNvSpPr>
            <a:spLocks noGrp="1"/>
          </p:cNvSpPr>
          <p:nvPr>
            <p:ph idx="1"/>
          </p:nvPr>
        </p:nvSpPr>
        <p:spPr/>
        <p:txBody>
          <a:bodyPr>
            <a:normAutofit fontScale="92500" lnSpcReduction="20000"/>
          </a:bodyPr>
          <a:lstStyle/>
          <a:p>
            <a:r>
              <a:rPr lang="en-US" dirty="0"/>
              <a:t>Manhattan and Queens have the best rated Italian restaurants on average.</a:t>
            </a:r>
          </a:p>
          <a:p>
            <a:r>
              <a:rPr lang="en-US" dirty="0"/>
              <a:t>Queens and The Bronx have the least amount of Italian restaurants per borough.</a:t>
            </a:r>
          </a:p>
          <a:p>
            <a:r>
              <a:rPr lang="en-US" dirty="0"/>
              <a:t>Belmont of The Bronx is the neighborhood in all of NYC with the most Italian Restaurants.</a:t>
            </a:r>
          </a:p>
          <a:p>
            <a:r>
              <a:rPr lang="en-US" dirty="0"/>
              <a:t>Despite Manhattan having the least number of neighborhoods in all five boroughs, it has the most Italian restaurants.</a:t>
            </a:r>
          </a:p>
          <a:p>
            <a:r>
              <a:rPr lang="en-US" dirty="0"/>
              <a:t>Based on this information, I would state that </a:t>
            </a:r>
            <a:r>
              <a:rPr lang="en-US" b="1" dirty="0"/>
              <a:t>Manhattan and Queens </a:t>
            </a:r>
            <a:r>
              <a:rPr lang="en-US" dirty="0"/>
              <a:t>are the best locations for Italian cuisine in NYC</a:t>
            </a:r>
          </a:p>
          <a:p>
            <a:r>
              <a:rPr lang="en-US" dirty="0"/>
              <a:t>As a final note, all of the above analysis is depended on the adequacy and accuracy of Four Square data. A more comprehensive analysis and future work would need to incorporate data from other external databases.</a:t>
            </a:r>
          </a:p>
        </p:txBody>
      </p:sp>
    </p:spTree>
    <p:extLst>
      <p:ext uri="{BB962C8B-B14F-4D97-AF65-F5344CB8AC3E}">
        <p14:creationId xmlns:p14="http://schemas.microsoft.com/office/powerpoint/2010/main" val="4137081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483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the Neighborhood : Italian Restaurant</vt:lpstr>
      <vt:lpstr> Introduction</vt:lpstr>
      <vt:lpstr>Data</vt:lpstr>
      <vt:lpstr>Methodology</vt:lpstr>
      <vt:lpstr>Problem Statement</vt:lpstr>
      <vt:lpstr> 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 : Italian Restaurant</dc:title>
  <dc:creator>Wilson Wiranda</dc:creator>
  <cp:lastModifiedBy>Wilson Wiranda</cp:lastModifiedBy>
  <cp:revision>5</cp:revision>
  <dcterms:created xsi:type="dcterms:W3CDTF">2020-04-26T12:52:26Z</dcterms:created>
  <dcterms:modified xsi:type="dcterms:W3CDTF">2020-04-26T12:56:55Z</dcterms:modified>
</cp:coreProperties>
</file>