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72" r:id="rId3"/>
    <p:sldId id="332" r:id="rId4"/>
    <p:sldId id="271" r:id="rId5"/>
    <p:sldId id="265" r:id="rId6"/>
    <p:sldId id="266" r:id="rId7"/>
    <p:sldId id="285" r:id="rId8"/>
    <p:sldId id="284" r:id="rId9"/>
    <p:sldId id="286" r:id="rId10"/>
    <p:sldId id="282" r:id="rId11"/>
    <p:sldId id="280" r:id="rId12"/>
    <p:sldId id="281" r:id="rId13"/>
    <p:sldId id="278" r:id="rId14"/>
    <p:sldId id="277" r:id="rId15"/>
    <p:sldId id="264" r:id="rId16"/>
    <p:sldId id="27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040D5AB-C26A-41C5-9344-F669B2B27867}">
          <p14:sldIdLst>
            <p14:sldId id="270"/>
            <p14:sldId id="272"/>
            <p14:sldId id="332"/>
            <p14:sldId id="271"/>
            <p14:sldId id="265"/>
            <p14:sldId id="266"/>
            <p14:sldId id="285"/>
            <p14:sldId id="284"/>
            <p14:sldId id="286"/>
            <p14:sldId id="282"/>
            <p14:sldId id="280"/>
            <p14:sldId id="281"/>
          </p14:sldIdLst>
        </p14:section>
        <p14:section name="MN" id="{BC44E860-3988-4BC5-94F5-A320D9B4E452}">
          <p14:sldIdLst>
            <p14:sldId id="278"/>
            <p14:sldId id="277"/>
            <p14:sldId id="264"/>
          </p14:sldIdLst>
        </p14:section>
        <p14:section name="IN" id="{5C6AC9C1-FCE2-4901-A981-2FA87CACFB4B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51" userDrawn="1">
          <p15:clr>
            <a:srgbClr val="A4A3A4"/>
          </p15:clr>
        </p15:guide>
        <p15:guide id="4" pos="2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AE3"/>
    <a:srgbClr val="FFFFFF"/>
    <a:srgbClr val="4D5302"/>
    <a:srgbClr val="113546"/>
    <a:srgbClr val="D29F29"/>
    <a:srgbClr val="DEEAF8"/>
    <a:srgbClr val="4B8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850" autoAdjust="0"/>
  </p:normalViewPr>
  <p:slideViewPr>
    <p:cSldViewPr snapToGrid="0" showGuides="1">
      <p:cViewPr>
        <p:scale>
          <a:sx n="100" d="100"/>
          <a:sy n="100" d="100"/>
        </p:scale>
        <p:origin x="270" y="324"/>
      </p:cViewPr>
      <p:guideLst>
        <p:guide orient="horz" pos="1412"/>
        <p:guide pos="3840"/>
        <p:guide orient="horz" pos="2251"/>
        <p:guide pos="2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C9B51-485F-4447-8BEE-4C3CA08109F9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3E722-70AE-490D-8589-0636BE8F8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88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3E722-70AE-490D-8589-0636BE8F8BF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42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次專案中以霧運算為基礎架構，模擬了農作物之蟲害防治的情境。由於農地面積很大，且蟲害事件發生時並不會使每個區域都產生損害，受損的程度也都不盡相同。因此本專案將農地分割成不同區塊進行管理，並期望能依照不同區域所遭遇的情況動態地進行調整。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altLang="zh-TW" b="0" dirty="0">
              <a:effectLst/>
            </a:endParaRPr>
          </a:p>
          <a:p>
            <a:pPr rtl="0"/>
            <a:endParaRPr lang="zh-TW" altLang="en-US" b="0" dirty="0">
              <a:effectLst/>
            </a:endParaRPr>
          </a:p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而在蟲害防治的情境中會有兩項主要任務：</a:t>
            </a:r>
            <a:endParaRPr lang="zh-TW" altLang="en-US" b="0" dirty="0">
              <a:effectLst/>
            </a:endParaRPr>
          </a:p>
          <a:p>
            <a:pPr rtl="0" fontAlgn="base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感測蟲害事件，並啟動防範裝置。</a:t>
            </a:r>
          </a:p>
          <a:p>
            <a:pPr rtl="0" fontAlgn="base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蒐集農作物損害的資訊，並調整防範裝置之強度。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zh-TW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啟動防範裝置對於即時性的要求較高，因此會交由較靠近網路邊緣的霧運算判斷是否應該啟動防範裝置；而調整防範裝置的強度所需要的運算能力較強，且對即時性的要求較低，因此會將資料送往雲端進行處理。</a:t>
            </a:r>
            <a:endParaRPr lang="zh-TW" altLang="en-US" b="0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3E722-70AE-490D-8589-0636BE8F8BF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37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3E722-70AE-490D-8589-0636BE8F8B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66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07A3E-E66D-C98B-1BDA-86FD0E62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D732B4-3103-E0CC-E12C-7895D529C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1E215-AA20-360A-0E50-8D7B7DC4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4F7CC-2341-B0BA-AAB8-A3543D06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06B921-90F4-EDE9-CACB-39753CB2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8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3A609-917B-40F1-2DDF-B43C0F9C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CE033F-6A18-23AC-459A-DF4E48F15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0C0D6-2637-6C76-8DCE-D3B90348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252225-4229-3BA8-1F2A-DA9E4E98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5337DA-FB73-4C93-9F1B-8E029DB1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90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9B1A49-CA8E-9C45-8B81-12334953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07A9B6-25FD-DE04-D4E6-B2E59C143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302E0F-7368-8DF4-054B-4D6394F2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B15D9C-C47E-5596-5F4D-10FF9E79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35A7C-7ED0-C9A9-8B03-CD259A42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5A0D0-9E9A-54C3-9A91-3DA2F285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11C0D-6801-F4E3-E7D7-3F4C8BFD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F811BF-46F8-31DB-E216-A17A23B8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8EF743-3D57-0172-00EA-FAB1C7C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115FA-8B18-43C9-0BC9-21906C01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CFE88-0BF3-A7DC-9BC1-3DA2A70D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D4E2F-9590-3720-BA48-77EA2BE9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DDCDC-AF93-6EBC-7A2A-4177A8F5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13517B-7228-E481-D7D5-DFD96256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BA413-08A7-0EF2-8D0B-24C93A24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06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FB869-B0E9-557D-937A-8EA50272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8ACAF-B865-27CF-4D85-B22DAA6B1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E80782-6339-ADA9-5E89-CD84DC53F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A78C7D-462F-5EC7-56FD-09BCC239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19A73B-1CED-D3A1-BBC6-D288A027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EC2FCD-7A85-AA98-413B-35079646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38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1D7DC-317F-1544-E9B5-1359DF7F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576F7A-7A13-C229-EDEC-88548F1F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304FD3-2FED-F93B-3DFD-2CCB37514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7D8689-0AC1-04C4-C2DF-98B0A495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A86608-611D-6308-7A6E-F5760963B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2F54C8-BCDF-08AE-88B9-4174B12A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2805FD-911C-E5F4-70DC-7955B519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A9AEE2-EE78-FE0D-9E22-E4044269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D8698-BA04-3162-1F9E-27E2AF1C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5B35BD-A935-6190-9FBC-72BB91E3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E2158B-3B12-A106-FC34-DE22B8E4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77CDE4-51FA-F8F1-3CD7-8E584549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57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6822B3-805B-E829-F19F-BBB1786F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043D6-243B-FC7B-B94B-95EA4B0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B5544-268B-4DE9-0549-47259460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0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09F39-606D-3C80-D0B1-FB12F3F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DAB1E-DC22-4530-797B-D98055E7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1F734B-59D0-A8A5-8FE1-D170A574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6188F4-9DB5-7CDD-2754-37FA8F3B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C7AAA9-BC9B-1802-4333-DAC467B3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27D9AA-E3BF-FAA3-C4A8-CFB360B7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60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2DB26-2CEC-A045-95E5-BE493C55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E322C-C077-7B95-7040-6C40CDC09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059487-F3C0-6366-C9C7-9EED33ABC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5A9F6D-8C3F-D560-2EF2-96EB11D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690B3A-9F2B-455B-DCB5-75AC4747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FAB9B5-F102-B898-7C8C-544C3B4F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8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59D96AD-2CE9-98FA-6B46-6CE1EBAD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16A027-42BF-9448-75E6-00D78B14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09184-EF37-9077-DCD0-AC7F5B0A6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ECA1-835D-466F-99D6-0FB17806517D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FB6214-5365-A124-27C1-74E19AD6C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E5209-A24E-51F3-2A2B-5B2684507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8D36-901A-42FD-B19F-3EF33C6BC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40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ncku.edu.tw/course/view.php?id=264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9.png"/><Relationship Id="rId18" Type="http://schemas.openxmlformats.org/officeDocument/2006/relationships/image" Target="../media/image80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12" Type="http://schemas.openxmlformats.org/officeDocument/2006/relationships/image" Target="../media/image60.png"/><Relationship Id="rId17" Type="http://schemas.openxmlformats.org/officeDocument/2006/relationships/slide" Target="slide12.xml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slide" Target="slide16.xml"/><Relationship Id="rId5" Type="http://schemas.openxmlformats.org/officeDocument/2006/relationships/slide" Target="slide13.xml"/><Relationship Id="rId15" Type="http://schemas.openxmlformats.org/officeDocument/2006/relationships/image" Target="../media/image70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11.png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1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12" Type="http://schemas.openxmlformats.org/officeDocument/2006/relationships/slide" Target="slide9.xml"/><Relationship Id="rId17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slide" Target="slide16.xml"/><Relationship Id="rId1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slide" Target="slide12.xml"/><Relationship Id="rId1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441DA9F-6DA3-D18F-565E-A3E9FD3906D7}"/>
              </a:ext>
            </a:extLst>
          </p:cNvPr>
          <p:cNvSpPr/>
          <p:nvPr/>
        </p:nvSpPr>
        <p:spPr>
          <a:xfrm>
            <a:off x="0" y="0"/>
            <a:ext cx="4064398" cy="2286000"/>
          </a:xfrm>
          <a:prstGeom prst="rect">
            <a:avLst/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652421-D437-55D7-5ABE-E1021CC66000}"/>
              </a:ext>
            </a:extLst>
          </p:cNvPr>
          <p:cNvSpPr/>
          <p:nvPr/>
        </p:nvSpPr>
        <p:spPr>
          <a:xfrm>
            <a:off x="4064399" y="2272653"/>
            <a:ext cx="8127601" cy="4585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B65A3E-12E7-402A-DFC8-C9B42A2007E4}"/>
              </a:ext>
            </a:extLst>
          </p:cNvPr>
          <p:cNvSpPr/>
          <p:nvPr/>
        </p:nvSpPr>
        <p:spPr>
          <a:xfrm>
            <a:off x="0" y="2293201"/>
            <a:ext cx="4064400" cy="4564799"/>
          </a:xfrm>
          <a:prstGeom prst="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46A961-EA78-A001-6823-E670ED27BA85}"/>
              </a:ext>
            </a:extLst>
          </p:cNvPr>
          <p:cNvSpPr txBox="1"/>
          <p:nvPr/>
        </p:nvSpPr>
        <p:spPr>
          <a:xfrm>
            <a:off x="4783298" y="2587476"/>
            <a:ext cx="66886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800" b="0" i="0" u="none" strike="noStrike" baseline="0" dirty="0">
                <a:solidFill>
                  <a:srgbClr val="113546"/>
                </a:solidFill>
                <a:latin typeface="Times-Roman"/>
              </a:rPr>
              <a:t>IEEE INTERNET OF THINGS JOURNAL, VOL. 6, NO. 6, DECEMBER 2019</a:t>
            </a:r>
          </a:p>
          <a:p>
            <a:pPr algn="l"/>
            <a:r>
              <a:rPr lang="en-US" altLang="zh-TW" sz="4000" b="0" i="0" u="none" strike="noStrike" baseline="0" dirty="0">
                <a:solidFill>
                  <a:srgbClr val="113546"/>
                </a:solidFill>
                <a:latin typeface="Times-Roman"/>
              </a:rPr>
              <a:t>Design of oneM2M-Based Fog</a:t>
            </a:r>
          </a:p>
          <a:p>
            <a:pPr algn="l"/>
            <a:r>
              <a:rPr lang="en-US" altLang="zh-TW" sz="4000" b="0" i="0" u="none" strike="noStrike" baseline="0" dirty="0">
                <a:solidFill>
                  <a:srgbClr val="113546"/>
                </a:solidFill>
                <a:latin typeface="Times-Roman"/>
              </a:rPr>
              <a:t>Computing Architecture</a:t>
            </a:r>
          </a:p>
          <a:p>
            <a:pPr algn="l"/>
            <a:r>
              <a:rPr lang="en-US" altLang="zh-TW" sz="1800" b="0" i="0" u="none" strike="noStrike" baseline="0" dirty="0" err="1">
                <a:solidFill>
                  <a:srgbClr val="113546"/>
                </a:solidFill>
                <a:latin typeface="Times-Roman"/>
              </a:rPr>
              <a:t>Sendren</a:t>
            </a:r>
            <a:r>
              <a:rPr lang="en-US" altLang="zh-TW" sz="1800" b="0" i="0" u="none" strike="noStrike" baseline="0" dirty="0">
                <a:solidFill>
                  <a:srgbClr val="113546"/>
                </a:solidFill>
                <a:latin typeface="Times-Roman"/>
              </a:rPr>
              <a:t> Sheng-Dong Xu , </a:t>
            </a:r>
            <a:r>
              <a:rPr lang="en-US" altLang="zh-TW" sz="1800" b="0" i="1" u="none" strike="noStrike" baseline="0" dirty="0">
                <a:solidFill>
                  <a:srgbClr val="113546"/>
                </a:solidFill>
                <a:latin typeface="Times-Italic"/>
              </a:rPr>
              <a:t>Senior Member, IEEE</a:t>
            </a:r>
            <a:r>
              <a:rPr lang="en-US" altLang="zh-TW" sz="1800" b="0" i="0" u="none" strike="noStrike" baseline="0" dirty="0">
                <a:solidFill>
                  <a:srgbClr val="113546"/>
                </a:solidFill>
                <a:latin typeface="Times-Roman"/>
              </a:rPr>
              <a:t>, Chun-Huang Chen, and Teng-Chang Chang</a:t>
            </a:r>
            <a:endParaRPr lang="zh-TW" altLang="en-US" dirty="0">
              <a:solidFill>
                <a:srgbClr val="113546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4597D6E-B037-E7FB-A6B7-7D4672D9E62A}"/>
              </a:ext>
            </a:extLst>
          </p:cNvPr>
          <p:cNvSpPr txBox="1"/>
          <p:nvPr/>
        </p:nvSpPr>
        <p:spPr>
          <a:xfrm>
            <a:off x="415304" y="542836"/>
            <a:ext cx="3233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strike="noStrike" dirty="0">
                <a:solidFill>
                  <a:srgbClr val="CDDAE3"/>
                </a:solidFill>
                <a:effectLst/>
                <a:latin typeface="Times-Roman"/>
                <a:ea typeface="微軟正黑體" panose="020B0604030504040204" pitchFamily="34" charset="-120"/>
              </a:rPr>
              <a:t>1111_</a:t>
            </a:r>
            <a:r>
              <a:rPr lang="zh-TW" altLang="en-US" b="0" i="0" strike="noStrike" dirty="0">
                <a:solidFill>
                  <a:srgbClr val="CDDAE3"/>
                </a:solidFill>
                <a:effectLst/>
                <a:latin typeface="Times-Roman"/>
                <a:ea typeface="微軟正黑體" panose="020B0604030504040204" pitchFamily="34" charset="-120"/>
              </a:rPr>
              <a:t>物聯網核心網路技術 </a:t>
            </a:r>
            <a:r>
              <a:rPr lang="en-US" altLang="zh-TW" b="0" i="0" strike="noStrike" dirty="0">
                <a:solidFill>
                  <a:srgbClr val="CDDAE3"/>
                </a:solidFill>
                <a:effectLst/>
                <a:latin typeface="Times-Roman"/>
                <a:ea typeface="微軟正黑體" panose="020B0604030504040204" pitchFamily="34" charset="-120"/>
              </a:rPr>
              <a:t>CORE NETWORK TECHNOLOGY OF INTERNET OF THINGS</a:t>
            </a:r>
            <a:endParaRPr lang="en-US" altLang="zh-TW" b="0" i="0" strike="noStrike" dirty="0">
              <a:solidFill>
                <a:srgbClr val="CDDAE3"/>
              </a:solidFill>
              <a:effectLst/>
              <a:latin typeface="Times-Roman"/>
              <a:ea typeface="微軟正黑體" panose="020B0604030504040204" pitchFamily="34" charset="-12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988A1C-B0E3-6C7C-44D9-D6C80D347C60}"/>
              </a:ext>
            </a:extLst>
          </p:cNvPr>
          <p:cNvSpPr txBox="1"/>
          <p:nvPr/>
        </p:nvSpPr>
        <p:spPr>
          <a:xfrm>
            <a:off x="415304" y="5796680"/>
            <a:ext cx="205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US" altLang="zh-TW" sz="1800" b="0" dirty="0">
                <a:solidFill>
                  <a:schemeClr val="bg1"/>
                </a:solidFill>
                <a:effectLst/>
                <a:latin typeface="Times-Roman"/>
                <a:ea typeface="微軟正黑體" panose="020B0604030504040204" pitchFamily="34" charset="-120"/>
              </a:rPr>
              <a:t>Q56114047 </a:t>
            </a:r>
            <a:r>
              <a:rPr lang="zh-TW" altLang="en-US" sz="1800" b="0" dirty="0">
                <a:solidFill>
                  <a:schemeClr val="bg1"/>
                </a:solidFill>
                <a:effectLst/>
                <a:latin typeface="Times-Roman"/>
                <a:ea typeface="微軟正黑體" panose="020B0604030504040204" pitchFamily="34" charset="-120"/>
              </a:rPr>
              <a:t>簡羽晨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B6F270-3B52-69AC-1618-74BA2D94DE63}"/>
              </a:ext>
            </a:extLst>
          </p:cNvPr>
          <p:cNvSpPr txBox="1"/>
          <p:nvPr/>
        </p:nvSpPr>
        <p:spPr>
          <a:xfrm>
            <a:off x="415304" y="6166012"/>
            <a:ext cx="205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zh-TW" altLang="en-US" sz="1800" b="0" dirty="0">
                <a:solidFill>
                  <a:srgbClr val="CDDAE3"/>
                </a:solidFill>
                <a:effectLst/>
                <a:latin typeface="Times-Roman"/>
                <a:ea typeface="微軟正黑體" panose="020B0604030504040204" pitchFamily="34" charset="-120"/>
              </a:rPr>
              <a:t>簡報製作、報告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A9DA284-D501-95F5-4D6E-E09A26612768}"/>
              </a:ext>
            </a:extLst>
          </p:cNvPr>
          <p:cNvSpPr txBox="1"/>
          <p:nvPr/>
        </p:nvSpPr>
        <p:spPr>
          <a:xfrm>
            <a:off x="415304" y="4218692"/>
            <a:ext cx="205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  <a:effectLst/>
                <a:latin typeface="Times-Roman"/>
                <a:ea typeface="微軟正黑體" panose="020B0604030504040204" pitchFamily="34" charset="-120"/>
              </a:rPr>
              <a:t>F74082010 </a:t>
            </a:r>
            <a:r>
              <a:rPr lang="zh-TW" altLang="en-US" sz="1800" b="0" dirty="0">
                <a:solidFill>
                  <a:schemeClr val="bg1"/>
                </a:solidFill>
                <a:effectLst/>
                <a:latin typeface="Times-Roman"/>
                <a:ea typeface="微軟正黑體" panose="020B0604030504040204" pitchFamily="34" charset="-120"/>
              </a:rPr>
              <a:t>陳昭穎</a:t>
            </a:r>
            <a:endParaRPr lang="zh-TW" altLang="en-US" dirty="0">
              <a:solidFill>
                <a:schemeClr val="bg1"/>
              </a:solidFill>
              <a:latin typeface="Times-Roman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D72BFB-C4B1-C6BB-F5A5-06C0969014FA}"/>
              </a:ext>
            </a:extLst>
          </p:cNvPr>
          <p:cNvSpPr txBox="1"/>
          <p:nvPr/>
        </p:nvSpPr>
        <p:spPr>
          <a:xfrm>
            <a:off x="415304" y="4548041"/>
            <a:ext cx="362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zh-TW" altLang="en-US" sz="1800" b="0" dirty="0">
                <a:solidFill>
                  <a:srgbClr val="CDDAE3"/>
                </a:solidFill>
                <a:effectLst/>
                <a:latin typeface="Times-Roman"/>
                <a:ea typeface="微軟正黑體" panose="020B0604030504040204" pitchFamily="34" charset="-120"/>
              </a:rPr>
              <a:t>整體架構構想、製作</a:t>
            </a:r>
            <a:r>
              <a:rPr lang="en-US" altLang="zh-TW" sz="1800" b="0" dirty="0">
                <a:solidFill>
                  <a:srgbClr val="CDDAE3"/>
                </a:solidFill>
                <a:effectLst/>
                <a:latin typeface="Times-Roman"/>
                <a:ea typeface="微軟正黑體" panose="020B0604030504040204" pitchFamily="34" charset="-120"/>
              </a:rPr>
              <a:t>GUI</a:t>
            </a:r>
            <a:r>
              <a:rPr lang="zh-TW" altLang="en-US" sz="1800" b="0" dirty="0">
                <a:solidFill>
                  <a:srgbClr val="CDDAE3"/>
                </a:solidFill>
                <a:effectLst/>
                <a:latin typeface="Times-Roman"/>
                <a:ea typeface="微軟正黑體" panose="020B0604030504040204" pitchFamily="34" charset="-120"/>
              </a:rPr>
              <a:t>視窗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1AF23D-E03D-D6CA-0BCC-08779475BDED}"/>
              </a:ext>
            </a:extLst>
          </p:cNvPr>
          <p:cNvSpPr txBox="1"/>
          <p:nvPr/>
        </p:nvSpPr>
        <p:spPr>
          <a:xfrm>
            <a:off x="415304" y="5013160"/>
            <a:ext cx="205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US" altLang="zh-TW" sz="1800" b="0" dirty="0">
                <a:solidFill>
                  <a:schemeClr val="bg1"/>
                </a:solidFill>
                <a:effectLst/>
                <a:latin typeface="Times-Roman"/>
                <a:ea typeface="微軟正黑體" panose="020B0604030504040204" pitchFamily="34" charset="-120"/>
              </a:rPr>
              <a:t>F74082109 </a:t>
            </a:r>
            <a:r>
              <a:rPr lang="zh-TW" altLang="en-US" sz="1800" b="0" dirty="0">
                <a:solidFill>
                  <a:schemeClr val="bg1"/>
                </a:solidFill>
                <a:effectLst/>
                <a:latin typeface="Times-Roman"/>
                <a:ea typeface="微軟正黑體" panose="020B0604030504040204" pitchFamily="34" charset="-120"/>
              </a:rPr>
              <a:t>梁華軒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126ECC-B54D-91A1-10B5-D53C3EA4CE29}"/>
              </a:ext>
            </a:extLst>
          </p:cNvPr>
          <p:cNvSpPr txBox="1"/>
          <p:nvPr/>
        </p:nvSpPr>
        <p:spPr>
          <a:xfrm>
            <a:off x="415304" y="5331561"/>
            <a:ext cx="323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zh-TW" altLang="en-US" dirty="0">
                <a:solidFill>
                  <a:srgbClr val="CDDAE3"/>
                </a:solidFill>
                <a:latin typeface="Times-Roman"/>
                <a:ea typeface="微軟正黑體" panose="020B0604030504040204" pitchFamily="34" charset="-120"/>
              </a:rPr>
              <a:t>實現</a:t>
            </a:r>
            <a:r>
              <a:rPr lang="en-US" altLang="zh-TW" dirty="0">
                <a:solidFill>
                  <a:srgbClr val="CDDAE3"/>
                </a:solidFill>
                <a:latin typeface="Times-Roman"/>
                <a:ea typeface="微軟正黑體" panose="020B0604030504040204" pitchFamily="34" charset="-120"/>
              </a:rPr>
              <a:t>oneM2M system</a:t>
            </a:r>
            <a:r>
              <a:rPr lang="zh-TW" altLang="en-US" dirty="0">
                <a:solidFill>
                  <a:srgbClr val="CDDAE3"/>
                </a:solidFill>
                <a:latin typeface="Times-Roman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rgbClr val="CDDAE3"/>
                </a:solidFill>
                <a:latin typeface="Times-Roman"/>
                <a:ea typeface="微軟正黑體" panose="020B0604030504040204" pitchFamily="34" charset="-120"/>
              </a:rPr>
              <a:t>DEMO</a:t>
            </a:r>
            <a:endParaRPr lang="zh-TW" altLang="en-US" sz="1800" b="0" dirty="0">
              <a:solidFill>
                <a:srgbClr val="CDDAE3"/>
              </a:solidFill>
              <a:effectLst/>
              <a:latin typeface="Times-Roman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49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DB7F94-445E-407F-B056-C6C4390FC23E}"/>
              </a:ext>
            </a:extLst>
          </p:cNvPr>
          <p:cNvSpPr/>
          <p:nvPr/>
        </p:nvSpPr>
        <p:spPr>
          <a:xfrm>
            <a:off x="828677" y="4758917"/>
            <a:ext cx="10515599" cy="1198306"/>
          </a:xfrm>
          <a:prstGeom prst="rect">
            <a:avLst/>
          </a:prstGeom>
          <a:solidFill>
            <a:srgbClr val="4D530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6A3B52-DCC0-49BB-9DDC-99A242AE828E}"/>
              </a:ext>
            </a:extLst>
          </p:cNvPr>
          <p:cNvSpPr/>
          <p:nvPr/>
        </p:nvSpPr>
        <p:spPr>
          <a:xfrm>
            <a:off x="842962" y="2786774"/>
            <a:ext cx="10506076" cy="1854820"/>
          </a:xfrm>
          <a:prstGeom prst="rect">
            <a:avLst/>
          </a:prstGeom>
          <a:solidFill>
            <a:srgbClr val="4D530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DE23CE3-AC58-410D-98FE-DD1B56C1DD41}"/>
              </a:ext>
            </a:extLst>
          </p:cNvPr>
          <p:cNvCxnSpPr/>
          <p:nvPr/>
        </p:nvCxnSpPr>
        <p:spPr>
          <a:xfrm>
            <a:off x="1309687" y="2779443"/>
            <a:ext cx="1838325" cy="18720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A91AF77-7B2E-4ED9-9ABC-CD4241C3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</a:rPr>
              <a:t>Algorithm of '</a:t>
            </a:r>
            <a:r>
              <a:rPr lang="en-US" altLang="zh-TW" dirty="0" err="1">
                <a:solidFill>
                  <a:srgbClr val="113546"/>
                </a:solidFill>
                <a:latin typeface="Times-Roman"/>
              </a:rPr>
              <a:t>dfStrength</a:t>
            </a:r>
            <a:r>
              <a:rPr lang="en-US" altLang="zh-TW" dirty="0">
                <a:solidFill>
                  <a:srgbClr val="113546"/>
                </a:solidFill>
                <a:latin typeface="Times-Roman"/>
              </a:rPr>
              <a:t>'</a:t>
            </a:r>
            <a:endParaRPr lang="zh-TW" altLang="en-US" dirty="0">
              <a:solidFill>
                <a:srgbClr val="113546"/>
              </a:solidFill>
              <a:latin typeface="Times-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73D41-4169-4C88-8EB8-BA18F566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174"/>
            <a:ext cx="10515600" cy="40147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113546"/>
                </a:solidFill>
                <a:latin typeface="Times-Roman"/>
              </a:rPr>
              <a:t>Default value (initial): 40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113546"/>
                </a:solidFill>
                <a:latin typeface="Times-Roman"/>
              </a:rPr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113546"/>
                </a:solidFill>
                <a:latin typeface="Times-Roman"/>
              </a:rPr>
              <a:t>		All of crops are still alive </a:t>
            </a:r>
            <a:r>
              <a:rPr lang="en-US" altLang="zh-TW" sz="2000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 high efficiency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TW" sz="2000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		   </a:t>
            </a:r>
            <a:r>
              <a:rPr lang="en-US" altLang="zh-TW" sz="2000" b="1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reduce pesticide use in pest controlling system to 50%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		(expected to </a:t>
            </a:r>
            <a:r>
              <a:rPr lang="en-US" altLang="zh-TW" sz="2000" dirty="0">
                <a:solidFill>
                  <a:srgbClr val="113546"/>
                </a:solidFill>
                <a:latin typeface="Times-Roman"/>
              </a:rPr>
              <a:t>reduce the unnecessary use of pesticides</a:t>
            </a:r>
            <a:r>
              <a:rPr lang="zh-TW" altLang="en-US" sz="2000" dirty="0">
                <a:solidFill>
                  <a:srgbClr val="113546"/>
                </a:solidFill>
                <a:latin typeface="Times-Roman"/>
              </a:rPr>
              <a:t> </a:t>
            </a:r>
            <a:r>
              <a:rPr lang="en-US" altLang="zh-TW" sz="2000" dirty="0">
                <a:solidFill>
                  <a:srgbClr val="113546"/>
                </a:solidFill>
                <a:latin typeface="Times-Roman"/>
              </a:rPr>
              <a:t>as well as lower costs)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solidFill>
                <a:srgbClr val="113546"/>
              </a:solidFill>
              <a:latin typeface="Times-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113546"/>
                </a:solidFill>
                <a:latin typeface="Times-Roman"/>
              </a:rPr>
              <a:t>		Some crops are died </a:t>
            </a:r>
            <a:r>
              <a:rPr lang="en-US" altLang="zh-TW" sz="2000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 relative low efficiency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		   </a:t>
            </a:r>
            <a:r>
              <a:rPr lang="en-US" altLang="zh-TW" sz="2000" b="1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increase the use of pesticides by 10</a:t>
            </a:r>
            <a:endParaRPr lang="en-US" altLang="zh-TW" sz="2000" b="1" dirty="0">
              <a:solidFill>
                <a:srgbClr val="113546"/>
              </a:solidFill>
              <a:latin typeface="Times-Roman"/>
            </a:endParaRPr>
          </a:p>
          <a:p>
            <a:pPr>
              <a:lnSpc>
                <a:spcPct val="100000"/>
              </a:lnSpc>
            </a:pPr>
            <a:endParaRPr lang="zh-TW" altLang="en-US" sz="2000" dirty="0">
              <a:solidFill>
                <a:srgbClr val="113546"/>
              </a:solidFill>
              <a:latin typeface="Times-Roman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2A952A-43B2-42EC-90FA-4E5D77F28EE2}"/>
              </a:ext>
            </a:extLst>
          </p:cNvPr>
          <p:cNvSpPr/>
          <p:nvPr/>
        </p:nvSpPr>
        <p:spPr>
          <a:xfrm>
            <a:off x="838200" y="1506022"/>
            <a:ext cx="5848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D5302"/>
                </a:solidFill>
                <a:latin typeface="Times-Roman"/>
              </a:rPr>
              <a:t>Simulate the efficiency of pesticide use of crops</a:t>
            </a:r>
            <a:endParaRPr lang="zh-TW" altLang="en-US" dirty="0">
              <a:solidFill>
                <a:srgbClr val="4D5302"/>
              </a:solidFill>
              <a:latin typeface="Times-Roman"/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BD720D68-21CD-4F4C-BB87-ECB0EE43F1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6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D9C159-3BC4-4127-BB80-1BE4E4F08ED9}"/>
              </a:ext>
            </a:extLst>
          </p:cNvPr>
          <p:cNvSpPr/>
          <p:nvPr/>
        </p:nvSpPr>
        <p:spPr>
          <a:xfrm>
            <a:off x="838200" y="2123400"/>
            <a:ext cx="2781300" cy="492126"/>
          </a:xfrm>
          <a:prstGeom prst="rect">
            <a:avLst/>
          </a:prstGeom>
          <a:noFill/>
          <a:ln>
            <a:solidFill>
              <a:srgbClr val="113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106112-AD5F-464F-AA7E-6E0B8E81D627}"/>
              </a:ext>
            </a:extLst>
          </p:cNvPr>
          <p:cNvSpPr/>
          <p:nvPr/>
        </p:nvSpPr>
        <p:spPr>
          <a:xfrm>
            <a:off x="725940" y="4018744"/>
            <a:ext cx="1840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solidFill>
                  <a:srgbClr val="FFFFFF"/>
                </a:solidFill>
                <a:latin typeface="Times-Roman"/>
              </a:rPr>
              <a:t>Case 1</a:t>
            </a:r>
            <a:endParaRPr lang="zh-TW" altLang="en-US" sz="4800" dirty="0">
              <a:solidFill>
                <a:srgbClr val="FF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CF39B3-BE0D-49EB-BDF2-AE27A0D93102}"/>
              </a:ext>
            </a:extLst>
          </p:cNvPr>
          <p:cNvSpPr/>
          <p:nvPr/>
        </p:nvSpPr>
        <p:spPr>
          <a:xfrm>
            <a:off x="9644543" y="5317389"/>
            <a:ext cx="1840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solidFill>
                  <a:srgbClr val="FFFFFF"/>
                </a:solidFill>
                <a:latin typeface="Times-Roman"/>
              </a:rPr>
              <a:t>Case 2</a:t>
            </a:r>
            <a:endParaRPr lang="zh-TW" altLang="en-US" sz="4800" dirty="0">
              <a:solidFill>
                <a:srgbClr val="FFFFFF"/>
              </a:solidFill>
              <a:latin typeface="Times-Roman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72161EE-161D-4A8E-8F57-2D339D3A3AEA}"/>
              </a:ext>
            </a:extLst>
          </p:cNvPr>
          <p:cNvSpPr/>
          <p:nvPr/>
        </p:nvSpPr>
        <p:spPr>
          <a:xfrm>
            <a:off x="2566508" y="3599054"/>
            <a:ext cx="283457" cy="214779"/>
          </a:xfrm>
          <a:prstGeom prst="rightArrow">
            <a:avLst/>
          </a:prstGeom>
          <a:solidFill>
            <a:srgbClr val="11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E9B4EBE6-D945-407D-B9F7-32C599EA6BE0}"/>
              </a:ext>
            </a:extLst>
          </p:cNvPr>
          <p:cNvSpPr/>
          <p:nvPr/>
        </p:nvSpPr>
        <p:spPr>
          <a:xfrm>
            <a:off x="2566508" y="5455624"/>
            <a:ext cx="283457" cy="214779"/>
          </a:xfrm>
          <a:prstGeom prst="rightArrow">
            <a:avLst/>
          </a:prstGeom>
          <a:solidFill>
            <a:srgbClr val="11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BCE6A99-F0D2-4EA2-BD47-BDB85DB8C6C9}"/>
              </a:ext>
            </a:extLst>
          </p:cNvPr>
          <p:cNvCxnSpPr/>
          <p:nvPr/>
        </p:nvCxnSpPr>
        <p:spPr>
          <a:xfrm>
            <a:off x="8234362" y="4734403"/>
            <a:ext cx="1838325" cy="18720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1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E169F6-34B0-BCDB-D9F3-092B1576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99" y="1558925"/>
            <a:ext cx="7191375" cy="49339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66FF09E-4A02-9DE9-014D-AD9F3E600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t="20876" r="66865" b="13857"/>
          <a:stretch/>
        </p:blipFill>
        <p:spPr>
          <a:xfrm>
            <a:off x="836836" y="1193800"/>
            <a:ext cx="3205163" cy="4959255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CADF177E-44BE-D2CD-577B-D39D4AB7B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6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3D8E6E6-B02E-308A-57E4-3C13E863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782" y="365125"/>
            <a:ext cx="7310437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4D5302"/>
                </a:solidFill>
                <a:latin typeface="Times-Roman"/>
              </a:rPr>
              <a:t>VIRUS_ACTIVE_DATA</a:t>
            </a:r>
            <a:endParaRPr lang="zh-TW" altLang="en-US" dirty="0">
              <a:solidFill>
                <a:srgbClr val="4D5302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56419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1F50FEC3-FF7B-A732-3603-645616FCC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61" y="1557275"/>
            <a:ext cx="6817973" cy="4935600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49321477-EF8E-7816-4FE5-8A17368CC0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6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0F55A8F-1A8C-1E45-4445-036D524E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782" y="365125"/>
            <a:ext cx="7310437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4D5302"/>
                </a:solidFill>
                <a:latin typeface="Times-Roman"/>
              </a:rPr>
              <a:t>VIRUS_DATA</a:t>
            </a:r>
            <a:endParaRPr lang="zh-TW" altLang="en-US" dirty="0">
              <a:solidFill>
                <a:srgbClr val="4D5302"/>
              </a:solidFill>
              <a:latin typeface="Times-Roman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E914B84-CF93-17CD-7DEA-4BB3D52D7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t="20876" r="66865" b="13857"/>
          <a:stretch/>
        </p:blipFill>
        <p:spPr>
          <a:xfrm>
            <a:off x="836836" y="1193800"/>
            <a:ext cx="3205163" cy="49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313DE49-C513-92C9-7E9F-54FF4F33C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20876" b="13857"/>
          <a:stretch/>
        </p:blipFill>
        <p:spPr>
          <a:xfrm>
            <a:off x="838200" y="949373"/>
            <a:ext cx="10515600" cy="4959255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75323B9A-642D-3034-A065-8CDBC9BBE4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6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8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9C19B60-7639-5ABA-16CF-72B63D52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 t="21019" b="13838"/>
          <a:stretch/>
        </p:blipFill>
        <p:spPr>
          <a:xfrm>
            <a:off x="838200" y="954423"/>
            <a:ext cx="10515600" cy="494915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1AB0149C-5730-9F4F-9879-12EB0C0B4D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6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5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545F9BF-26DD-C9E3-3E0C-4DD65293D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1929"/>
            <a:ext cx="10515600" cy="4394143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9051D474-2247-C290-C23F-50684BFF96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6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5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F0FD1D0-EDF6-784C-F10A-5095FEB59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t="20962" b="13856"/>
          <a:stretch/>
        </p:blipFill>
        <p:spPr>
          <a:xfrm>
            <a:off x="838200" y="953576"/>
            <a:ext cx="10515600" cy="4950848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C3834DC2-3240-987F-C3DD-F1045E8BD1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6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3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6D03FA2-909E-110B-DF7A-E40EA3B8147A}"/>
              </a:ext>
            </a:extLst>
          </p:cNvPr>
          <p:cNvSpPr/>
          <p:nvPr/>
        </p:nvSpPr>
        <p:spPr>
          <a:xfrm>
            <a:off x="0" y="0"/>
            <a:ext cx="8148637" cy="6858001"/>
          </a:xfrm>
          <a:prstGeom prst="rect">
            <a:avLst/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0D21BE-4C00-832D-8A60-F7F08681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20" y="410800"/>
            <a:ext cx="6634596" cy="603640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What is </a:t>
            </a:r>
            <a:r>
              <a:rPr lang="en-US" altLang="zh-TW" sz="4400" b="1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Fog Computing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b="1" dirty="0">
                <a:solidFill>
                  <a:schemeClr val="bg1"/>
                </a:solidFill>
                <a:latin typeface="Times-Roman"/>
                <a:cs typeface="Times New Roman" panose="02020603050405020304" pitchFamily="18" charset="0"/>
              </a:rPr>
              <a:t>U</a:t>
            </a:r>
            <a:r>
              <a:rPr lang="en-US" altLang="zh-TW" sz="2000" b="1" i="0" u="none" strike="noStrike" baseline="0" dirty="0">
                <a:solidFill>
                  <a:schemeClr val="bg1"/>
                </a:solidFill>
                <a:latin typeface="Times-Roman"/>
                <a:cs typeface="Times New Roman" panose="02020603050405020304" pitchFamily="18" charset="0"/>
              </a:rPr>
              <a:t>sing front-end devices </a:t>
            </a:r>
            <a:r>
              <a:rPr lang="en-US" altLang="zh-TW" sz="2000" i="0" u="none" strike="noStrike" baseline="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or serially connected terminal devices </a:t>
            </a:r>
            <a:r>
              <a:rPr lang="en-US" altLang="zh-TW" sz="2000" b="1" i="0" u="none" strike="noStrike" baseline="0" dirty="0">
                <a:solidFill>
                  <a:schemeClr val="bg1"/>
                </a:solidFill>
                <a:latin typeface="Times-Roman"/>
                <a:cs typeface="Times New Roman" panose="02020603050405020304" pitchFamily="18" charset="0"/>
              </a:rPr>
              <a:t>to conduct data storage, calculations</a:t>
            </a:r>
            <a:r>
              <a:rPr lang="en-US" altLang="zh-TW" sz="2000" i="0" u="none" strike="noStrike" baseline="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, or related decentralized control management.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TW" sz="2000" i="0" u="none" strike="noStrike" baseline="0" dirty="0">
              <a:solidFill>
                <a:srgbClr val="113546"/>
              </a:solidFill>
              <a:latin typeface="Times-Roman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Why use this method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T</a:t>
            </a:r>
            <a:r>
              <a:rPr lang="en-US" altLang="zh-TW" sz="2000" i="0" u="none" strike="noStrike" baseline="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his method could provide </a:t>
            </a:r>
            <a:r>
              <a:rPr lang="en-US" altLang="zh-TW" sz="2000" b="1" i="0" u="none" strike="noStrike" baseline="0" dirty="0">
                <a:solidFill>
                  <a:schemeClr val="bg1"/>
                </a:solidFill>
                <a:latin typeface="Times-Roman"/>
                <a:cs typeface="Times New Roman" panose="02020603050405020304" pitchFamily="18" charset="0"/>
              </a:rPr>
              <a:t>low latency and fast response </a:t>
            </a:r>
            <a:r>
              <a:rPr lang="en-US" altLang="zh-TW" sz="2000" i="0" u="none" strike="noStrike" baseline="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by maximizing the reduction of the overall end-to-end delay.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TW" sz="2000" dirty="0">
              <a:solidFill>
                <a:srgbClr val="113546"/>
              </a:solidFill>
              <a:latin typeface="Times-Roman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For example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F</a:t>
            </a:r>
            <a:r>
              <a:rPr lang="en-US" altLang="zh-TW" sz="2000" i="0" u="none" strike="noStrike" baseline="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or transmitting high-resolution image data at front-end nodes, the original oneM2M IoT architecture takes 251.2–537.2 </a:t>
            </a:r>
            <a:r>
              <a:rPr lang="en-US" altLang="zh-TW" sz="2000" i="0" u="none" strike="noStrike" baseline="0" dirty="0" err="1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ms</a:t>
            </a:r>
            <a:r>
              <a:rPr lang="en-US" altLang="zh-TW" sz="200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, </a:t>
            </a:r>
            <a:r>
              <a:rPr lang="en-US" altLang="zh-TW" sz="2000" i="0" u="none" strike="noStrike" baseline="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while </a:t>
            </a:r>
            <a:r>
              <a:rPr lang="en-US" altLang="zh-TW" sz="200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f</a:t>
            </a:r>
            <a:r>
              <a:rPr lang="en-US" altLang="zh-TW" sz="2000" i="0" u="none" strike="noStrike" baseline="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og computing architecture reduces the transmission time to 16.7–46.2 </a:t>
            </a:r>
            <a:r>
              <a:rPr lang="en-US" altLang="zh-TW" sz="2000" i="0" u="none" strike="noStrike" baseline="0" dirty="0" err="1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ms</a:t>
            </a:r>
            <a:r>
              <a:rPr lang="en-US" altLang="zh-TW" sz="2000" i="0" u="none" strike="noStrike" baseline="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, which is </a:t>
            </a:r>
            <a:r>
              <a:rPr lang="en-US" altLang="zh-TW" sz="2000" b="1" i="0" u="none" strike="noStrike" baseline="0" dirty="0">
                <a:solidFill>
                  <a:schemeClr val="bg1"/>
                </a:solidFill>
                <a:latin typeface="Times-Roman"/>
                <a:cs typeface="Times New Roman" panose="02020603050405020304" pitchFamily="18" charset="0"/>
              </a:rPr>
              <a:t>a 94.1% reduction</a:t>
            </a:r>
            <a:r>
              <a:rPr lang="en-US" altLang="zh-TW" sz="2000" i="0" u="none" strike="noStrike" baseline="0" dirty="0">
                <a:solidFill>
                  <a:srgbClr val="113546"/>
                </a:solidFill>
                <a:latin typeface="Times-Roman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5B6EFE-F840-4381-EE14-728455240FB1}"/>
              </a:ext>
            </a:extLst>
          </p:cNvPr>
          <p:cNvSpPr/>
          <p:nvPr/>
        </p:nvSpPr>
        <p:spPr>
          <a:xfrm>
            <a:off x="7743091" y="2241550"/>
            <a:ext cx="4064400" cy="4616450"/>
          </a:xfrm>
          <a:prstGeom prst="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16A35D-CE36-67E6-9375-8A178E56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611" y="1309314"/>
            <a:ext cx="3528669" cy="33466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EF9C2B-2CB9-AFD9-7E97-8D38F70C8832}"/>
              </a:ext>
            </a:extLst>
          </p:cNvPr>
          <p:cNvSpPr txBox="1"/>
          <p:nvPr/>
        </p:nvSpPr>
        <p:spPr>
          <a:xfrm>
            <a:off x="7983611" y="4898896"/>
            <a:ext cx="3410429" cy="64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CDDAE3"/>
                </a:solidFill>
                <a:latin typeface="Times-Roman"/>
              </a:rPr>
              <a:t>Fig. 1. Cloud-Fog IoT computing interface and architecture.</a:t>
            </a:r>
            <a:endParaRPr lang="zh-TW" altLang="en-US" dirty="0">
              <a:solidFill>
                <a:srgbClr val="CDDAE3"/>
              </a:solidFill>
            </a:endParaRPr>
          </a:p>
        </p:txBody>
      </p:sp>
      <p:sp>
        <p:nvSpPr>
          <p:cNvPr id="10" name="淚滴形 9">
            <a:extLst>
              <a:ext uri="{FF2B5EF4-FFF2-40B4-BE49-F238E27FC236}">
                <a16:creationId xmlns:a16="http://schemas.microsoft.com/office/drawing/2014/main" id="{1C5BBC20-022D-0B3C-B4C9-249779F0E2DA}"/>
              </a:ext>
            </a:extLst>
          </p:cNvPr>
          <p:cNvSpPr/>
          <p:nvPr/>
        </p:nvSpPr>
        <p:spPr>
          <a:xfrm flipV="1">
            <a:off x="11451471" y="6117400"/>
            <a:ext cx="648000" cy="648000"/>
          </a:xfrm>
          <a:prstGeom prst="teardrop">
            <a:avLst>
              <a:gd name="adj" fmla="val 129444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D31F55A-3D1F-C41E-0D14-1076DB044C62}"/>
              </a:ext>
            </a:extLst>
          </p:cNvPr>
          <p:cNvSpPr txBox="1"/>
          <p:nvPr/>
        </p:nvSpPr>
        <p:spPr>
          <a:xfrm>
            <a:off x="11624628" y="6256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ea typeface="微軟正黑體" panose="020B0604030504040204" pitchFamily="34" charset="-120"/>
              </a:rPr>
              <a:t>1</a:t>
            </a:r>
            <a:endParaRPr lang="zh-TW" altLang="en-US" dirty="0">
              <a:solidFill>
                <a:srgbClr val="113546"/>
              </a:solidFill>
              <a:latin typeface="Times-Roman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0A19A48-5FDE-4BD6-B7B9-32E4C57DFAEB}"/>
              </a:ext>
            </a:extLst>
          </p:cNvPr>
          <p:cNvSpPr/>
          <p:nvPr/>
        </p:nvSpPr>
        <p:spPr>
          <a:xfrm>
            <a:off x="1" y="1"/>
            <a:ext cx="2489413" cy="6858000"/>
          </a:xfrm>
          <a:prstGeom prst="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D95DD7-A101-4E5D-BDC9-3B58CE520961}"/>
              </a:ext>
            </a:extLst>
          </p:cNvPr>
          <p:cNvSpPr/>
          <p:nvPr/>
        </p:nvSpPr>
        <p:spPr>
          <a:xfrm>
            <a:off x="11807491" y="0"/>
            <a:ext cx="384509" cy="6858000"/>
          </a:xfrm>
          <a:prstGeom prst="rect">
            <a:avLst/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淚滴形 4">
            <a:extLst>
              <a:ext uri="{FF2B5EF4-FFF2-40B4-BE49-F238E27FC236}">
                <a16:creationId xmlns:a16="http://schemas.microsoft.com/office/drawing/2014/main" id="{CEFEC228-2DAC-4FBB-BAE3-8692A39CCB8C}"/>
              </a:ext>
            </a:extLst>
          </p:cNvPr>
          <p:cNvSpPr/>
          <p:nvPr/>
        </p:nvSpPr>
        <p:spPr>
          <a:xfrm flipV="1">
            <a:off x="11451471" y="6117400"/>
            <a:ext cx="648000" cy="648000"/>
          </a:xfrm>
          <a:prstGeom prst="teardrop">
            <a:avLst>
              <a:gd name="adj" fmla="val 129444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880CDB-EFFB-4974-B2F1-4DBBBB769B38}"/>
              </a:ext>
            </a:extLst>
          </p:cNvPr>
          <p:cNvSpPr txBox="1"/>
          <p:nvPr/>
        </p:nvSpPr>
        <p:spPr>
          <a:xfrm>
            <a:off x="11624628" y="6256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ea typeface="微軟正黑體" panose="020B0604030504040204" pitchFamily="34" charset="-120"/>
              </a:rPr>
              <a:t>2</a:t>
            </a:r>
            <a:endParaRPr lang="zh-TW" altLang="en-US" dirty="0">
              <a:solidFill>
                <a:srgbClr val="113546"/>
              </a:solidFill>
              <a:latin typeface="Times-Roman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E19D3B-06E5-49A8-8D8E-3F0BDF16AA43}"/>
              </a:ext>
            </a:extLst>
          </p:cNvPr>
          <p:cNvSpPr/>
          <p:nvPr/>
        </p:nvSpPr>
        <p:spPr>
          <a:xfrm>
            <a:off x="8127601" y="1"/>
            <a:ext cx="4064399" cy="486806"/>
          </a:xfrm>
          <a:prstGeom prst="rect">
            <a:avLst/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F20263-E5E9-4FAF-A6AC-6DA45EE6F70F}"/>
              </a:ext>
            </a:extLst>
          </p:cNvPr>
          <p:cNvSpPr/>
          <p:nvPr/>
        </p:nvSpPr>
        <p:spPr>
          <a:xfrm>
            <a:off x="2666362" y="2345795"/>
            <a:ext cx="8636619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3546"/>
                </a:solidFill>
                <a:latin typeface="Times-Roman"/>
              </a:rPr>
              <a:t>Sudden outbreak of a pest may occurs in small regions.</a:t>
            </a:r>
          </a:p>
          <a:p>
            <a:pPr marL="466725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3546"/>
                </a:solidFill>
                <a:latin typeface="Times-Roman"/>
              </a:rPr>
              <a:t>Regional outbreak severity.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A457769-EAE3-431D-B2CA-3E244B310D20}"/>
              </a:ext>
            </a:extLst>
          </p:cNvPr>
          <p:cNvGrpSpPr/>
          <p:nvPr/>
        </p:nvGrpSpPr>
        <p:grpSpPr>
          <a:xfrm>
            <a:off x="786094" y="1958168"/>
            <a:ext cx="1821386" cy="1085865"/>
            <a:chOff x="667832" y="1665403"/>
            <a:chExt cx="1821386" cy="108586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76D1EA1-85B2-41B1-8D36-501B7423C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68" b="89850" l="6466" r="58194">
                          <a14:foregroundMark x1="35117" y1="58440" x2="35117" y2="58440"/>
                          <a14:foregroundMark x1="34448" y1="60791" x2="34448" y2="60791"/>
                          <a14:foregroundMark x1="33110" y1="9722" x2="33891" y2="18269"/>
                          <a14:foregroundMark x1="51728" y1="19658" x2="47492" y2="23291"/>
                          <a14:foregroundMark x1="14158" y1="19338" x2="19509" y2="23397"/>
                          <a14:foregroundMark x1="52174" y1="19338" x2="52174" y2="19872"/>
                          <a14:foregroundMark x1="32999" y1="8868" x2="33779" y2="9188"/>
                          <a14:backgroundMark x1="37681" y1="23397" x2="37681" y2="23397"/>
                          <a14:backgroundMark x1="37681" y1="23397" x2="39130" y2="23397"/>
                          <a14:backgroundMark x1="41695" y1="48825" x2="41695" y2="48825"/>
                          <a14:backgroundMark x1="47380" y1="39850" x2="47380" y2="398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2" b="26053"/>
            <a:stretch/>
          </p:blipFill>
          <p:spPr>
            <a:xfrm>
              <a:off x="667832" y="1665403"/>
              <a:ext cx="788084" cy="937867"/>
            </a:xfrm>
            <a:prstGeom prst="rect">
              <a:avLst/>
            </a:prstGeom>
          </p:spPr>
        </p:pic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1052F8AE-B735-40F7-BD0F-21DC9DEF9BCA}"/>
                </a:ext>
              </a:extLst>
            </p:cNvPr>
            <p:cNvSpPr/>
            <p:nvPr/>
          </p:nvSpPr>
          <p:spPr>
            <a:xfrm>
              <a:off x="803306" y="2279883"/>
              <a:ext cx="1649364" cy="471385"/>
            </a:xfrm>
            <a:custGeom>
              <a:avLst/>
              <a:gdLst>
                <a:gd name="connsiteX0" fmla="*/ 1301158 w 4064400"/>
                <a:gd name="connsiteY0" fmla="*/ 0 h 1310400"/>
                <a:gd name="connsiteX1" fmla="*/ 3845996 w 4064400"/>
                <a:gd name="connsiteY1" fmla="*/ 0 h 1310400"/>
                <a:gd name="connsiteX2" fmla="*/ 4064400 w 4064400"/>
                <a:gd name="connsiteY2" fmla="*/ 218404 h 1310400"/>
                <a:gd name="connsiteX3" fmla="*/ 4064400 w 4064400"/>
                <a:gd name="connsiteY3" fmla="*/ 1091996 h 1310400"/>
                <a:gd name="connsiteX4" fmla="*/ 3845996 w 4064400"/>
                <a:gd name="connsiteY4" fmla="*/ 1310400 h 1310400"/>
                <a:gd name="connsiteX5" fmla="*/ 218404 w 4064400"/>
                <a:gd name="connsiteY5" fmla="*/ 1310400 h 1310400"/>
                <a:gd name="connsiteX6" fmla="*/ 0 w 4064400"/>
                <a:gd name="connsiteY6" fmla="*/ 1091996 h 1310400"/>
                <a:gd name="connsiteX7" fmla="*/ 0 w 4064400"/>
                <a:gd name="connsiteY7" fmla="*/ 218404 h 1310400"/>
                <a:gd name="connsiteX8" fmla="*/ 4437 w 4064400"/>
                <a:gd name="connsiteY8" fmla="*/ 174388 h 1310400"/>
                <a:gd name="connsiteX9" fmla="*/ 7381 w 4064400"/>
                <a:gd name="connsiteY9" fmla="*/ 164903 h 1310400"/>
                <a:gd name="connsiteX10" fmla="*/ 13311 w 4064400"/>
                <a:gd name="connsiteY10" fmla="*/ 223725 h 1310400"/>
                <a:gd name="connsiteX11" fmla="*/ 655200 w 4064400"/>
                <a:gd name="connsiteY11" fmla="*/ 746879 h 1310400"/>
                <a:gd name="connsiteX12" fmla="*/ 1310400 w 4064400"/>
                <a:gd name="connsiteY12" fmla="*/ 91679 h 1310400"/>
                <a:gd name="connsiteX13" fmla="*/ 1301158 w 4064400"/>
                <a:gd name="connsiteY13" fmla="*/ 0 h 131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64400" h="1310400">
                  <a:moveTo>
                    <a:pt x="1301158" y="0"/>
                  </a:moveTo>
                  <a:lnTo>
                    <a:pt x="3845996" y="0"/>
                  </a:lnTo>
                  <a:cubicBezTo>
                    <a:pt x="3966617" y="0"/>
                    <a:pt x="4064400" y="97783"/>
                    <a:pt x="4064400" y="218404"/>
                  </a:cubicBezTo>
                  <a:lnTo>
                    <a:pt x="4064400" y="1091996"/>
                  </a:lnTo>
                  <a:cubicBezTo>
                    <a:pt x="4064400" y="1212617"/>
                    <a:pt x="3966617" y="1310400"/>
                    <a:pt x="3845996" y="1310400"/>
                  </a:cubicBezTo>
                  <a:lnTo>
                    <a:pt x="218404" y="1310400"/>
                  </a:lnTo>
                  <a:cubicBezTo>
                    <a:pt x="97783" y="1310400"/>
                    <a:pt x="0" y="1212617"/>
                    <a:pt x="0" y="1091996"/>
                  </a:cubicBezTo>
                  <a:lnTo>
                    <a:pt x="0" y="218404"/>
                  </a:lnTo>
                  <a:cubicBezTo>
                    <a:pt x="0" y="203326"/>
                    <a:pt x="1528" y="188606"/>
                    <a:pt x="4437" y="174388"/>
                  </a:cubicBezTo>
                  <a:lnTo>
                    <a:pt x="7381" y="164903"/>
                  </a:lnTo>
                  <a:lnTo>
                    <a:pt x="13311" y="223725"/>
                  </a:lnTo>
                  <a:cubicBezTo>
                    <a:pt x="74407" y="522288"/>
                    <a:pt x="338575" y="746879"/>
                    <a:pt x="655200" y="746879"/>
                  </a:cubicBezTo>
                  <a:cubicBezTo>
                    <a:pt x="1017057" y="746879"/>
                    <a:pt x="1310400" y="453536"/>
                    <a:pt x="1310400" y="91679"/>
                  </a:cubicBezTo>
                  <a:lnTo>
                    <a:pt x="13011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91861B8-6D8D-4719-A2EC-3B85CD8CDFE7}"/>
                </a:ext>
              </a:extLst>
            </p:cNvPr>
            <p:cNvSpPr/>
            <p:nvPr/>
          </p:nvSpPr>
          <p:spPr>
            <a:xfrm>
              <a:off x="1027618" y="2315520"/>
              <a:ext cx="1461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algn="ctr"/>
              <a:r>
                <a:rPr lang="en-US" altLang="zh-TW" sz="2000" b="1" dirty="0">
                  <a:solidFill>
                    <a:srgbClr val="113546"/>
                  </a:solidFill>
                  <a:latin typeface="Times-Roman"/>
                  <a:cs typeface="Times New Roman" panose="02020603050405020304" pitchFamily="18" charset="0"/>
                </a:rPr>
                <a:t>Needs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03602F6-8BBC-4EA0-ACD6-9C952AD8E301}"/>
              </a:ext>
            </a:extLst>
          </p:cNvPr>
          <p:cNvGrpSpPr/>
          <p:nvPr/>
        </p:nvGrpSpPr>
        <p:grpSpPr>
          <a:xfrm>
            <a:off x="739177" y="3603291"/>
            <a:ext cx="1868303" cy="1103096"/>
            <a:chOff x="653464" y="1648172"/>
            <a:chExt cx="1868303" cy="1103096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F461DA45-14E9-4AE0-9718-95253EC3C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68" b="89850" l="6466" r="58194">
                          <a14:foregroundMark x1="35117" y1="58440" x2="35117" y2="58440"/>
                          <a14:foregroundMark x1="34448" y1="60791" x2="34448" y2="60791"/>
                          <a14:foregroundMark x1="33110" y1="9722" x2="33891" y2="18269"/>
                          <a14:foregroundMark x1="51728" y1="19658" x2="47492" y2="23291"/>
                          <a14:foregroundMark x1="14158" y1="19338" x2="19509" y2="23397"/>
                          <a14:foregroundMark x1="52174" y1="19338" x2="52174" y2="19872"/>
                          <a14:foregroundMark x1="32999" y1="8868" x2="33779" y2="9188"/>
                          <a14:backgroundMark x1="37681" y1="23397" x2="37681" y2="23397"/>
                          <a14:backgroundMark x1="37681" y1="23397" x2="39130" y2="23397"/>
                          <a14:backgroundMark x1="41695" y1="48825" x2="41695" y2="48825"/>
                          <a14:backgroundMark x1="47380" y1="39850" x2="47380" y2="398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2" b="26053"/>
            <a:stretch/>
          </p:blipFill>
          <p:spPr>
            <a:xfrm>
              <a:off x="653464" y="1648172"/>
              <a:ext cx="788084" cy="937867"/>
            </a:xfrm>
            <a:prstGeom prst="rect">
              <a:avLst/>
            </a:prstGeom>
          </p:spPr>
        </p:pic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F47DB91E-FB84-4941-991F-30EE21242124}"/>
                </a:ext>
              </a:extLst>
            </p:cNvPr>
            <p:cNvSpPr/>
            <p:nvPr/>
          </p:nvSpPr>
          <p:spPr>
            <a:xfrm>
              <a:off x="803306" y="2279883"/>
              <a:ext cx="1649364" cy="471385"/>
            </a:xfrm>
            <a:custGeom>
              <a:avLst/>
              <a:gdLst>
                <a:gd name="connsiteX0" fmla="*/ 1301158 w 4064400"/>
                <a:gd name="connsiteY0" fmla="*/ 0 h 1310400"/>
                <a:gd name="connsiteX1" fmla="*/ 3845996 w 4064400"/>
                <a:gd name="connsiteY1" fmla="*/ 0 h 1310400"/>
                <a:gd name="connsiteX2" fmla="*/ 4064400 w 4064400"/>
                <a:gd name="connsiteY2" fmla="*/ 218404 h 1310400"/>
                <a:gd name="connsiteX3" fmla="*/ 4064400 w 4064400"/>
                <a:gd name="connsiteY3" fmla="*/ 1091996 h 1310400"/>
                <a:gd name="connsiteX4" fmla="*/ 3845996 w 4064400"/>
                <a:gd name="connsiteY4" fmla="*/ 1310400 h 1310400"/>
                <a:gd name="connsiteX5" fmla="*/ 218404 w 4064400"/>
                <a:gd name="connsiteY5" fmla="*/ 1310400 h 1310400"/>
                <a:gd name="connsiteX6" fmla="*/ 0 w 4064400"/>
                <a:gd name="connsiteY6" fmla="*/ 1091996 h 1310400"/>
                <a:gd name="connsiteX7" fmla="*/ 0 w 4064400"/>
                <a:gd name="connsiteY7" fmla="*/ 218404 h 1310400"/>
                <a:gd name="connsiteX8" fmla="*/ 4437 w 4064400"/>
                <a:gd name="connsiteY8" fmla="*/ 174388 h 1310400"/>
                <a:gd name="connsiteX9" fmla="*/ 7381 w 4064400"/>
                <a:gd name="connsiteY9" fmla="*/ 164903 h 1310400"/>
                <a:gd name="connsiteX10" fmla="*/ 13311 w 4064400"/>
                <a:gd name="connsiteY10" fmla="*/ 223725 h 1310400"/>
                <a:gd name="connsiteX11" fmla="*/ 655200 w 4064400"/>
                <a:gd name="connsiteY11" fmla="*/ 746879 h 1310400"/>
                <a:gd name="connsiteX12" fmla="*/ 1310400 w 4064400"/>
                <a:gd name="connsiteY12" fmla="*/ 91679 h 1310400"/>
                <a:gd name="connsiteX13" fmla="*/ 1301158 w 4064400"/>
                <a:gd name="connsiteY13" fmla="*/ 0 h 131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64400" h="1310400">
                  <a:moveTo>
                    <a:pt x="1301158" y="0"/>
                  </a:moveTo>
                  <a:lnTo>
                    <a:pt x="3845996" y="0"/>
                  </a:lnTo>
                  <a:cubicBezTo>
                    <a:pt x="3966617" y="0"/>
                    <a:pt x="4064400" y="97783"/>
                    <a:pt x="4064400" y="218404"/>
                  </a:cubicBezTo>
                  <a:lnTo>
                    <a:pt x="4064400" y="1091996"/>
                  </a:lnTo>
                  <a:cubicBezTo>
                    <a:pt x="4064400" y="1212617"/>
                    <a:pt x="3966617" y="1310400"/>
                    <a:pt x="3845996" y="1310400"/>
                  </a:cubicBezTo>
                  <a:lnTo>
                    <a:pt x="218404" y="1310400"/>
                  </a:lnTo>
                  <a:cubicBezTo>
                    <a:pt x="97783" y="1310400"/>
                    <a:pt x="0" y="1212617"/>
                    <a:pt x="0" y="1091996"/>
                  </a:cubicBezTo>
                  <a:lnTo>
                    <a:pt x="0" y="218404"/>
                  </a:lnTo>
                  <a:cubicBezTo>
                    <a:pt x="0" y="203326"/>
                    <a:pt x="1528" y="188606"/>
                    <a:pt x="4437" y="174388"/>
                  </a:cubicBezTo>
                  <a:lnTo>
                    <a:pt x="7381" y="164903"/>
                  </a:lnTo>
                  <a:lnTo>
                    <a:pt x="13311" y="223725"/>
                  </a:lnTo>
                  <a:cubicBezTo>
                    <a:pt x="74407" y="522288"/>
                    <a:pt x="338575" y="746879"/>
                    <a:pt x="655200" y="746879"/>
                  </a:cubicBezTo>
                  <a:cubicBezTo>
                    <a:pt x="1017057" y="746879"/>
                    <a:pt x="1310400" y="453536"/>
                    <a:pt x="1310400" y="91679"/>
                  </a:cubicBezTo>
                  <a:lnTo>
                    <a:pt x="13011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6974064-F7CD-4A1E-8C33-AE6C10E917B0}"/>
                </a:ext>
              </a:extLst>
            </p:cNvPr>
            <p:cNvSpPr/>
            <p:nvPr/>
          </p:nvSpPr>
          <p:spPr>
            <a:xfrm>
              <a:off x="1060167" y="2315520"/>
              <a:ext cx="1461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algn="ctr"/>
              <a:r>
                <a:rPr lang="en-US" altLang="zh-TW" sz="2000" b="1" dirty="0">
                  <a:solidFill>
                    <a:srgbClr val="113546"/>
                  </a:solidFill>
                  <a:latin typeface="Times-Roman"/>
                  <a:cs typeface="Times New Roman" panose="02020603050405020304" pitchFamily="18" charset="0"/>
                </a:rPr>
                <a:t>Methods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51DCAEC3-4D5A-46C7-BF15-FF2FD92DAF86}"/>
              </a:ext>
            </a:extLst>
          </p:cNvPr>
          <p:cNvSpPr/>
          <p:nvPr/>
        </p:nvSpPr>
        <p:spPr>
          <a:xfrm>
            <a:off x="2666362" y="3342136"/>
            <a:ext cx="91515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3546"/>
                </a:solidFill>
                <a:latin typeface="Times-Roman"/>
              </a:rPr>
              <a:t>Slice farmlands into sections</a:t>
            </a:r>
          </a:p>
          <a:p>
            <a:pPr marL="466725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3546"/>
                </a:solidFill>
                <a:latin typeface="Times-Roman"/>
              </a:rPr>
              <a:t>Detect crop pests outbreaks and</a:t>
            </a:r>
          </a:p>
          <a:p>
            <a:pPr marL="446088">
              <a:spcAft>
                <a:spcPts val="1200"/>
              </a:spcAft>
            </a:pPr>
            <a:r>
              <a:rPr lang="en-US" altLang="zh-TW" dirty="0">
                <a:solidFill>
                  <a:srgbClr val="113546"/>
                </a:solidFill>
                <a:latin typeface="Times-Roman"/>
              </a:rPr>
              <a:t>activate the pest controlling system.</a:t>
            </a:r>
          </a:p>
          <a:p>
            <a:pPr marL="446088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3546"/>
                </a:solidFill>
                <a:latin typeface="Times-Roman"/>
              </a:rPr>
              <a:t>Monitor and record controlling</a:t>
            </a:r>
          </a:p>
          <a:p>
            <a:pPr marL="447675"/>
            <a:r>
              <a:rPr lang="en-US" altLang="zh-TW" dirty="0">
                <a:solidFill>
                  <a:srgbClr val="113546"/>
                </a:solidFill>
                <a:latin typeface="Times-Roman"/>
              </a:rPr>
              <a:t>results, then improve the pest</a:t>
            </a:r>
          </a:p>
          <a:p>
            <a:pPr marL="447675"/>
            <a:r>
              <a:rPr lang="en-US" altLang="zh-TW" dirty="0">
                <a:solidFill>
                  <a:srgbClr val="113546"/>
                </a:solidFill>
                <a:latin typeface="Times-Roman"/>
              </a:rPr>
              <a:t>controlling system periodically.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DFDC5C9-6877-4FE6-81AF-605F5889F964}"/>
              </a:ext>
            </a:extLst>
          </p:cNvPr>
          <p:cNvGrpSpPr/>
          <p:nvPr/>
        </p:nvGrpSpPr>
        <p:grpSpPr>
          <a:xfrm>
            <a:off x="788523" y="5265645"/>
            <a:ext cx="1818957" cy="1105549"/>
            <a:chOff x="666125" y="1645719"/>
            <a:chExt cx="1818957" cy="1105549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FF662B08-7308-4665-A800-9501A6A48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68" b="89850" l="6466" r="58194">
                          <a14:foregroundMark x1="35117" y1="58440" x2="35117" y2="58440"/>
                          <a14:foregroundMark x1="34448" y1="60791" x2="34448" y2="60791"/>
                          <a14:foregroundMark x1="33110" y1="9722" x2="33891" y2="18269"/>
                          <a14:foregroundMark x1="51728" y1="19658" x2="47492" y2="23291"/>
                          <a14:foregroundMark x1="14158" y1="19338" x2="19509" y2="23397"/>
                          <a14:foregroundMark x1="52174" y1="19338" x2="52174" y2="19872"/>
                          <a14:foregroundMark x1="32999" y1="8868" x2="33779" y2="9188"/>
                          <a14:backgroundMark x1="37681" y1="23397" x2="37681" y2="23397"/>
                          <a14:backgroundMark x1="37681" y1="23397" x2="39130" y2="23397"/>
                          <a14:backgroundMark x1="41695" y1="48825" x2="41695" y2="48825"/>
                          <a14:backgroundMark x1="47380" y1="39850" x2="47380" y2="398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2" b="26053"/>
            <a:stretch/>
          </p:blipFill>
          <p:spPr>
            <a:xfrm>
              <a:off x="666125" y="1645719"/>
              <a:ext cx="788084" cy="937867"/>
            </a:xfrm>
            <a:prstGeom prst="rect">
              <a:avLst/>
            </a:prstGeom>
          </p:spPr>
        </p:pic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3E707129-078F-48B2-92CD-2408791ADC4E}"/>
                </a:ext>
              </a:extLst>
            </p:cNvPr>
            <p:cNvSpPr/>
            <p:nvPr/>
          </p:nvSpPr>
          <p:spPr>
            <a:xfrm>
              <a:off x="803305" y="2279883"/>
              <a:ext cx="1649365" cy="471385"/>
            </a:xfrm>
            <a:custGeom>
              <a:avLst/>
              <a:gdLst>
                <a:gd name="connsiteX0" fmla="*/ 1301158 w 4064400"/>
                <a:gd name="connsiteY0" fmla="*/ 0 h 1310400"/>
                <a:gd name="connsiteX1" fmla="*/ 3845996 w 4064400"/>
                <a:gd name="connsiteY1" fmla="*/ 0 h 1310400"/>
                <a:gd name="connsiteX2" fmla="*/ 4064400 w 4064400"/>
                <a:gd name="connsiteY2" fmla="*/ 218404 h 1310400"/>
                <a:gd name="connsiteX3" fmla="*/ 4064400 w 4064400"/>
                <a:gd name="connsiteY3" fmla="*/ 1091996 h 1310400"/>
                <a:gd name="connsiteX4" fmla="*/ 3845996 w 4064400"/>
                <a:gd name="connsiteY4" fmla="*/ 1310400 h 1310400"/>
                <a:gd name="connsiteX5" fmla="*/ 218404 w 4064400"/>
                <a:gd name="connsiteY5" fmla="*/ 1310400 h 1310400"/>
                <a:gd name="connsiteX6" fmla="*/ 0 w 4064400"/>
                <a:gd name="connsiteY6" fmla="*/ 1091996 h 1310400"/>
                <a:gd name="connsiteX7" fmla="*/ 0 w 4064400"/>
                <a:gd name="connsiteY7" fmla="*/ 218404 h 1310400"/>
                <a:gd name="connsiteX8" fmla="*/ 4437 w 4064400"/>
                <a:gd name="connsiteY8" fmla="*/ 174388 h 1310400"/>
                <a:gd name="connsiteX9" fmla="*/ 7381 w 4064400"/>
                <a:gd name="connsiteY9" fmla="*/ 164903 h 1310400"/>
                <a:gd name="connsiteX10" fmla="*/ 13311 w 4064400"/>
                <a:gd name="connsiteY10" fmla="*/ 223725 h 1310400"/>
                <a:gd name="connsiteX11" fmla="*/ 655200 w 4064400"/>
                <a:gd name="connsiteY11" fmla="*/ 746879 h 1310400"/>
                <a:gd name="connsiteX12" fmla="*/ 1310400 w 4064400"/>
                <a:gd name="connsiteY12" fmla="*/ 91679 h 1310400"/>
                <a:gd name="connsiteX13" fmla="*/ 1301158 w 4064400"/>
                <a:gd name="connsiteY13" fmla="*/ 0 h 131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64400" h="1310400">
                  <a:moveTo>
                    <a:pt x="1301158" y="0"/>
                  </a:moveTo>
                  <a:lnTo>
                    <a:pt x="3845996" y="0"/>
                  </a:lnTo>
                  <a:cubicBezTo>
                    <a:pt x="3966617" y="0"/>
                    <a:pt x="4064400" y="97783"/>
                    <a:pt x="4064400" y="218404"/>
                  </a:cubicBezTo>
                  <a:lnTo>
                    <a:pt x="4064400" y="1091996"/>
                  </a:lnTo>
                  <a:cubicBezTo>
                    <a:pt x="4064400" y="1212617"/>
                    <a:pt x="3966617" y="1310400"/>
                    <a:pt x="3845996" y="1310400"/>
                  </a:cubicBezTo>
                  <a:lnTo>
                    <a:pt x="218404" y="1310400"/>
                  </a:lnTo>
                  <a:cubicBezTo>
                    <a:pt x="97783" y="1310400"/>
                    <a:pt x="0" y="1212617"/>
                    <a:pt x="0" y="1091996"/>
                  </a:cubicBezTo>
                  <a:lnTo>
                    <a:pt x="0" y="218404"/>
                  </a:lnTo>
                  <a:cubicBezTo>
                    <a:pt x="0" y="203326"/>
                    <a:pt x="1528" y="188606"/>
                    <a:pt x="4437" y="174388"/>
                  </a:cubicBezTo>
                  <a:lnTo>
                    <a:pt x="7381" y="164903"/>
                  </a:lnTo>
                  <a:lnTo>
                    <a:pt x="13311" y="223725"/>
                  </a:lnTo>
                  <a:cubicBezTo>
                    <a:pt x="74407" y="522288"/>
                    <a:pt x="338575" y="746879"/>
                    <a:pt x="655200" y="746879"/>
                  </a:cubicBezTo>
                  <a:cubicBezTo>
                    <a:pt x="1017057" y="746879"/>
                    <a:pt x="1310400" y="453536"/>
                    <a:pt x="1310400" y="91679"/>
                  </a:cubicBezTo>
                  <a:lnTo>
                    <a:pt x="13011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7C7D795-5CF6-423C-B8ED-6BDC5D5E7D03}"/>
                </a:ext>
              </a:extLst>
            </p:cNvPr>
            <p:cNvSpPr/>
            <p:nvPr/>
          </p:nvSpPr>
          <p:spPr>
            <a:xfrm>
              <a:off x="1023482" y="2315520"/>
              <a:ext cx="1461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algn="ctr"/>
              <a:r>
                <a:rPr lang="en-US" altLang="zh-TW" sz="2000" b="1" dirty="0">
                  <a:solidFill>
                    <a:srgbClr val="113546"/>
                  </a:solidFill>
                  <a:latin typeface="Times-Roman"/>
                  <a:cs typeface="Times New Roman" panose="02020603050405020304" pitchFamily="18" charset="0"/>
                </a:rPr>
                <a:t>Goals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0845C0D-79FC-42D6-A7A1-CCE76C377E43}"/>
              </a:ext>
            </a:extLst>
          </p:cNvPr>
          <p:cNvSpPr/>
          <p:nvPr/>
        </p:nvSpPr>
        <p:spPr>
          <a:xfrm>
            <a:off x="2666362" y="5778422"/>
            <a:ext cx="8697813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lnSpc>
                <a:spcPct val="114000"/>
              </a:lnSpc>
            </a:pPr>
            <a:r>
              <a:rPr lang="en-US" altLang="zh-TW" dirty="0">
                <a:solidFill>
                  <a:srgbClr val="113546"/>
                </a:solidFill>
                <a:latin typeface="Times-Roman"/>
              </a:rPr>
              <a:t>By applying this system, we hope to prevent pest populations spreading over vast areas and reduce the unnecessary use of pesticides.</a:t>
            </a:r>
          </a:p>
        </p:txBody>
      </p:sp>
      <p:sp>
        <p:nvSpPr>
          <p:cNvPr id="50" name="標題 15">
            <a:extLst>
              <a:ext uri="{FF2B5EF4-FFF2-40B4-BE49-F238E27FC236}">
                <a16:creationId xmlns:a16="http://schemas.microsoft.com/office/drawing/2014/main" id="{3DC49E2E-5F8A-44C2-AEE9-9E6D1058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55" y="387236"/>
            <a:ext cx="2228620" cy="1325563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-Roman"/>
              </a:rPr>
              <a:t>Our </a:t>
            </a:r>
            <a:br>
              <a:rPr lang="en-US" altLang="zh-TW" dirty="0">
                <a:solidFill>
                  <a:srgbClr val="FFFFFF"/>
                </a:solidFill>
                <a:latin typeface="Times-Roman"/>
              </a:rPr>
            </a:br>
            <a:r>
              <a:rPr lang="en-US" altLang="zh-TW" dirty="0">
                <a:solidFill>
                  <a:srgbClr val="FFFFFF"/>
                </a:solidFill>
                <a:latin typeface="Times-Roman"/>
              </a:rPr>
              <a:t>Project</a:t>
            </a:r>
            <a:endParaRPr lang="zh-TW" altLang="en-US" dirty="0">
              <a:solidFill>
                <a:srgbClr val="FFFFFF"/>
              </a:solidFill>
              <a:latin typeface="Times-Roman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B7585A-7F73-4623-A25A-49A6F3F48AD8}"/>
              </a:ext>
            </a:extLst>
          </p:cNvPr>
          <p:cNvSpPr/>
          <p:nvPr/>
        </p:nvSpPr>
        <p:spPr>
          <a:xfrm>
            <a:off x="2672278" y="916231"/>
            <a:ext cx="91352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4D5302"/>
                </a:solidFill>
                <a:latin typeface="Times-Roman"/>
              </a:rPr>
              <a:t>In this project, we apply </a:t>
            </a:r>
            <a:r>
              <a:rPr lang="en-US" altLang="zh-TW" sz="2000" b="1" dirty="0">
                <a:solidFill>
                  <a:srgbClr val="4D5302"/>
                </a:solidFill>
                <a:latin typeface="Times-Roman"/>
              </a:rPr>
              <a:t>both fog and cloud computing architecture</a:t>
            </a:r>
            <a:r>
              <a:rPr lang="en-US" altLang="zh-TW" sz="2000" dirty="0">
                <a:solidFill>
                  <a:srgbClr val="4D5302"/>
                </a:solidFill>
                <a:latin typeface="Times-Roman"/>
              </a:rPr>
              <a:t>, simulating a </a:t>
            </a:r>
            <a:r>
              <a:rPr lang="en-US" altLang="zh-TW" sz="2000" b="1" dirty="0">
                <a:solidFill>
                  <a:srgbClr val="4D5302"/>
                </a:solidFill>
                <a:latin typeface="Times-Roman"/>
              </a:rPr>
              <a:t>sensitive pest preventing and controlling system </a:t>
            </a:r>
            <a:r>
              <a:rPr lang="en-US" altLang="zh-TW" sz="2000" dirty="0">
                <a:solidFill>
                  <a:srgbClr val="4D5302"/>
                </a:solidFill>
                <a:latin typeface="Times-Roman"/>
              </a:rPr>
              <a:t>across large agriculture lands.</a:t>
            </a:r>
            <a:endParaRPr lang="zh-TW" altLang="en-US" sz="2000" dirty="0">
              <a:solidFill>
                <a:srgbClr val="4D5302"/>
              </a:solidFill>
              <a:latin typeface="Times-Roman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0039C2-5D2E-40A4-9C22-FAF1AABEBA16}"/>
              </a:ext>
            </a:extLst>
          </p:cNvPr>
          <p:cNvSpPr/>
          <p:nvPr/>
        </p:nvSpPr>
        <p:spPr>
          <a:xfrm>
            <a:off x="6938020" y="3882648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Require </a:t>
            </a:r>
            <a:r>
              <a:rPr lang="en-US" altLang="zh-TW" b="1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immediate action</a:t>
            </a:r>
            <a:endParaRPr lang="zh-TW" altLang="en-US" b="1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9C7ACE-CB64-47BD-B7DB-9854C56DBCBF}"/>
              </a:ext>
            </a:extLst>
          </p:cNvPr>
          <p:cNvSpPr/>
          <p:nvPr/>
        </p:nvSpPr>
        <p:spPr>
          <a:xfrm>
            <a:off x="6938020" y="4641863"/>
            <a:ext cx="2672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Require </a:t>
            </a:r>
            <a:r>
              <a:rPr lang="en-US" altLang="zh-TW" b="1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big data storage and computing resources</a:t>
            </a:r>
            <a:endParaRPr lang="zh-TW" altLang="en-US" b="1" dirty="0"/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C0134065-7502-4AF8-B497-1E112DEFCBB5}"/>
              </a:ext>
            </a:extLst>
          </p:cNvPr>
          <p:cNvSpPr/>
          <p:nvPr/>
        </p:nvSpPr>
        <p:spPr>
          <a:xfrm>
            <a:off x="6620508" y="3995319"/>
            <a:ext cx="283457" cy="214779"/>
          </a:xfrm>
          <a:prstGeom prst="rightArrow">
            <a:avLst/>
          </a:prstGeom>
          <a:solidFill>
            <a:srgbClr val="11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84E9D5BF-6B4F-472B-BDEB-611F05E72FB7}"/>
              </a:ext>
            </a:extLst>
          </p:cNvPr>
          <p:cNvSpPr/>
          <p:nvPr/>
        </p:nvSpPr>
        <p:spPr>
          <a:xfrm>
            <a:off x="6620508" y="4843785"/>
            <a:ext cx="283457" cy="214779"/>
          </a:xfrm>
          <a:prstGeom prst="rightArrow">
            <a:avLst/>
          </a:prstGeom>
          <a:solidFill>
            <a:srgbClr val="11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4D5941B-B0D2-4CA1-961B-293BF1AF261D}"/>
              </a:ext>
            </a:extLst>
          </p:cNvPr>
          <p:cNvSpPr/>
          <p:nvPr/>
        </p:nvSpPr>
        <p:spPr>
          <a:xfrm>
            <a:off x="9962113" y="4762916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Cloud Computing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EFC2A52-3080-4293-AA05-3B538594AD4C}"/>
              </a:ext>
            </a:extLst>
          </p:cNvPr>
          <p:cNvSpPr/>
          <p:nvPr/>
        </p:nvSpPr>
        <p:spPr>
          <a:xfrm>
            <a:off x="9962113" y="389854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sym typeface="Wingdings" panose="05000000000000000000" pitchFamily="2" charset="2"/>
              </a:rPr>
              <a:t>Fog Computing</a:t>
            </a:r>
            <a:endParaRPr lang="zh-TW" altLang="en-US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9E633C9C-0CA3-4640-91E7-83B583391EEC}"/>
              </a:ext>
            </a:extLst>
          </p:cNvPr>
          <p:cNvSpPr/>
          <p:nvPr/>
        </p:nvSpPr>
        <p:spPr>
          <a:xfrm>
            <a:off x="9644601" y="4844073"/>
            <a:ext cx="283457" cy="214779"/>
          </a:xfrm>
          <a:prstGeom prst="rightArrow">
            <a:avLst/>
          </a:prstGeom>
          <a:solidFill>
            <a:srgbClr val="11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箭號: 向右 72">
            <a:extLst>
              <a:ext uri="{FF2B5EF4-FFF2-40B4-BE49-F238E27FC236}">
                <a16:creationId xmlns:a16="http://schemas.microsoft.com/office/drawing/2014/main" id="{793B3302-5862-417E-A51E-9A0B75BDE96C}"/>
              </a:ext>
            </a:extLst>
          </p:cNvPr>
          <p:cNvSpPr/>
          <p:nvPr/>
        </p:nvSpPr>
        <p:spPr>
          <a:xfrm>
            <a:off x="9644601" y="3975823"/>
            <a:ext cx="283457" cy="214779"/>
          </a:xfrm>
          <a:prstGeom prst="rightArrow">
            <a:avLst/>
          </a:prstGeom>
          <a:solidFill>
            <a:srgbClr val="11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75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5573A03B-DD83-40C4-B0BB-4BA1897ADED1}"/>
              </a:ext>
            </a:extLst>
          </p:cNvPr>
          <p:cNvSpPr/>
          <p:nvPr/>
        </p:nvSpPr>
        <p:spPr>
          <a:xfrm>
            <a:off x="4389120" y="236305"/>
            <a:ext cx="5620513" cy="4528985"/>
          </a:xfrm>
          <a:prstGeom prst="rect">
            <a:avLst/>
          </a:prstGeom>
          <a:solidFill>
            <a:srgbClr val="D29F2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D2440D31-099B-52FB-FC30-250F207BBF37}"/>
              </a:ext>
            </a:extLst>
          </p:cNvPr>
          <p:cNvSpPr/>
          <p:nvPr/>
        </p:nvSpPr>
        <p:spPr>
          <a:xfrm>
            <a:off x="1912376" y="4058292"/>
            <a:ext cx="7704235" cy="2159212"/>
          </a:xfrm>
          <a:custGeom>
            <a:avLst/>
            <a:gdLst>
              <a:gd name="connsiteX0" fmla="*/ 0 w 7704235"/>
              <a:gd name="connsiteY0" fmla="*/ 0 h 2258782"/>
              <a:gd name="connsiteX1" fmla="*/ 2351234 w 7704235"/>
              <a:gd name="connsiteY1" fmla="*/ 0 h 2258782"/>
              <a:gd name="connsiteX2" fmla="*/ 2351234 w 7704235"/>
              <a:gd name="connsiteY2" fmla="*/ 853972 h 2258782"/>
              <a:gd name="connsiteX3" fmla="*/ 7704235 w 7704235"/>
              <a:gd name="connsiteY3" fmla="*/ 853972 h 2258782"/>
              <a:gd name="connsiteX4" fmla="*/ 7704235 w 7704235"/>
              <a:gd name="connsiteY4" fmla="*/ 2258781 h 2258782"/>
              <a:gd name="connsiteX5" fmla="*/ 2351234 w 7704235"/>
              <a:gd name="connsiteY5" fmla="*/ 2258781 h 2258782"/>
              <a:gd name="connsiteX6" fmla="*/ 2351234 w 7704235"/>
              <a:gd name="connsiteY6" fmla="*/ 2258782 h 2258782"/>
              <a:gd name="connsiteX7" fmla="*/ 0 w 7704235"/>
              <a:gd name="connsiteY7" fmla="*/ 2258782 h 22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4235" h="2258782">
                <a:moveTo>
                  <a:pt x="0" y="0"/>
                </a:moveTo>
                <a:lnTo>
                  <a:pt x="2351234" y="0"/>
                </a:lnTo>
                <a:lnTo>
                  <a:pt x="2351234" y="853972"/>
                </a:lnTo>
                <a:lnTo>
                  <a:pt x="7704235" y="853972"/>
                </a:lnTo>
                <a:lnTo>
                  <a:pt x="7704235" y="2258781"/>
                </a:lnTo>
                <a:lnTo>
                  <a:pt x="2351234" y="2258781"/>
                </a:lnTo>
                <a:lnTo>
                  <a:pt x="2351234" y="2258782"/>
                </a:lnTo>
                <a:lnTo>
                  <a:pt x="0" y="2258782"/>
                </a:lnTo>
                <a:close/>
              </a:path>
            </a:pathLst>
          </a:custGeom>
          <a:solidFill>
            <a:srgbClr val="D29F2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B1B08B7-A28C-59A9-221D-8AB690D5C3A5}"/>
              </a:ext>
            </a:extLst>
          </p:cNvPr>
          <p:cNvSpPr/>
          <p:nvPr/>
        </p:nvSpPr>
        <p:spPr>
          <a:xfrm>
            <a:off x="4657377" y="5105399"/>
            <a:ext cx="2877246" cy="9667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13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146E4D0-5BEC-9386-95C2-F7FF019DC8CE}"/>
              </a:ext>
            </a:extLst>
          </p:cNvPr>
          <p:cNvSpPr/>
          <p:nvPr/>
        </p:nvSpPr>
        <p:spPr>
          <a:xfrm>
            <a:off x="4657377" y="2742335"/>
            <a:ext cx="2877246" cy="180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13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25E92F6-8E5C-5787-4FFA-62DF88700A7A}"/>
              </a:ext>
            </a:extLst>
          </p:cNvPr>
          <p:cNvSpPr/>
          <p:nvPr/>
        </p:nvSpPr>
        <p:spPr>
          <a:xfrm>
            <a:off x="4657377" y="378478"/>
            <a:ext cx="2877246" cy="180079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13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3851DC7-9AE9-627C-6624-68B885C835BF}"/>
              </a:ext>
            </a:extLst>
          </p:cNvPr>
          <p:cNvSpPr/>
          <p:nvPr/>
        </p:nvSpPr>
        <p:spPr>
          <a:xfrm>
            <a:off x="5124000" y="5264788"/>
            <a:ext cx="1944000" cy="648000"/>
          </a:xfrm>
          <a:prstGeom prst="round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CDDAE3"/>
                </a:solidFill>
                <a:latin typeface="Times-Roman"/>
              </a:rPr>
              <a:t>GUI</a:t>
            </a:r>
            <a:endParaRPr lang="zh-TW" altLang="en-US" sz="2000" dirty="0">
              <a:solidFill>
                <a:srgbClr val="CDDAE3"/>
              </a:solidFill>
              <a:latin typeface="Times-Roman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BD04A233-9B52-09A9-0D60-22B97F572402}"/>
              </a:ext>
            </a:extLst>
          </p:cNvPr>
          <p:cNvSpPr/>
          <p:nvPr/>
        </p:nvSpPr>
        <p:spPr>
          <a:xfrm>
            <a:off x="2182367" y="4496578"/>
            <a:ext cx="1944000" cy="648000"/>
          </a:xfrm>
          <a:prstGeom prst="round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CDDAE3"/>
                </a:solidFill>
                <a:latin typeface="Times-Roman"/>
              </a:rPr>
              <a:t>Node-red</a:t>
            </a:r>
            <a:endParaRPr lang="zh-TW" altLang="en-US" sz="2000" dirty="0">
              <a:solidFill>
                <a:srgbClr val="CDDAE3"/>
              </a:solidFill>
              <a:latin typeface="Times-Roman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D3E6E95-AF3B-942E-A684-5553171F621A}"/>
              </a:ext>
            </a:extLst>
          </p:cNvPr>
          <p:cNvSpPr/>
          <p:nvPr/>
        </p:nvSpPr>
        <p:spPr>
          <a:xfrm>
            <a:off x="5133360" y="2895607"/>
            <a:ext cx="1944000" cy="648000"/>
          </a:xfrm>
          <a:prstGeom prst="round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CDDAE3"/>
                </a:solidFill>
                <a:latin typeface="Times-Roman"/>
              </a:rPr>
              <a:t>MN-CSE</a:t>
            </a:r>
            <a:endParaRPr lang="zh-TW" altLang="en-US" sz="2000" dirty="0">
              <a:solidFill>
                <a:srgbClr val="CDDAE3"/>
              </a:solidFill>
              <a:latin typeface="Times-Roman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B53AE85-19D9-77EB-6460-61CB46E090B8}"/>
              </a:ext>
            </a:extLst>
          </p:cNvPr>
          <p:cNvSpPr/>
          <p:nvPr/>
        </p:nvSpPr>
        <p:spPr>
          <a:xfrm>
            <a:off x="5133360" y="3747139"/>
            <a:ext cx="1944000" cy="648000"/>
          </a:xfrm>
          <a:prstGeom prst="round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CDDAE3"/>
                </a:solidFill>
                <a:latin typeface="Times-Roman"/>
              </a:rPr>
              <a:t>MN-AE</a:t>
            </a:r>
            <a:endParaRPr lang="zh-TW" altLang="en-US" sz="2000" dirty="0">
              <a:solidFill>
                <a:srgbClr val="CDDAE3"/>
              </a:solidFill>
              <a:latin typeface="Times-Roman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76543DC-90A5-5DCB-AC5C-8E63E6621F23}"/>
              </a:ext>
            </a:extLst>
          </p:cNvPr>
          <p:cNvSpPr/>
          <p:nvPr/>
        </p:nvSpPr>
        <p:spPr>
          <a:xfrm>
            <a:off x="5123999" y="534249"/>
            <a:ext cx="1944000" cy="648000"/>
          </a:xfrm>
          <a:prstGeom prst="round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CDDAE3"/>
                </a:solidFill>
                <a:latin typeface="Times-Roman"/>
              </a:rPr>
              <a:t>IN-CSE</a:t>
            </a:r>
            <a:endParaRPr lang="zh-TW" altLang="en-US" sz="2000" dirty="0">
              <a:solidFill>
                <a:srgbClr val="CDDAE3"/>
              </a:solidFill>
              <a:latin typeface="Times-Roman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322E304-6CDB-F22E-8E18-39BBE55C1CC8}"/>
              </a:ext>
            </a:extLst>
          </p:cNvPr>
          <p:cNvSpPr/>
          <p:nvPr/>
        </p:nvSpPr>
        <p:spPr>
          <a:xfrm>
            <a:off x="5133360" y="1385781"/>
            <a:ext cx="1944000" cy="648000"/>
          </a:xfrm>
          <a:prstGeom prst="round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CDDAE3"/>
                </a:solidFill>
                <a:latin typeface="Times-Roman"/>
              </a:rPr>
              <a:t>IN-AE</a:t>
            </a:r>
            <a:endParaRPr lang="zh-TW" altLang="en-US" sz="2000" dirty="0">
              <a:solidFill>
                <a:srgbClr val="CDDAE3"/>
              </a:solidFill>
              <a:latin typeface="Times-Roman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2A33898-4257-53F7-2C24-B897C9990D2A}"/>
              </a:ext>
            </a:extLst>
          </p:cNvPr>
          <p:cNvSpPr/>
          <p:nvPr/>
        </p:nvSpPr>
        <p:spPr>
          <a:xfrm>
            <a:off x="7797376" y="2122524"/>
            <a:ext cx="1944000" cy="648000"/>
          </a:xfrm>
          <a:prstGeom prst="round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CDDAE3"/>
                </a:solidFill>
                <a:latin typeface="Times-Roman"/>
              </a:rPr>
              <a:t>Node-red</a:t>
            </a:r>
            <a:endParaRPr lang="zh-TW" altLang="en-US" sz="2000" dirty="0">
              <a:solidFill>
                <a:srgbClr val="CDDAE3"/>
              </a:solidFill>
              <a:latin typeface="Times-Roman"/>
            </a:endParaRPr>
          </a:p>
        </p:txBody>
      </p:sp>
      <p:sp>
        <p:nvSpPr>
          <p:cNvPr id="15" name="標題 15">
            <a:extLst>
              <a:ext uri="{FF2B5EF4-FFF2-40B4-BE49-F238E27FC236}">
                <a16:creationId xmlns:a16="http://schemas.microsoft.com/office/drawing/2014/main" id="{81B1AC84-6580-630E-03CF-1AF964F9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236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</a:rPr>
              <a:t>System</a:t>
            </a:r>
            <a:br>
              <a:rPr lang="en-US" altLang="zh-TW" dirty="0">
                <a:solidFill>
                  <a:srgbClr val="113546"/>
                </a:solidFill>
                <a:latin typeface="Times-Roman"/>
              </a:rPr>
            </a:br>
            <a:r>
              <a:rPr lang="en-US" altLang="zh-TW" dirty="0">
                <a:solidFill>
                  <a:srgbClr val="113546"/>
                </a:solidFill>
                <a:latin typeface="Times-Roman"/>
              </a:rPr>
              <a:t>Flow Chart</a:t>
            </a:r>
            <a:endParaRPr lang="zh-TW" altLang="en-US" dirty="0">
              <a:solidFill>
                <a:srgbClr val="113546"/>
              </a:solidFill>
              <a:latin typeface="Times-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E8CB04-5D32-A43C-96A8-D81D4404773C}"/>
              </a:ext>
            </a:extLst>
          </p:cNvPr>
          <p:cNvSpPr/>
          <p:nvPr/>
        </p:nvSpPr>
        <p:spPr>
          <a:xfrm>
            <a:off x="-1" y="6317074"/>
            <a:ext cx="12192001" cy="540926"/>
          </a:xfrm>
          <a:prstGeom prst="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6C1039-0BAD-FA28-3AB5-7D960B6E1841}"/>
              </a:ext>
            </a:extLst>
          </p:cNvPr>
          <p:cNvSpPr txBox="1"/>
          <p:nvPr/>
        </p:nvSpPr>
        <p:spPr>
          <a:xfrm>
            <a:off x="7534621" y="5357956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113546"/>
                </a:solidFill>
                <a:latin typeface="Times-Roman"/>
              </a:rPr>
              <a:t>Application</a:t>
            </a:r>
            <a:endParaRPr lang="zh-TW" altLang="en-US" sz="2400" dirty="0">
              <a:solidFill>
                <a:srgbClr val="113546"/>
              </a:solidFill>
              <a:latin typeface="Times-Roman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E189E97-A583-D0A9-0ADB-4965A9B5572A}"/>
              </a:ext>
            </a:extLst>
          </p:cNvPr>
          <p:cNvSpPr txBox="1"/>
          <p:nvPr/>
        </p:nvSpPr>
        <p:spPr>
          <a:xfrm>
            <a:off x="7534621" y="34115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113546"/>
                </a:solidFill>
                <a:latin typeface="Times-Roman"/>
              </a:rPr>
              <a:t>MN</a:t>
            </a:r>
            <a:endParaRPr lang="zh-TW" altLang="en-US" sz="2400" dirty="0">
              <a:solidFill>
                <a:srgbClr val="113546"/>
              </a:solidFill>
              <a:latin typeface="Times-Roman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5DD114-4C3E-CF9F-10A8-A1D1F029B3F0}"/>
              </a:ext>
            </a:extLst>
          </p:cNvPr>
          <p:cNvSpPr txBox="1"/>
          <p:nvPr/>
        </p:nvSpPr>
        <p:spPr>
          <a:xfrm>
            <a:off x="7534621" y="1048042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113546"/>
                </a:solidFill>
                <a:latin typeface="Times-Roman"/>
              </a:rPr>
              <a:t>IN</a:t>
            </a:r>
            <a:endParaRPr lang="zh-TW" altLang="en-US" sz="2400" dirty="0">
              <a:solidFill>
                <a:srgbClr val="113546"/>
              </a:solidFill>
              <a:latin typeface="Times-Roman"/>
            </a:endParaRPr>
          </a:p>
        </p:txBody>
      </p:sp>
      <p:sp>
        <p:nvSpPr>
          <p:cNvPr id="26" name="淚滴形 25">
            <a:extLst>
              <a:ext uri="{FF2B5EF4-FFF2-40B4-BE49-F238E27FC236}">
                <a16:creationId xmlns:a16="http://schemas.microsoft.com/office/drawing/2014/main" id="{ED27BB21-8755-6F5C-B4FE-0ACB8373D757}"/>
              </a:ext>
            </a:extLst>
          </p:cNvPr>
          <p:cNvSpPr/>
          <p:nvPr/>
        </p:nvSpPr>
        <p:spPr>
          <a:xfrm flipV="1">
            <a:off x="11451471" y="6117400"/>
            <a:ext cx="648000" cy="648000"/>
          </a:xfrm>
          <a:prstGeom prst="teardrop">
            <a:avLst>
              <a:gd name="adj" fmla="val 129444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上 27">
            <a:extLst>
              <a:ext uri="{FF2B5EF4-FFF2-40B4-BE49-F238E27FC236}">
                <a16:creationId xmlns:a16="http://schemas.microsoft.com/office/drawing/2014/main" id="{FB3EC08A-CDC2-AE4A-2950-BABFA472F5E0}"/>
              </a:ext>
            </a:extLst>
          </p:cNvPr>
          <p:cNvSpPr/>
          <p:nvPr/>
        </p:nvSpPr>
        <p:spPr>
          <a:xfrm>
            <a:off x="5796375" y="4542112"/>
            <a:ext cx="205483" cy="568800"/>
          </a:xfrm>
          <a:prstGeom prst="upArrow">
            <a:avLst/>
          </a:prstGeom>
          <a:solidFill>
            <a:srgbClr val="11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CDB286C4-5EAB-FAD1-78ED-41B4E0DEEE18}"/>
              </a:ext>
            </a:extLst>
          </p:cNvPr>
          <p:cNvSpPr/>
          <p:nvPr/>
        </p:nvSpPr>
        <p:spPr>
          <a:xfrm flipV="1">
            <a:off x="6190144" y="4549015"/>
            <a:ext cx="205483" cy="568800"/>
          </a:xfrm>
          <a:prstGeom prst="upArrow">
            <a:avLst/>
          </a:prstGeom>
          <a:solidFill>
            <a:srgbClr val="11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FCBA7BEB-A83C-CA06-CC0A-099AAF2A0C94}"/>
              </a:ext>
            </a:extLst>
          </p:cNvPr>
          <p:cNvSpPr/>
          <p:nvPr/>
        </p:nvSpPr>
        <p:spPr>
          <a:xfrm>
            <a:off x="5796375" y="2177129"/>
            <a:ext cx="205483" cy="568800"/>
          </a:xfrm>
          <a:prstGeom prst="upArrow">
            <a:avLst/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上 30">
            <a:extLst>
              <a:ext uri="{FF2B5EF4-FFF2-40B4-BE49-F238E27FC236}">
                <a16:creationId xmlns:a16="http://schemas.microsoft.com/office/drawing/2014/main" id="{658D89FB-23F8-849D-A9BE-4F38A1F0CEA1}"/>
              </a:ext>
            </a:extLst>
          </p:cNvPr>
          <p:cNvSpPr/>
          <p:nvPr/>
        </p:nvSpPr>
        <p:spPr>
          <a:xfrm flipV="1">
            <a:off x="6190144" y="2184032"/>
            <a:ext cx="205483" cy="568800"/>
          </a:xfrm>
          <a:prstGeom prst="upArrow">
            <a:avLst/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9AAFAC-DBE6-2307-6F50-011DBA0D6703}"/>
              </a:ext>
            </a:extLst>
          </p:cNvPr>
          <p:cNvSpPr/>
          <p:nvPr/>
        </p:nvSpPr>
        <p:spPr>
          <a:xfrm>
            <a:off x="435555" y="486806"/>
            <a:ext cx="195209" cy="1122471"/>
          </a:xfrm>
          <a:prstGeom prst="rect">
            <a:avLst/>
          </a:prstGeom>
          <a:solidFill>
            <a:srgbClr val="11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4EB0DE-51F0-7B0C-EA5E-40FB775881EB}"/>
              </a:ext>
            </a:extLst>
          </p:cNvPr>
          <p:cNvSpPr txBox="1"/>
          <p:nvPr/>
        </p:nvSpPr>
        <p:spPr>
          <a:xfrm>
            <a:off x="11624628" y="6256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ea typeface="微軟正黑體" panose="020B0604030504040204" pitchFamily="34" charset="-120"/>
              </a:rPr>
              <a:t>3</a:t>
            </a:r>
            <a:endParaRPr lang="zh-TW" altLang="en-US" dirty="0">
              <a:solidFill>
                <a:srgbClr val="113546"/>
              </a:solidFill>
              <a:latin typeface="Times-Roman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C740BB5-A832-DE04-AC7A-725B5D6B2A23}"/>
              </a:ext>
            </a:extLst>
          </p:cNvPr>
          <p:cNvSpPr txBox="1"/>
          <p:nvPr/>
        </p:nvSpPr>
        <p:spPr>
          <a:xfrm>
            <a:off x="1912376" y="5755839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D5302"/>
                </a:solidFill>
                <a:latin typeface="Times-Roman"/>
              </a:rPr>
              <a:t>Local server</a:t>
            </a:r>
            <a:endParaRPr lang="zh-TW" altLang="en-US" sz="2400" dirty="0">
              <a:solidFill>
                <a:srgbClr val="4D5302"/>
              </a:solidFill>
              <a:latin typeface="Times-Roman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9B1686F-719E-7B29-D908-4C09308FC2AB}"/>
              </a:ext>
            </a:extLst>
          </p:cNvPr>
          <p:cNvSpPr txBox="1"/>
          <p:nvPr/>
        </p:nvSpPr>
        <p:spPr>
          <a:xfrm>
            <a:off x="8244406" y="236305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D5302"/>
                </a:solidFill>
                <a:latin typeface="Times-Roman"/>
              </a:rPr>
              <a:t>Cloud server</a:t>
            </a:r>
            <a:endParaRPr lang="zh-TW" altLang="en-US" sz="2400" dirty="0">
              <a:solidFill>
                <a:srgbClr val="4D5302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96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F06FECC-4BA8-462B-9764-1205E07059FE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C70F64-5F41-4510-9001-244D35CE303C}"/>
              </a:ext>
            </a:extLst>
          </p:cNvPr>
          <p:cNvSpPr/>
          <p:nvPr/>
        </p:nvSpPr>
        <p:spPr>
          <a:xfrm>
            <a:off x="-1" y="6317074"/>
            <a:ext cx="12192001" cy="540926"/>
          </a:xfrm>
          <a:prstGeom prst="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6ECF1B-64DF-3285-C708-9EACEE6098B1}"/>
              </a:ext>
            </a:extLst>
          </p:cNvPr>
          <p:cNvSpPr/>
          <p:nvPr/>
        </p:nvSpPr>
        <p:spPr>
          <a:xfrm>
            <a:off x="0" y="2286079"/>
            <a:ext cx="352425" cy="3284537"/>
          </a:xfrm>
          <a:prstGeom prst="rect">
            <a:avLst/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5D4746-EC60-ACA1-18A5-161A18E9236A}"/>
              </a:ext>
            </a:extLst>
          </p:cNvPr>
          <p:cNvSpPr/>
          <p:nvPr/>
        </p:nvSpPr>
        <p:spPr>
          <a:xfrm>
            <a:off x="708917" y="0"/>
            <a:ext cx="3976099" cy="1469204"/>
          </a:xfrm>
          <a:prstGeom prst="rect">
            <a:avLst/>
          </a:prstGeom>
          <a:solidFill>
            <a:srgbClr val="4D5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1B9E195-B148-AE86-A498-BE5E839C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sz="4400" b="0" i="0" u="none" strike="noStrike" baseline="0" dirty="0">
                <a:solidFill>
                  <a:schemeClr val="bg1"/>
                </a:solidFill>
                <a:latin typeface="Times-Roman"/>
              </a:rPr>
              <a:t>Initialize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淚滴形 6">
            <a:extLst>
              <a:ext uri="{FF2B5EF4-FFF2-40B4-BE49-F238E27FC236}">
                <a16:creationId xmlns:a16="http://schemas.microsoft.com/office/drawing/2014/main" id="{95EFAEDD-DF86-4E50-B9B1-5DE6CA16E5CC}"/>
              </a:ext>
            </a:extLst>
          </p:cNvPr>
          <p:cNvSpPr/>
          <p:nvPr/>
        </p:nvSpPr>
        <p:spPr>
          <a:xfrm flipV="1">
            <a:off x="11451471" y="6117400"/>
            <a:ext cx="648000" cy="648000"/>
          </a:xfrm>
          <a:prstGeom prst="teardrop">
            <a:avLst>
              <a:gd name="adj" fmla="val 129444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7B5FDD-5DB9-4277-A7CE-B38FE0B1703B}"/>
              </a:ext>
            </a:extLst>
          </p:cNvPr>
          <p:cNvSpPr txBox="1"/>
          <p:nvPr/>
        </p:nvSpPr>
        <p:spPr>
          <a:xfrm>
            <a:off x="11624628" y="6256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ea typeface="微軟正黑體" panose="020B0604030504040204" pitchFamily="34" charset="-120"/>
              </a:rPr>
              <a:t>4</a:t>
            </a:r>
            <a:endParaRPr lang="zh-TW" altLang="en-US" dirty="0">
              <a:solidFill>
                <a:srgbClr val="113546"/>
              </a:solidFill>
              <a:latin typeface="Times-Roman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60A626-755B-49AC-AFFF-CB09EB8F9D30}"/>
              </a:ext>
            </a:extLst>
          </p:cNvPr>
          <p:cNvSpPr/>
          <p:nvPr/>
        </p:nvSpPr>
        <p:spPr>
          <a:xfrm>
            <a:off x="4207009" y="0"/>
            <a:ext cx="95250" cy="146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10CFF8-29CD-4092-B6AE-FBA531B28BB9}"/>
              </a:ext>
            </a:extLst>
          </p:cNvPr>
          <p:cNvSpPr/>
          <p:nvPr/>
        </p:nvSpPr>
        <p:spPr>
          <a:xfrm>
            <a:off x="4448367" y="0"/>
            <a:ext cx="95250" cy="146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AA1238-E6D2-4585-96B6-801412C4E14C}"/>
              </a:ext>
            </a:extLst>
          </p:cNvPr>
          <p:cNvSpPr/>
          <p:nvPr/>
        </p:nvSpPr>
        <p:spPr>
          <a:xfrm>
            <a:off x="3965651" y="1721"/>
            <a:ext cx="95250" cy="146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9" name="內容版面配置區 4">
            <a:extLst>
              <a:ext uri="{FF2B5EF4-FFF2-40B4-BE49-F238E27FC236}">
                <a16:creationId xmlns:a16="http://schemas.microsoft.com/office/drawing/2014/main" id="{0EBB54F2-E81B-4DA8-8F40-3ACD78391A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4" t="6135" r="5875" b="3871"/>
          <a:stretch/>
        </p:blipFill>
        <p:spPr>
          <a:xfrm>
            <a:off x="2243882" y="2241550"/>
            <a:ext cx="7704235" cy="337359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1E479A5-F650-4BC3-BA0E-BB187C1CA158}"/>
              </a:ext>
            </a:extLst>
          </p:cNvPr>
          <p:cNvSpPr txBox="1"/>
          <p:nvPr/>
        </p:nvSpPr>
        <p:spPr>
          <a:xfrm>
            <a:off x="6776857" y="324433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53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每個農地視窗防禦能力預設為</a:t>
            </a:r>
            <a:r>
              <a:rPr lang="en-US" altLang="zh-TW" dirty="0">
                <a:solidFill>
                  <a:srgbClr val="4D53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endParaRPr lang="zh-TW" altLang="en-US" dirty="0">
              <a:solidFill>
                <a:srgbClr val="4D53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A8B640-B31C-4752-8F1C-C3CE41B188A1}"/>
              </a:ext>
            </a:extLst>
          </p:cNvPr>
          <p:cNvSpPr/>
          <p:nvPr/>
        </p:nvSpPr>
        <p:spPr>
          <a:xfrm>
            <a:off x="11844337" y="2286079"/>
            <a:ext cx="352425" cy="3284537"/>
          </a:xfrm>
          <a:prstGeom prst="rect">
            <a:avLst/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18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D97D3855-8942-6819-1804-82526A26C766}"/>
              </a:ext>
            </a:extLst>
          </p:cNvPr>
          <p:cNvSpPr/>
          <p:nvPr/>
        </p:nvSpPr>
        <p:spPr>
          <a:xfrm>
            <a:off x="-1" y="3080656"/>
            <a:ext cx="12192001" cy="3777343"/>
          </a:xfrm>
          <a:prstGeom prst="rect">
            <a:avLst/>
          </a:prstGeom>
          <a:solidFill>
            <a:srgbClr val="D29F2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E16531-8841-DBCD-EC76-EC12FFCEE8C0}"/>
              </a:ext>
            </a:extLst>
          </p:cNvPr>
          <p:cNvSpPr/>
          <p:nvPr/>
        </p:nvSpPr>
        <p:spPr>
          <a:xfrm>
            <a:off x="0" y="0"/>
            <a:ext cx="12192000" cy="3080656"/>
          </a:xfrm>
          <a:prstGeom prst="rect">
            <a:avLst/>
          </a:prstGeom>
          <a:solidFill>
            <a:srgbClr val="D29F2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89FBFCA3-E8AD-032C-91A0-F7E6FE982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" t="2551" r="1426" b="3111"/>
          <a:stretch/>
        </p:blipFill>
        <p:spPr>
          <a:xfrm>
            <a:off x="457197" y="509414"/>
            <a:ext cx="7523459" cy="5827216"/>
          </a:xfrm>
          <a:prstGeom prst="rect">
            <a:avLst/>
          </a:prstGeom>
          <a:ln>
            <a:noFill/>
          </a:ln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218C6AEE-8C97-CC9D-C176-9F424FC8A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56" y="3455966"/>
            <a:ext cx="4467367" cy="2892620"/>
          </a:xfrm>
          <a:prstGeom prst="rect">
            <a:avLst/>
          </a:prstGeom>
        </p:spPr>
      </p:pic>
      <p:sp>
        <p:nvSpPr>
          <p:cNvPr id="23" name="淚滴形 22">
            <a:extLst>
              <a:ext uri="{FF2B5EF4-FFF2-40B4-BE49-F238E27FC236}">
                <a16:creationId xmlns:a16="http://schemas.microsoft.com/office/drawing/2014/main" id="{31242EFB-C20E-4AB4-4711-979A739E728A}"/>
              </a:ext>
            </a:extLst>
          </p:cNvPr>
          <p:cNvSpPr/>
          <p:nvPr/>
        </p:nvSpPr>
        <p:spPr>
          <a:xfrm flipV="1">
            <a:off x="11451471" y="6117400"/>
            <a:ext cx="648000" cy="648000"/>
          </a:xfrm>
          <a:prstGeom prst="teardrop">
            <a:avLst>
              <a:gd name="adj" fmla="val 129444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5F6598F-55FD-4262-30DD-31DD9A7BF412}"/>
              </a:ext>
            </a:extLst>
          </p:cNvPr>
          <p:cNvCxnSpPr>
            <a:cxnSpLocks/>
          </p:cNvCxnSpPr>
          <p:nvPr/>
        </p:nvCxnSpPr>
        <p:spPr>
          <a:xfrm>
            <a:off x="-600" y="3090181"/>
            <a:ext cx="12193200" cy="0"/>
          </a:xfrm>
          <a:prstGeom prst="line">
            <a:avLst/>
          </a:prstGeom>
          <a:ln w="19050">
            <a:solidFill>
              <a:srgbClr val="D29F29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投影片縮放 49">
                <a:extLst>
                  <a:ext uri="{FF2B5EF4-FFF2-40B4-BE49-F238E27FC236}">
                    <a16:creationId xmlns:a16="http://schemas.microsoft.com/office/drawing/2014/main" id="{4D35A3BA-5DE9-1355-A95A-A4B7B866D5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3560902"/>
                  </p:ext>
                </p:extLst>
              </p:nvPr>
            </p:nvGraphicFramePr>
            <p:xfrm>
              <a:off x="4346663" y="2461698"/>
              <a:ext cx="321544" cy="180868"/>
            </p:xfrm>
            <a:graphic>
              <a:graphicData uri="http://schemas.microsoft.com/office/powerpoint/2016/slidezoom">
                <pslz:sldZm>
                  <pslz:sldZmObj sldId="278" cId="4152887309">
                    <pslz:zmPr id="{8CEF44D8-3792-4775-AFE9-93AABDEF742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1544" cy="180868"/>
                        </a:xfrm>
                        <a:prstGeom prst="rect">
                          <a:avLst/>
                        </a:prstGeom>
                        <a:ln w="12700">
                          <a:solidFill>
                            <a:srgbClr val="D29F29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投影片縮放 4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D35A3BA-5DE9-1355-A95A-A4B7B866D5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6663" y="2461698"/>
                <a:ext cx="321544" cy="180868"/>
              </a:xfrm>
              <a:prstGeom prst="rect">
                <a:avLst/>
              </a:prstGeom>
              <a:ln w="12700">
                <a:solidFill>
                  <a:srgbClr val="D29F29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5" name="投影片縮放 54">
                <a:extLst>
                  <a:ext uri="{FF2B5EF4-FFF2-40B4-BE49-F238E27FC236}">
                    <a16:creationId xmlns:a16="http://schemas.microsoft.com/office/drawing/2014/main" id="{A04D444B-13A0-A148-C3B4-CFC68A3D0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1880306"/>
                  </p:ext>
                </p:extLst>
              </p:nvPr>
            </p:nvGraphicFramePr>
            <p:xfrm>
              <a:off x="633912" y="1640383"/>
              <a:ext cx="320400" cy="180225"/>
            </p:xfrm>
            <a:graphic>
              <a:graphicData uri="http://schemas.microsoft.com/office/powerpoint/2016/slidezoom">
                <pslz:sldZm>
                  <pslz:sldZmObj sldId="277" cId="2893658853">
                    <pslz:zmPr id="{2A817A64-6C04-4E48-95E5-6308D775A0C6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0400" cy="180225"/>
                        </a:xfrm>
                        <a:prstGeom prst="rect">
                          <a:avLst/>
                        </a:prstGeom>
                        <a:ln w="12700">
                          <a:solidFill>
                            <a:srgbClr val="D29F29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5" name="投影片縮放 5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04D444B-13A0-A148-C3B4-CFC68A3D0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912" y="1640383"/>
                <a:ext cx="320400" cy="180225"/>
              </a:xfrm>
              <a:prstGeom prst="rect">
                <a:avLst/>
              </a:prstGeom>
              <a:ln w="12700">
                <a:solidFill>
                  <a:srgbClr val="D29F29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7" name="投影片縮放 56">
                <a:extLst>
                  <a:ext uri="{FF2B5EF4-FFF2-40B4-BE49-F238E27FC236}">
                    <a16:creationId xmlns:a16="http://schemas.microsoft.com/office/drawing/2014/main" id="{280F712B-8883-24B0-1FF0-0EEDAFD2FB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9743493"/>
                  </p:ext>
                </p:extLst>
              </p:nvPr>
            </p:nvGraphicFramePr>
            <p:xfrm>
              <a:off x="3872889" y="1707912"/>
              <a:ext cx="320400" cy="180225"/>
            </p:xfrm>
            <a:graphic>
              <a:graphicData uri="http://schemas.microsoft.com/office/powerpoint/2016/slidezoom">
                <pslz:sldZm>
                  <pslz:sldZmObj sldId="276" cId="3640534920">
                    <pslz:zmPr id="{011C4AAD-D15A-4B43-BC15-4B5C5B02E8C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0400" cy="180225"/>
                        </a:xfrm>
                        <a:prstGeom prst="rect">
                          <a:avLst/>
                        </a:prstGeom>
                        <a:ln w="12700">
                          <a:solidFill>
                            <a:srgbClr val="D29F29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7" name="投影片縮放 5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80F712B-8883-24B0-1FF0-0EEDAFD2FB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72889" y="1707912"/>
                <a:ext cx="320400" cy="180225"/>
              </a:xfrm>
              <a:prstGeom prst="rect">
                <a:avLst/>
              </a:prstGeom>
              <a:ln w="12700">
                <a:solidFill>
                  <a:srgbClr val="D29F29"/>
                </a:solidFill>
              </a:ln>
            </p:spPr>
          </p:pic>
        </mc:Fallback>
      </mc:AlternateContent>
      <p:sp>
        <p:nvSpPr>
          <p:cNvPr id="58" name="文字方塊 57">
            <a:extLst>
              <a:ext uri="{FF2B5EF4-FFF2-40B4-BE49-F238E27FC236}">
                <a16:creationId xmlns:a16="http://schemas.microsoft.com/office/drawing/2014/main" id="{0C2874C7-C977-5671-69B0-03A369E1947D}"/>
              </a:ext>
            </a:extLst>
          </p:cNvPr>
          <p:cNvSpPr txBox="1"/>
          <p:nvPr/>
        </p:nvSpPr>
        <p:spPr>
          <a:xfrm>
            <a:off x="11624628" y="6256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ea typeface="微軟正黑體" panose="020B0604030504040204" pitchFamily="34" charset="-120"/>
              </a:rPr>
              <a:t>5</a:t>
            </a:r>
            <a:endParaRPr lang="zh-TW" altLang="en-US" dirty="0">
              <a:solidFill>
                <a:srgbClr val="113546"/>
              </a:solidFill>
              <a:latin typeface="Times-Roman"/>
              <a:ea typeface="微軟正黑體" panose="020B0604030504040204" pitchFamily="34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FF06D76-ABE4-5D22-1655-CE08A98FB417}"/>
              </a:ext>
            </a:extLst>
          </p:cNvPr>
          <p:cNvSpPr txBox="1"/>
          <p:nvPr/>
        </p:nvSpPr>
        <p:spPr>
          <a:xfrm>
            <a:off x="0" y="6396335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D5302"/>
                </a:solidFill>
                <a:latin typeface="Times-Roman"/>
              </a:rPr>
              <a:t>Local server</a:t>
            </a:r>
            <a:endParaRPr lang="zh-TW" altLang="en-US" sz="2400" dirty="0">
              <a:solidFill>
                <a:srgbClr val="4D5302"/>
              </a:solidFill>
              <a:latin typeface="Times-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D3F4D0E-DEFB-953D-0A66-536150AE4C35}"/>
              </a:ext>
            </a:extLst>
          </p:cNvPr>
          <p:cNvSpPr txBox="1"/>
          <p:nvPr/>
        </p:nvSpPr>
        <p:spPr>
          <a:xfrm>
            <a:off x="10426773" y="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D5302"/>
                </a:solidFill>
                <a:latin typeface="Times-Roman"/>
              </a:rPr>
              <a:t>Cloud server</a:t>
            </a:r>
            <a:endParaRPr lang="zh-TW" altLang="en-US" sz="2400" dirty="0">
              <a:solidFill>
                <a:srgbClr val="4D5302"/>
              </a:solidFill>
              <a:latin typeface="Times-Roman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99F9EC-F086-82A6-9AE2-71A2E37DA58B}"/>
              </a:ext>
            </a:extLst>
          </p:cNvPr>
          <p:cNvSpPr/>
          <p:nvPr/>
        </p:nvSpPr>
        <p:spPr>
          <a:xfrm>
            <a:off x="457197" y="827314"/>
            <a:ext cx="576946" cy="29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5" name="投影片縮放 64">
                <a:extLst>
                  <a:ext uri="{FF2B5EF4-FFF2-40B4-BE49-F238E27FC236}">
                    <a16:creationId xmlns:a16="http://schemas.microsoft.com/office/drawing/2014/main" id="{9D17245F-0ABB-7D74-4F7C-0A0A76D8C0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9557143"/>
                  </p:ext>
                </p:extLst>
              </p:nvPr>
            </p:nvGraphicFramePr>
            <p:xfrm>
              <a:off x="816084" y="2498772"/>
              <a:ext cx="320000" cy="180000"/>
            </p:xfrm>
            <a:graphic>
              <a:graphicData uri="http://schemas.microsoft.com/office/powerpoint/2016/slidezoom">
                <pslz:sldZm>
                  <pslz:sldZmObj sldId="280" cId="564198134">
                    <pslz:zmPr id="{E1F3F26A-BD96-411C-BB37-75BCBB2A39F6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0000" cy="180000"/>
                        </a:xfrm>
                        <a:prstGeom prst="rect">
                          <a:avLst/>
                        </a:prstGeom>
                        <a:ln w="12700">
                          <a:solidFill>
                            <a:srgbClr val="D29F29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5" name="投影片縮放 6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9D17245F-0ABB-7D74-4F7C-0A0A76D8C0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084" y="2498772"/>
                <a:ext cx="320000" cy="180000"/>
              </a:xfrm>
              <a:prstGeom prst="rect">
                <a:avLst/>
              </a:prstGeom>
              <a:ln w="12700">
                <a:solidFill>
                  <a:srgbClr val="D29F29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7" name="投影片縮放 66">
                <a:extLst>
                  <a:ext uri="{FF2B5EF4-FFF2-40B4-BE49-F238E27FC236}">
                    <a16:creationId xmlns:a16="http://schemas.microsoft.com/office/drawing/2014/main" id="{9DAD4028-F423-510C-64C9-2210C01C6D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5366794"/>
                  </p:ext>
                </p:extLst>
              </p:nvPr>
            </p:nvGraphicFramePr>
            <p:xfrm>
              <a:off x="3004456" y="2716232"/>
              <a:ext cx="320000" cy="180000"/>
            </p:xfrm>
            <a:graphic>
              <a:graphicData uri="http://schemas.microsoft.com/office/powerpoint/2016/slidezoom">
                <pslz:sldZm>
                  <pslz:sldZmObj sldId="281" cId="2112334704">
                    <pslz:zmPr id="{E95F0604-76C1-4097-84BA-5376406EB617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0000" cy="180000"/>
                        </a:xfrm>
                        <a:prstGeom prst="rect">
                          <a:avLst/>
                        </a:prstGeom>
                        <a:ln w="12700">
                          <a:solidFill>
                            <a:srgbClr val="D29F29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7" name="投影片縮放 66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9DAD4028-F423-510C-64C9-2210C01C6D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04456" y="2716232"/>
                <a:ext cx="320000" cy="180000"/>
              </a:xfrm>
              <a:prstGeom prst="rect">
                <a:avLst/>
              </a:prstGeom>
              <a:ln w="12700">
                <a:solidFill>
                  <a:srgbClr val="D29F29"/>
                </a:solidFill>
              </a:ln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9F3094-E4CC-43F6-9369-46399974DBB0}"/>
              </a:ext>
            </a:extLst>
          </p:cNvPr>
          <p:cNvSpPr txBox="1"/>
          <p:nvPr/>
        </p:nvSpPr>
        <p:spPr>
          <a:xfrm>
            <a:off x="4033089" y="4398592"/>
            <a:ext cx="1527982" cy="369332"/>
          </a:xfrm>
          <a:prstGeom prst="rect">
            <a:avLst/>
          </a:prstGeom>
          <a:solidFill>
            <a:srgbClr val="4D5302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DDAE3"/>
                </a:solidFill>
                <a:latin typeface="Times-Roman"/>
              </a:rPr>
              <a:t>192.168.16.41</a:t>
            </a:r>
            <a:endParaRPr lang="zh-TW" altLang="en-US" dirty="0">
              <a:solidFill>
                <a:srgbClr val="CDDAE3"/>
              </a:solidFill>
              <a:latin typeface="Times-Roman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C03AC3-0345-45B1-9EC6-FB61BE558908}"/>
              </a:ext>
            </a:extLst>
          </p:cNvPr>
          <p:cNvSpPr txBox="1"/>
          <p:nvPr/>
        </p:nvSpPr>
        <p:spPr>
          <a:xfrm>
            <a:off x="7304056" y="1385786"/>
            <a:ext cx="1742785" cy="369332"/>
          </a:xfrm>
          <a:prstGeom prst="rect">
            <a:avLst/>
          </a:prstGeom>
          <a:solidFill>
            <a:srgbClr val="4D5302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DDAE3"/>
                </a:solidFill>
                <a:latin typeface="Times-Roman"/>
              </a:rPr>
              <a:t>192.168.201.128</a:t>
            </a:r>
            <a:endParaRPr lang="zh-TW" altLang="en-US" dirty="0">
              <a:solidFill>
                <a:srgbClr val="CDDAE3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52177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D97D3855-8942-6819-1804-82526A26C766}"/>
              </a:ext>
            </a:extLst>
          </p:cNvPr>
          <p:cNvSpPr/>
          <p:nvPr/>
        </p:nvSpPr>
        <p:spPr>
          <a:xfrm>
            <a:off x="-1" y="2032796"/>
            <a:ext cx="12192001" cy="4825203"/>
          </a:xfrm>
          <a:prstGeom prst="rect">
            <a:avLst/>
          </a:prstGeom>
          <a:solidFill>
            <a:srgbClr val="D29F2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E16531-8841-DBCD-EC76-EC12FFCEE8C0}"/>
              </a:ext>
            </a:extLst>
          </p:cNvPr>
          <p:cNvSpPr/>
          <p:nvPr/>
        </p:nvSpPr>
        <p:spPr>
          <a:xfrm>
            <a:off x="0" y="0"/>
            <a:ext cx="12192000" cy="2036258"/>
          </a:xfrm>
          <a:prstGeom prst="rect">
            <a:avLst/>
          </a:prstGeom>
          <a:solidFill>
            <a:srgbClr val="D29F2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淚滴形 22">
            <a:extLst>
              <a:ext uri="{FF2B5EF4-FFF2-40B4-BE49-F238E27FC236}">
                <a16:creationId xmlns:a16="http://schemas.microsoft.com/office/drawing/2014/main" id="{31242EFB-C20E-4AB4-4711-979A739E728A}"/>
              </a:ext>
            </a:extLst>
          </p:cNvPr>
          <p:cNvSpPr/>
          <p:nvPr/>
        </p:nvSpPr>
        <p:spPr>
          <a:xfrm flipV="1">
            <a:off x="11451471" y="6117400"/>
            <a:ext cx="648000" cy="648000"/>
          </a:xfrm>
          <a:prstGeom prst="teardrop">
            <a:avLst>
              <a:gd name="adj" fmla="val 129444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C2874C7-C977-5671-69B0-03A369E1947D}"/>
              </a:ext>
            </a:extLst>
          </p:cNvPr>
          <p:cNvSpPr txBox="1"/>
          <p:nvPr/>
        </p:nvSpPr>
        <p:spPr>
          <a:xfrm>
            <a:off x="11624628" y="6256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ea typeface="微軟正黑體" panose="020B0604030504040204" pitchFamily="34" charset="-120"/>
              </a:rPr>
              <a:t>6</a:t>
            </a:r>
            <a:endParaRPr lang="zh-TW" altLang="en-US" dirty="0">
              <a:solidFill>
                <a:srgbClr val="113546"/>
              </a:solidFill>
              <a:latin typeface="Times-Roman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25DF010-A8E4-4417-8528-11BFD103E712}"/>
              </a:ext>
            </a:extLst>
          </p:cNvPr>
          <p:cNvGrpSpPr/>
          <p:nvPr/>
        </p:nvGrpSpPr>
        <p:grpSpPr>
          <a:xfrm>
            <a:off x="891033" y="245465"/>
            <a:ext cx="10409934" cy="6367071"/>
            <a:chOff x="457197" y="79703"/>
            <a:chExt cx="10229853" cy="6256927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89FBFCA3-E8AD-032C-91A0-F7E6FE982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8" t="24871" r="1426" b="3112"/>
            <a:stretch/>
          </p:blipFill>
          <p:spPr>
            <a:xfrm>
              <a:off x="457197" y="287891"/>
              <a:ext cx="10229853" cy="6048739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5" name="投影片縮放 64">
                  <a:extLst>
                    <a:ext uri="{FF2B5EF4-FFF2-40B4-BE49-F238E27FC236}">
                      <a16:creationId xmlns:a16="http://schemas.microsoft.com/office/drawing/2014/main" id="{9D17245F-0ABB-7D74-4F7C-0A0A76D8C0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38255093"/>
                    </p:ext>
                  </p:extLst>
                </p:nvPr>
              </p:nvGraphicFramePr>
              <p:xfrm>
                <a:off x="1978134" y="2609544"/>
                <a:ext cx="320000" cy="180000"/>
              </p:xfrm>
              <a:graphic>
                <a:graphicData uri="http://schemas.microsoft.com/office/powerpoint/2016/slidezoom">
                  <pslz:sldZm>
                    <pslz:sldZmObj sldId="280" cId="564198134">
                      <pslz:zmPr id="{E1F3F26A-BD96-411C-BB37-75BCBB2A39F6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25633" cy="183169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5" name="投影片縮放 6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9D17245F-0ABB-7D74-4F7C-0A0A76D8C02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8744" y="2819840"/>
                  <a:ext cx="325633" cy="183169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26AACB8-514B-443B-9E74-BA2933190B69}"/>
                </a:ext>
              </a:extLst>
            </p:cNvPr>
            <p:cNvSpPr/>
            <p:nvPr/>
          </p:nvSpPr>
          <p:spPr>
            <a:xfrm>
              <a:off x="6505575" y="287893"/>
              <a:ext cx="4181475" cy="16044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609BEE8-4DBE-4EE0-BEBA-1AA66213152D}"/>
                </a:ext>
              </a:extLst>
            </p:cNvPr>
            <p:cNvSpPr/>
            <p:nvPr/>
          </p:nvSpPr>
          <p:spPr>
            <a:xfrm>
              <a:off x="457197" y="79703"/>
              <a:ext cx="10229853" cy="2738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625396C-D40F-4506-97A4-9E3711FC21DF}"/>
                </a:ext>
              </a:extLst>
            </p:cNvPr>
            <p:cNvSpPr/>
            <p:nvPr/>
          </p:nvSpPr>
          <p:spPr>
            <a:xfrm>
              <a:off x="3362323" y="235422"/>
              <a:ext cx="3200403" cy="29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CF59883-52AD-443D-AC83-3E34B44D4503}"/>
                </a:ext>
              </a:extLst>
            </p:cNvPr>
            <p:cNvSpPr/>
            <p:nvPr/>
          </p:nvSpPr>
          <p:spPr>
            <a:xfrm>
              <a:off x="3362323" y="838200"/>
              <a:ext cx="1066802" cy="5600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F6BFCED-A728-4065-BB6C-941AB773BBD7}"/>
                </a:ext>
              </a:extLst>
            </p:cNvPr>
            <p:cNvSpPr/>
            <p:nvPr/>
          </p:nvSpPr>
          <p:spPr>
            <a:xfrm>
              <a:off x="3004456" y="858845"/>
              <a:ext cx="357867" cy="4937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03059605-E355-4A39-B93E-F7F089958887}"/>
                </a:ext>
              </a:extLst>
            </p:cNvPr>
            <p:cNvSpPr/>
            <p:nvPr/>
          </p:nvSpPr>
          <p:spPr>
            <a:xfrm>
              <a:off x="3309934" y="1279209"/>
              <a:ext cx="185738" cy="1158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FA61491-7537-4386-B614-E583826F1288}"/>
                </a:ext>
              </a:extLst>
            </p:cNvPr>
            <p:cNvSpPr/>
            <p:nvPr/>
          </p:nvSpPr>
          <p:spPr>
            <a:xfrm>
              <a:off x="3402802" y="2193730"/>
              <a:ext cx="1683547" cy="5600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0D25AD-87CC-4F92-B325-E0ADF1AD709B}"/>
                </a:ext>
              </a:extLst>
            </p:cNvPr>
            <p:cNvSpPr/>
            <p:nvPr/>
          </p:nvSpPr>
          <p:spPr>
            <a:xfrm>
              <a:off x="7150099" y="1807341"/>
              <a:ext cx="3536951" cy="16044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03BC40C-7947-486D-A81C-2EEF58849DDB}"/>
                </a:ext>
              </a:extLst>
            </p:cNvPr>
            <p:cNvSpPr txBox="1"/>
            <p:nvPr/>
          </p:nvSpPr>
          <p:spPr>
            <a:xfrm>
              <a:off x="5475928" y="3708018"/>
              <a:ext cx="1627370" cy="369332"/>
            </a:xfrm>
            <a:prstGeom prst="rect">
              <a:avLst/>
            </a:prstGeom>
            <a:solidFill>
              <a:srgbClr val="4D530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CDDAE3"/>
                  </a:solidFill>
                  <a:latin typeface="Times-Roman"/>
                </a:rPr>
                <a:t> 192.168.16.41 </a:t>
              </a:r>
              <a:endParaRPr lang="zh-TW" altLang="en-US" dirty="0">
                <a:solidFill>
                  <a:srgbClr val="CDDAE3"/>
                </a:solidFill>
                <a:latin typeface="Times-Roman"/>
              </a:endParaRPr>
            </a:p>
          </p:txBody>
        </p: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0" name="投影片縮放 29">
                  <a:extLst>
                    <a:ext uri="{FF2B5EF4-FFF2-40B4-BE49-F238E27FC236}">
                      <a16:creationId xmlns:a16="http://schemas.microsoft.com/office/drawing/2014/main" id="{CA5F197F-A0B4-46FB-A851-4096B7EA5C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40630254"/>
                    </p:ext>
                  </p:extLst>
                </p:nvPr>
              </p:nvGraphicFramePr>
              <p:xfrm>
                <a:off x="3393277" y="2459762"/>
                <a:ext cx="320000" cy="180000"/>
              </p:xfrm>
              <a:graphic>
                <a:graphicData uri="http://schemas.microsoft.com/office/powerpoint/2016/slidezoom">
                  <pslz:sldZm>
                    <pslz:sldZmObj sldId="286" cId="3100869900">
                      <pslz:zmPr id="{0BA25526-EF49-46E3-B562-9B30397107E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25633" cy="183169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0" name="投影片縮放 29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CA5F197F-A0B4-46FB-A851-4096B7EA5C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78798" y="2667421"/>
                  <a:ext cx="325633" cy="183169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1" name="投影片縮放 30">
                  <a:extLst>
                    <a:ext uri="{FF2B5EF4-FFF2-40B4-BE49-F238E27FC236}">
                      <a16:creationId xmlns:a16="http://schemas.microsoft.com/office/drawing/2014/main" id="{F936121C-8917-47E0-B14B-CFD2865ED6E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01840216"/>
                    </p:ext>
                  </p:extLst>
                </p:nvPr>
              </p:nvGraphicFramePr>
              <p:xfrm>
                <a:off x="7026726" y="2135787"/>
                <a:ext cx="320000" cy="180000"/>
              </p:xfrm>
              <a:graphic>
                <a:graphicData uri="http://schemas.microsoft.com/office/powerpoint/2016/slidezoom">
                  <pslz:sldZm>
                    <pslz:sldZmObj sldId="286" cId="3100869900">
                      <pslz:zmPr id="{0BA25526-EF49-46E3-B562-9B30397107E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25633" cy="183169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1" name="投影片縮放 30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F936121C-8917-47E0-B14B-CFD2865ED6E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76209" y="2337743"/>
                  <a:ext cx="325633" cy="183169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FF06D76-ABE4-5D22-1655-CE08A98FB417}"/>
              </a:ext>
            </a:extLst>
          </p:cNvPr>
          <p:cNvSpPr txBox="1"/>
          <p:nvPr/>
        </p:nvSpPr>
        <p:spPr>
          <a:xfrm>
            <a:off x="0" y="6396335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D5302"/>
                </a:solidFill>
                <a:latin typeface="Times-Roman"/>
              </a:rPr>
              <a:t>Local server</a:t>
            </a:r>
            <a:endParaRPr lang="zh-TW" altLang="en-US" sz="2400" dirty="0">
              <a:solidFill>
                <a:srgbClr val="4D5302"/>
              </a:solidFill>
              <a:latin typeface="Times-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D3F4D0E-DEFB-953D-0A66-536150AE4C35}"/>
              </a:ext>
            </a:extLst>
          </p:cNvPr>
          <p:cNvSpPr txBox="1"/>
          <p:nvPr/>
        </p:nvSpPr>
        <p:spPr>
          <a:xfrm>
            <a:off x="10426773" y="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D5302"/>
                </a:solidFill>
                <a:latin typeface="Times-Roman"/>
              </a:rPr>
              <a:t>Cloud server</a:t>
            </a:r>
            <a:endParaRPr lang="zh-TW" altLang="en-US" sz="2400" dirty="0">
              <a:solidFill>
                <a:srgbClr val="4D5302"/>
              </a:solidFill>
              <a:latin typeface="Times-Roman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6AE79D-A062-454E-86B5-49802AF61F3D}"/>
              </a:ext>
            </a:extLst>
          </p:cNvPr>
          <p:cNvCxnSpPr>
            <a:cxnSpLocks/>
          </p:cNvCxnSpPr>
          <p:nvPr/>
        </p:nvCxnSpPr>
        <p:spPr>
          <a:xfrm>
            <a:off x="0" y="2042321"/>
            <a:ext cx="12192001" cy="0"/>
          </a:xfrm>
          <a:prstGeom prst="line">
            <a:avLst/>
          </a:prstGeom>
          <a:ln w="19050">
            <a:solidFill>
              <a:srgbClr val="D29F29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39693B6-8380-4BA8-987B-00C965E573A6}"/>
              </a:ext>
            </a:extLst>
          </p:cNvPr>
          <p:cNvSpPr/>
          <p:nvPr/>
        </p:nvSpPr>
        <p:spPr>
          <a:xfrm>
            <a:off x="7199002" y="2583068"/>
            <a:ext cx="163823" cy="8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7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D97D3855-8942-6819-1804-82526A26C766}"/>
              </a:ext>
            </a:extLst>
          </p:cNvPr>
          <p:cNvSpPr/>
          <p:nvPr/>
        </p:nvSpPr>
        <p:spPr>
          <a:xfrm>
            <a:off x="-1" y="4016604"/>
            <a:ext cx="12192001" cy="2841395"/>
          </a:xfrm>
          <a:prstGeom prst="rect">
            <a:avLst/>
          </a:prstGeom>
          <a:solidFill>
            <a:srgbClr val="D29F2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E16531-8841-DBCD-EC76-EC12FFCEE8C0}"/>
              </a:ext>
            </a:extLst>
          </p:cNvPr>
          <p:cNvSpPr/>
          <p:nvPr/>
        </p:nvSpPr>
        <p:spPr>
          <a:xfrm>
            <a:off x="0" y="0"/>
            <a:ext cx="12192000" cy="4016604"/>
          </a:xfrm>
          <a:prstGeom prst="rect">
            <a:avLst/>
          </a:prstGeom>
          <a:solidFill>
            <a:srgbClr val="D29F2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淚滴形 22">
            <a:extLst>
              <a:ext uri="{FF2B5EF4-FFF2-40B4-BE49-F238E27FC236}">
                <a16:creationId xmlns:a16="http://schemas.microsoft.com/office/drawing/2014/main" id="{31242EFB-C20E-4AB4-4711-979A739E728A}"/>
              </a:ext>
            </a:extLst>
          </p:cNvPr>
          <p:cNvSpPr/>
          <p:nvPr/>
        </p:nvSpPr>
        <p:spPr>
          <a:xfrm flipV="1">
            <a:off x="11451471" y="6117400"/>
            <a:ext cx="648000" cy="648000"/>
          </a:xfrm>
          <a:prstGeom prst="teardrop">
            <a:avLst>
              <a:gd name="adj" fmla="val 129444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C2874C7-C977-5671-69B0-03A369E1947D}"/>
              </a:ext>
            </a:extLst>
          </p:cNvPr>
          <p:cNvSpPr txBox="1"/>
          <p:nvPr/>
        </p:nvSpPr>
        <p:spPr>
          <a:xfrm>
            <a:off x="11624628" y="6256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13546"/>
                </a:solidFill>
                <a:latin typeface="Times-Roman"/>
                <a:ea typeface="微軟正黑體" panose="020B0604030504040204" pitchFamily="34" charset="-120"/>
              </a:rPr>
              <a:t>7</a:t>
            </a:r>
            <a:endParaRPr lang="zh-TW" altLang="en-US" dirty="0">
              <a:solidFill>
                <a:srgbClr val="113546"/>
              </a:solidFill>
              <a:latin typeface="Times-Roman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EBE13F6-C5B9-44E3-8134-90F729FAE21A}"/>
              </a:ext>
            </a:extLst>
          </p:cNvPr>
          <p:cNvGrpSpPr/>
          <p:nvPr/>
        </p:nvGrpSpPr>
        <p:grpSpPr>
          <a:xfrm>
            <a:off x="159165" y="260509"/>
            <a:ext cx="11873671" cy="6394132"/>
            <a:chOff x="457199" y="461665"/>
            <a:chExt cx="11523011" cy="6205296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0" name="投影片縮放 49">
                  <a:extLst>
                    <a:ext uri="{FF2B5EF4-FFF2-40B4-BE49-F238E27FC236}">
                      <a16:creationId xmlns:a16="http://schemas.microsoft.com/office/drawing/2014/main" id="{4D35A3BA-5DE9-1355-A95A-A4B7B866D53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65618124"/>
                    </p:ext>
                  </p:extLst>
                </p:nvPr>
              </p:nvGraphicFramePr>
              <p:xfrm>
                <a:off x="5824098" y="3291150"/>
                <a:ext cx="466021" cy="262136"/>
              </p:xfrm>
              <a:graphic>
                <a:graphicData uri="http://schemas.microsoft.com/office/powerpoint/2016/slidezoom">
                  <pslz:sldZm>
                    <pslz:sldZmObj sldId="278" cId="4152887309">
                      <pslz:zmPr id="{8CEF44D8-3792-4775-AFE9-93AABDEF7423}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80203" cy="270113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0" name="投影片縮放 49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4D35A3BA-5DE9-1355-A95A-A4B7B866D53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689386" y="3176099"/>
                  <a:ext cx="480203" cy="270113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7" name="投影片縮放 56">
                  <a:extLst>
                    <a:ext uri="{FF2B5EF4-FFF2-40B4-BE49-F238E27FC236}">
                      <a16:creationId xmlns:a16="http://schemas.microsoft.com/office/drawing/2014/main" id="{280F712B-8883-24B0-1FF0-0EEDAFD2FB9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86888415"/>
                    </p:ext>
                  </p:extLst>
                </p:nvPr>
              </p:nvGraphicFramePr>
              <p:xfrm>
                <a:off x="5137449" y="2198672"/>
                <a:ext cx="464363" cy="261203"/>
              </p:xfrm>
              <a:graphic>
                <a:graphicData uri="http://schemas.microsoft.com/office/powerpoint/2016/slidezoom">
                  <pslz:sldZm>
                    <pslz:sldZmObj sldId="276" cId="3640534920">
                      <pslz:zmPr id="{011C4AAD-D15A-4B43-BC15-4B5C5B02E8C2}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78494" cy="269152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7" name="投影片縮放 56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280F712B-8883-24B0-1FF0-0EEDAFD2FB9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1841" y="2050376"/>
                  <a:ext cx="478494" cy="269152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5" name="投影片縮放 64">
                  <a:extLst>
                    <a:ext uri="{FF2B5EF4-FFF2-40B4-BE49-F238E27FC236}">
                      <a16:creationId xmlns:a16="http://schemas.microsoft.com/office/drawing/2014/main" id="{9D17245F-0ABB-7D74-4F7C-0A0A76D8C0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3908074"/>
                    </p:ext>
                  </p:extLst>
                </p:nvPr>
              </p:nvGraphicFramePr>
              <p:xfrm>
                <a:off x="707158" y="3344882"/>
                <a:ext cx="463783" cy="260877"/>
              </p:xfrm>
              <a:graphic>
                <a:graphicData uri="http://schemas.microsoft.com/office/powerpoint/2016/slidezoom">
                  <pslz:sldZm>
                    <pslz:sldZmObj sldId="280" cId="564198134">
                      <pslz:zmPr id="{E1F3F26A-BD96-411C-BB37-75BCBB2A39F6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77897" cy="268816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5" name="投影片縮放 6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D17245F-0ABB-7D74-4F7C-0A0A76D8C02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6731" y="3231466"/>
                  <a:ext cx="477897" cy="268816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7" name="投影片縮放 66">
                  <a:extLst>
                    <a:ext uri="{FF2B5EF4-FFF2-40B4-BE49-F238E27FC236}">
                      <a16:creationId xmlns:a16="http://schemas.microsoft.com/office/drawing/2014/main" id="{9DAD4028-F423-510C-64C9-2210C01C6D0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48923298"/>
                    </p:ext>
                  </p:extLst>
                </p:nvPr>
              </p:nvGraphicFramePr>
              <p:xfrm>
                <a:off x="3878811" y="3660052"/>
                <a:ext cx="463783" cy="260877"/>
              </p:xfrm>
              <a:graphic>
                <a:graphicData uri="http://schemas.microsoft.com/office/powerpoint/2016/slidezoom">
                  <pslz:sldZm>
                    <pslz:sldZmObj sldId="281" cId="2112334704">
                      <pslz:zmPr id="{E95F0604-76C1-4097-84BA-5376406EB617}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77897" cy="268816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7" name="投影片縮放 66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9DAD4028-F423-510C-64C9-2210C01C6D0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84901" y="3556227"/>
                  <a:ext cx="477897" cy="268816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89FBFCA3-E8AD-032C-91A0-F7E6FE982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7" t="2551" r="1426" b="28134"/>
            <a:stretch/>
          </p:blipFill>
          <p:spPr>
            <a:xfrm>
              <a:off x="457200" y="461665"/>
              <a:ext cx="10641373" cy="6205295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DD03A87-0DD6-4EA4-A23B-702AB1AA3080}"/>
                </a:ext>
              </a:extLst>
            </p:cNvPr>
            <p:cNvSpPr/>
            <p:nvPr/>
          </p:nvSpPr>
          <p:spPr>
            <a:xfrm>
              <a:off x="7325914" y="5763949"/>
              <a:ext cx="3765006" cy="491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C99F9EC-F086-82A6-9AE2-71A2E37DA58B}"/>
                </a:ext>
              </a:extLst>
            </p:cNvPr>
            <p:cNvSpPr/>
            <p:nvPr/>
          </p:nvSpPr>
          <p:spPr>
            <a:xfrm>
              <a:off x="457199" y="922055"/>
              <a:ext cx="573650" cy="422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0C03AC3-0345-45B1-9EC6-FB61BE558908}"/>
                </a:ext>
              </a:extLst>
            </p:cNvPr>
            <p:cNvSpPr txBox="1"/>
            <p:nvPr/>
          </p:nvSpPr>
          <p:spPr>
            <a:xfrm>
              <a:off x="10122008" y="1845702"/>
              <a:ext cx="1858202" cy="369332"/>
            </a:xfrm>
            <a:prstGeom prst="rect">
              <a:avLst/>
            </a:prstGeom>
            <a:solidFill>
              <a:srgbClr val="4D530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CDDAE3"/>
                  </a:solidFill>
                  <a:latin typeface="Times-Roman"/>
                </a:rPr>
                <a:t> 192.168.201.128 </a:t>
              </a:r>
              <a:endParaRPr lang="zh-TW" altLang="en-US" dirty="0">
                <a:solidFill>
                  <a:srgbClr val="CDDAE3"/>
                </a:solidFill>
                <a:latin typeface="Times-Roman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BD73016-8CFE-4414-8B8B-5D16EF61A150}"/>
                </a:ext>
              </a:extLst>
            </p:cNvPr>
            <p:cNvSpPr/>
            <p:nvPr/>
          </p:nvSpPr>
          <p:spPr>
            <a:xfrm>
              <a:off x="457199" y="4467960"/>
              <a:ext cx="1758468" cy="73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A440F94-5FAC-4AAC-801F-370225D2380E}"/>
                </a:ext>
              </a:extLst>
            </p:cNvPr>
            <p:cNvSpPr/>
            <p:nvPr/>
          </p:nvSpPr>
          <p:spPr>
            <a:xfrm>
              <a:off x="1168869" y="3083839"/>
              <a:ext cx="1124842" cy="539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5993334-9068-465C-B191-F8484D5E6670}"/>
                </a:ext>
              </a:extLst>
            </p:cNvPr>
            <p:cNvSpPr/>
            <p:nvPr/>
          </p:nvSpPr>
          <p:spPr>
            <a:xfrm>
              <a:off x="2224894" y="3081320"/>
              <a:ext cx="445107" cy="514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38491-3D3A-4BD8-9730-0AAAD85BDB33}"/>
                </a:ext>
              </a:extLst>
            </p:cNvPr>
            <p:cNvSpPr/>
            <p:nvPr/>
          </p:nvSpPr>
          <p:spPr>
            <a:xfrm>
              <a:off x="2152795" y="3464801"/>
              <a:ext cx="193835" cy="1623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19F44E-75F9-4C8A-B140-93AD6104D88C}"/>
                </a:ext>
              </a:extLst>
            </p:cNvPr>
            <p:cNvSpPr/>
            <p:nvPr/>
          </p:nvSpPr>
          <p:spPr>
            <a:xfrm>
              <a:off x="4400407" y="2836847"/>
              <a:ext cx="1995807" cy="7861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A1A128-1942-4C22-A373-61A20E112480}"/>
                </a:ext>
              </a:extLst>
            </p:cNvPr>
            <p:cNvSpPr/>
            <p:nvPr/>
          </p:nvSpPr>
          <p:spPr>
            <a:xfrm>
              <a:off x="4720407" y="6246573"/>
              <a:ext cx="6378166" cy="420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6F1E37-2347-408E-9D38-3A55BA19D829}"/>
                </a:ext>
              </a:extLst>
            </p:cNvPr>
            <p:cNvSpPr txBox="1"/>
            <p:nvPr/>
          </p:nvSpPr>
          <p:spPr>
            <a:xfrm>
              <a:off x="5604309" y="6109190"/>
              <a:ext cx="1627370" cy="369332"/>
            </a:xfrm>
            <a:prstGeom prst="rect">
              <a:avLst/>
            </a:prstGeom>
            <a:solidFill>
              <a:srgbClr val="4D530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CDDAE3"/>
                  </a:solidFill>
                  <a:latin typeface="Times-Roman"/>
                </a:rPr>
                <a:t> 192.168.16.41 </a:t>
              </a:r>
              <a:endParaRPr lang="zh-TW" altLang="en-US" dirty="0">
                <a:solidFill>
                  <a:srgbClr val="CDDAE3"/>
                </a:solidFill>
                <a:latin typeface="Times-Roman"/>
              </a:endParaRPr>
            </a:p>
          </p:txBody>
        </p: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4" name="投影片縮放 33">
                  <a:extLst>
                    <a:ext uri="{FF2B5EF4-FFF2-40B4-BE49-F238E27FC236}">
                      <a16:creationId xmlns:a16="http://schemas.microsoft.com/office/drawing/2014/main" id="{1997B397-370F-4D40-B80F-1E28EBD25D6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76525466"/>
                    </p:ext>
                  </p:extLst>
                </p:nvPr>
              </p:nvGraphicFramePr>
              <p:xfrm>
                <a:off x="7200655" y="4467960"/>
                <a:ext cx="320000" cy="180000"/>
              </p:xfrm>
              <a:graphic>
                <a:graphicData uri="http://schemas.microsoft.com/office/powerpoint/2016/slidezoom">
                  <pslz:sldZm>
                    <pslz:sldZmObj sldId="286" cId="3100869900">
                      <pslz:zmPr id="{0BA25526-EF49-46E3-B562-9B30397107E4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29738" cy="185478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4" name="投影片縮放 33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1997B397-370F-4D40-B80F-1E28EBD25D6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7833" y="4388721"/>
                  <a:ext cx="329738" cy="185478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6" name="投影片縮放 35">
                  <a:extLst>
                    <a:ext uri="{FF2B5EF4-FFF2-40B4-BE49-F238E27FC236}">
                      <a16:creationId xmlns:a16="http://schemas.microsoft.com/office/drawing/2014/main" id="{5D4D0444-C892-4B78-81AB-452C184A715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50099037"/>
                    </p:ext>
                  </p:extLst>
                </p:nvPr>
              </p:nvGraphicFramePr>
              <p:xfrm>
                <a:off x="1921360" y="4805827"/>
                <a:ext cx="320000" cy="180000"/>
              </p:xfrm>
              <a:graphic>
                <a:graphicData uri="http://schemas.microsoft.com/office/powerpoint/2016/slidezoom">
                  <pslz:sldZm>
                    <pslz:sldZmObj sldId="286" cId="3100869900">
                      <pslz:zmPr id="{0BA25526-EF49-46E3-B562-9B30397107E4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29738" cy="185478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6" name="投影片縮放 35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5D4D0444-C892-4B78-81AB-452C184A71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7882" y="4736870"/>
                  <a:ext cx="329738" cy="185478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8" name="投影片縮放 37">
                  <a:extLst>
                    <a:ext uri="{FF2B5EF4-FFF2-40B4-BE49-F238E27FC236}">
                      <a16:creationId xmlns:a16="http://schemas.microsoft.com/office/drawing/2014/main" id="{D76E222C-9DFD-4B92-8B15-A10635DE1C4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53819974"/>
                    </p:ext>
                  </p:extLst>
                </p:nvPr>
              </p:nvGraphicFramePr>
              <p:xfrm>
                <a:off x="605337" y="2149048"/>
                <a:ext cx="320400" cy="180225"/>
              </p:xfrm>
              <a:graphic>
                <a:graphicData uri="http://schemas.microsoft.com/office/powerpoint/2016/slidezoom">
                  <pslz:sldZm>
                    <pslz:sldZmObj sldId="277" cId="2893658853">
                      <pslz:zmPr id="{2A817A64-6C04-4E48-95E5-6308D775A0C6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30150" cy="185710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8" name="投影片縮放 37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D76E222C-9DFD-4B92-8B15-A10635DE1C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1811" y="1999241"/>
                  <a:ext cx="330150" cy="185710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9" name="投影片縮放 38">
                  <a:extLst>
                    <a:ext uri="{FF2B5EF4-FFF2-40B4-BE49-F238E27FC236}">
                      <a16:creationId xmlns:a16="http://schemas.microsoft.com/office/drawing/2014/main" id="{23BB1BC0-37FA-4B0E-9C14-94E91063B6E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899342"/>
                    </p:ext>
                  </p:extLst>
                </p:nvPr>
              </p:nvGraphicFramePr>
              <p:xfrm>
                <a:off x="5137449" y="2279650"/>
                <a:ext cx="320400" cy="180225"/>
              </p:xfrm>
              <a:graphic>
                <a:graphicData uri="http://schemas.microsoft.com/office/powerpoint/2016/slidezoom">
                  <pslz:sldZm>
                    <pslz:sldZmObj sldId="276" cId="3640534920">
                      <pslz:zmPr id="{011C4AAD-D15A-4B43-BC15-4B5C5B02E8C2}" transitionDur="1000">
                        <p166:blipFill xmlns:p166="http://schemas.microsoft.com/office/powerpoint/2016/6/main">
                          <a:blip r:embed="rId1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30150" cy="185710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9" name="投影片縮放 3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23BB1BC0-37FA-4B0E-9C14-94E91063B6E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81841" y="2133818"/>
                  <a:ext cx="330150" cy="185710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40" name="投影片縮放 39">
                  <a:extLst>
                    <a:ext uri="{FF2B5EF4-FFF2-40B4-BE49-F238E27FC236}">
                      <a16:creationId xmlns:a16="http://schemas.microsoft.com/office/drawing/2014/main" id="{D2CB54C4-0F4E-4A98-9327-47F02A1D1BA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08555463"/>
                    </p:ext>
                  </p:extLst>
                </p:nvPr>
              </p:nvGraphicFramePr>
              <p:xfrm>
                <a:off x="4400407" y="3421553"/>
                <a:ext cx="320000" cy="180000"/>
              </p:xfrm>
              <a:graphic>
                <a:graphicData uri="http://schemas.microsoft.com/office/powerpoint/2016/slidezoom">
                  <pslz:sldZm>
                    <pslz:sldZmObj sldId="281" cId="2112334704">
                      <pslz:zmPr id="{E95F0604-76C1-4097-84BA-5376406EB617}" transitionDur="10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29738" cy="185478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D29F29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40" name="投影片縮放 39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D2CB54C4-0F4E-4A98-9327-47F02A1D1BA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22370" y="3310471"/>
                  <a:ext cx="329738" cy="185478"/>
                </a:xfrm>
                <a:prstGeom prst="rect">
                  <a:avLst/>
                </a:prstGeom>
                <a:ln w="12700">
                  <a:solidFill>
                    <a:srgbClr val="D29F29"/>
                  </a:solidFill>
                </a:ln>
              </p:spPr>
            </p:pic>
          </mc:Fallback>
        </mc:AlternateContent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FF06D76-ABE4-5D22-1655-CE08A98FB417}"/>
              </a:ext>
            </a:extLst>
          </p:cNvPr>
          <p:cNvSpPr txBox="1"/>
          <p:nvPr/>
        </p:nvSpPr>
        <p:spPr>
          <a:xfrm>
            <a:off x="0" y="6396335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D5302"/>
                </a:solidFill>
                <a:latin typeface="Times-Roman"/>
              </a:rPr>
              <a:t>Local server</a:t>
            </a:r>
            <a:endParaRPr lang="zh-TW" altLang="en-US" sz="2400" dirty="0">
              <a:solidFill>
                <a:srgbClr val="4D5302"/>
              </a:solidFill>
              <a:latin typeface="Times-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D3F4D0E-DEFB-953D-0A66-536150AE4C35}"/>
              </a:ext>
            </a:extLst>
          </p:cNvPr>
          <p:cNvSpPr txBox="1"/>
          <p:nvPr/>
        </p:nvSpPr>
        <p:spPr>
          <a:xfrm>
            <a:off x="10426773" y="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D5302"/>
                </a:solidFill>
                <a:latin typeface="Times-Roman"/>
              </a:rPr>
              <a:t>Cloud server</a:t>
            </a:r>
            <a:endParaRPr lang="zh-TW" altLang="en-US" sz="2400" dirty="0">
              <a:solidFill>
                <a:srgbClr val="4D5302"/>
              </a:solidFill>
              <a:latin typeface="Times-Roman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投影片縮放 15">
                <a:extLst>
                  <a:ext uri="{FF2B5EF4-FFF2-40B4-BE49-F238E27FC236}">
                    <a16:creationId xmlns:a16="http://schemas.microsoft.com/office/drawing/2014/main" id="{0C8227D7-BD9A-40E5-8EA5-3492ED5980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8790284"/>
                  </p:ext>
                </p:extLst>
              </p:nvPr>
            </p:nvGraphicFramePr>
            <p:xfrm>
              <a:off x="8533258" y="3629165"/>
              <a:ext cx="332800" cy="187200"/>
            </p:xfrm>
            <a:graphic>
              <a:graphicData uri="http://schemas.microsoft.com/office/powerpoint/2016/slidezoom">
                <pslz:sldZm>
                  <pslz:sldZmObj sldId="282" cId="1512514640">
                    <pslz:zmPr id="{7B85B353-0CFB-4ED4-97B3-73341244A7A6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2800" cy="187200"/>
                        </a:xfrm>
                        <a:prstGeom prst="rect">
                          <a:avLst/>
                        </a:prstGeom>
                        <a:ln w="12700">
                          <a:solidFill>
                            <a:srgbClr val="D29F29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投影片縮放 15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0C8227D7-BD9A-40E5-8EA5-3492ED5980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33258" y="3629165"/>
                <a:ext cx="332800" cy="187200"/>
              </a:xfrm>
              <a:prstGeom prst="rect">
                <a:avLst/>
              </a:prstGeom>
              <a:ln w="12700">
                <a:solidFill>
                  <a:srgbClr val="D29F29"/>
                </a:solidFill>
              </a:ln>
            </p:spPr>
          </p:pic>
        </mc:Fallback>
      </mc:AlternateContent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D810888-BAB7-4157-85E5-3A35C0A9D25B}"/>
              </a:ext>
            </a:extLst>
          </p:cNvPr>
          <p:cNvCxnSpPr>
            <a:cxnSpLocks/>
          </p:cNvCxnSpPr>
          <p:nvPr/>
        </p:nvCxnSpPr>
        <p:spPr>
          <a:xfrm>
            <a:off x="-600" y="4033156"/>
            <a:ext cx="12193200" cy="0"/>
          </a:xfrm>
          <a:prstGeom prst="line">
            <a:avLst/>
          </a:prstGeom>
          <a:ln w="19050">
            <a:solidFill>
              <a:srgbClr val="D29F29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11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E5741-821B-425B-87A7-D8AABFB5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83FC6-203F-47F1-8DE5-9AF6AEA1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0AB11D-F43E-4A52-B45A-1E71E5230CB9}"/>
              </a:ext>
            </a:extLst>
          </p:cNvPr>
          <p:cNvSpPr txBox="1"/>
          <p:nvPr/>
        </p:nvSpPr>
        <p:spPr>
          <a:xfrm>
            <a:off x="0" y="6396335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D5302"/>
                </a:solidFill>
                <a:latin typeface="Times-Roman"/>
              </a:rPr>
              <a:t>Local server</a:t>
            </a:r>
            <a:endParaRPr lang="zh-TW" altLang="en-US" sz="2400" dirty="0">
              <a:solidFill>
                <a:srgbClr val="4D5302"/>
              </a:solidFill>
              <a:latin typeface="Times-Roma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C7407C-5CF6-4B0A-AC16-3DF477A8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32" y="365122"/>
            <a:ext cx="9451737" cy="6120000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E7F0F64E-7C4A-492C-812F-F1BB3C8BBC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6"/>
            </a:avLst>
          </a:prstGeom>
          <a:solidFill>
            <a:srgbClr val="D29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6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7812</TotalTime>
  <Words>618</Words>
  <Application>Microsoft Office PowerPoint</Application>
  <PresentationFormat>寬螢幕</PresentationFormat>
  <Paragraphs>97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Times-Italic</vt:lpstr>
      <vt:lpstr>Times-Roman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Our  Project</vt:lpstr>
      <vt:lpstr>System Flow Chart</vt:lpstr>
      <vt:lpstr>Initialize</vt:lpstr>
      <vt:lpstr>PowerPoint 簡報</vt:lpstr>
      <vt:lpstr>PowerPoint 簡報</vt:lpstr>
      <vt:lpstr>PowerPoint 簡報</vt:lpstr>
      <vt:lpstr>PowerPoint 簡報</vt:lpstr>
      <vt:lpstr>Algorithm of 'dfStrength'</vt:lpstr>
      <vt:lpstr>VIRUS_ACTIVE_DATA</vt:lpstr>
      <vt:lpstr>VIRUS_DATA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TB</dc:creator>
  <cp:lastModifiedBy>ncbci</cp:lastModifiedBy>
  <cp:revision>190</cp:revision>
  <dcterms:created xsi:type="dcterms:W3CDTF">2022-12-20T00:51:41Z</dcterms:created>
  <dcterms:modified xsi:type="dcterms:W3CDTF">2022-12-26T12:09:07Z</dcterms:modified>
</cp:coreProperties>
</file>