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8"/>
  </p:notesMasterIdLst>
  <p:sldIdLst>
    <p:sldId id="256" r:id="rId2"/>
    <p:sldId id="257" r:id="rId3"/>
    <p:sldId id="263" r:id="rId4"/>
    <p:sldId id="262" r:id="rId5"/>
    <p:sldId id="267" r:id="rId6"/>
    <p:sldId id="273" r:id="rId7"/>
    <p:sldId id="264" r:id="rId8"/>
    <p:sldId id="270" r:id="rId9"/>
    <p:sldId id="271" r:id="rId10"/>
    <p:sldId id="272" r:id="rId11"/>
    <p:sldId id="274" r:id="rId12"/>
    <p:sldId id="265" r:id="rId13"/>
    <p:sldId id="259" r:id="rId14"/>
    <p:sldId id="266" r:id="rId15"/>
    <p:sldId id="275" r:id="rId16"/>
    <p:sldId id="260" r:id="rId1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46" autoAdjust="0"/>
    <p:restoredTop sz="70519" autoAdjust="0"/>
  </p:normalViewPr>
  <p:slideViewPr>
    <p:cSldViewPr>
      <p:cViewPr varScale="1">
        <p:scale>
          <a:sx n="82" d="100"/>
          <a:sy n="82" d="100"/>
        </p:scale>
        <p:origin x="140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4BEB3F-CC83-4B8D-A7DA-50071E9CEDDC}" type="datetimeFigureOut">
              <a:rPr lang="zh-TW" altLang="en-US" smtClean="0"/>
              <a:t>2023/6/23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D5055B-EAB8-4907-9D7F-1392A90F1A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8943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zh-TW" dirty="0"/>
              <a:t>https://officeguide.cc/python-multiprocessing-parallel-computing-tutorial-examples/</a:t>
            </a:r>
          </a:p>
          <a:p>
            <a:pPr marL="228600" indent="-228600">
              <a:buAutoNum type="arabicPeriod"/>
            </a:pPr>
            <a:r>
              <a:rPr lang="en-US" altLang="zh-TW" dirty="0"/>
              <a:t>https://www.maxlist.xyz/2020/03/15/python-threading/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zh-TW" dirty="0"/>
              <a:t>https://www.cnblogs.com/yxhong/p/10677146.html</a:t>
            </a:r>
            <a:endParaRPr lang="zh-TW" altLang="en-US" dirty="0"/>
          </a:p>
          <a:p>
            <a:pPr marL="228600" indent="-228600">
              <a:buAutoNum type="arabicPeriod"/>
            </a:pPr>
            <a:r>
              <a:rPr lang="en-US" altLang="zh-TW" dirty="0"/>
              <a:t>https://medium.com/@macasaetjohn/setting-up-a-spyder-environment-with-wsl-bb83716a44f3</a:t>
            </a:r>
          </a:p>
          <a:p>
            <a:pPr marL="228600" indent="-228600">
              <a:buAutoNum type="arabicPeriod"/>
            </a:pPr>
            <a:r>
              <a:rPr lang="en-US" altLang="zh-TW" dirty="0"/>
              <a:t>https://o-w-o.medium.com/%E6%89%93%E9%80%A0%E6%9C%80%E8%88%92%E9%81%A9%E7%9A%84python%E9%96%8B%E7%99%BC%E7%92%B0%E5%A2%83-%E4%B8%80-%E5%9C%A8windows%E4%B8%8B%E4%BD%BF%E7%94%A8wsl%E5%BB%BA%E7%AB%8Blinux%E7%92%B0%E5%A2%83-6b73d45783bc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zh-TW" dirty="0"/>
              <a:t>https://www.spyder-ide.org/</a:t>
            </a:r>
            <a:endParaRPr lang="zh-TW" altLang="en-US" dirty="0"/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D5055B-EAB8-4907-9D7F-1392A90F1AF1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3386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標題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17" name="副標題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TW" altLang="en-US"/>
              <a:t>按一下以編輯母片副標題樣式</a:t>
            </a:r>
            <a:endParaRPr kumimoji="0" lang="en-US"/>
          </a:p>
        </p:txBody>
      </p:sp>
      <p:grpSp>
        <p:nvGrpSpPr>
          <p:cNvPr id="2" name="群組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手繪多邊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手繪多邊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手繪多邊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線接點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版面配置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5DF9495-9B1E-42A8-8CA0-B8AF7077C9BF}" type="datetimeFigureOut">
              <a:rPr lang="zh-TW" altLang="en-US" smtClean="0"/>
              <a:t>2023/6/23</a:t>
            </a:fld>
            <a:endParaRPr lang="zh-TW" altLang="en-US"/>
          </a:p>
        </p:txBody>
      </p:sp>
      <p:sp>
        <p:nvSpPr>
          <p:cNvPr id="19" name="頁尾版面配置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27" name="投影片編號版面配置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CE5E0A1-EBAC-4DF0-9426-2BFF0BB2B1F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F9495-9B1E-42A8-8CA0-B8AF7077C9BF}" type="datetimeFigureOut">
              <a:rPr lang="zh-TW" altLang="en-US" smtClean="0"/>
              <a:t>2023/6/23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5E0A1-EBAC-4DF0-9426-2BFF0BB2B1F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F9495-9B1E-42A8-8CA0-B8AF7077C9BF}" type="datetimeFigureOut">
              <a:rPr lang="zh-TW" altLang="en-US" smtClean="0"/>
              <a:t>2023/6/23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5E0A1-EBAC-4DF0-9426-2BFF0BB2B1F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F9495-9B1E-42A8-8CA0-B8AF7077C9BF}" type="datetimeFigureOut">
              <a:rPr lang="zh-TW" altLang="en-US" smtClean="0"/>
              <a:t>2023/6/23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5E0A1-EBAC-4DF0-9426-2BFF0BB2B1F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F9495-9B1E-42A8-8CA0-B8AF7077C9BF}" type="datetimeFigureOut">
              <a:rPr lang="zh-TW" altLang="en-US" smtClean="0"/>
              <a:t>2023/6/23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5E0A1-EBAC-4DF0-9426-2BFF0BB2B1F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＞形箭號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＞形箭號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F9495-9B1E-42A8-8CA0-B8AF7077C9BF}" type="datetimeFigureOut">
              <a:rPr lang="zh-TW" altLang="en-US" smtClean="0"/>
              <a:t>2023/6/23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5E0A1-EBAC-4DF0-9426-2BFF0BB2B1F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F9495-9B1E-42A8-8CA0-B8AF7077C9BF}" type="datetimeFigureOut">
              <a:rPr lang="zh-TW" altLang="en-US" smtClean="0"/>
              <a:t>2023/6/23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5E0A1-EBAC-4DF0-9426-2BFF0BB2B1F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F9495-9B1E-42A8-8CA0-B8AF7077C9BF}" type="datetimeFigureOut">
              <a:rPr lang="zh-TW" altLang="en-US" smtClean="0"/>
              <a:t>2023/6/23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5E0A1-EBAC-4DF0-9426-2BFF0BB2B1F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F9495-9B1E-42A8-8CA0-B8AF7077C9BF}" type="datetimeFigureOut">
              <a:rPr lang="zh-TW" altLang="en-US" smtClean="0"/>
              <a:t>2023/6/23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5E0A1-EBAC-4DF0-9426-2BFF0BB2B1F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45DF9495-9B1E-42A8-8CA0-B8AF7077C9BF}" type="datetimeFigureOut">
              <a:rPr lang="zh-TW" altLang="en-US" smtClean="0"/>
              <a:t>2023/6/23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5E0A1-EBAC-4DF0-9426-2BFF0BB2B1F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TW" altLang="en-US"/>
              <a:t>按一下圖示以新增圖片</a:t>
            </a:r>
            <a:endParaRPr kumimoji="0" 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5DF9495-9B1E-42A8-8CA0-B8AF7077C9BF}" type="datetimeFigureOut">
              <a:rPr lang="zh-TW" altLang="en-US" smtClean="0"/>
              <a:t>2023/6/23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CE5E0A1-EBAC-4DF0-9426-2BFF0BB2B1F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8" name="手繪多邊形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手繪多邊形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直線接點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＞形箭號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＞形箭號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手繪多邊形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手繪多邊形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直線接點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標題版面配置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0" name="文字版面配置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  <a:p>
            <a:pPr lvl="1" eaLnBrk="1" latinLnBrk="0" hangingPunct="1"/>
            <a:r>
              <a:rPr kumimoji="0" lang="zh-TW" altLang="en-US"/>
              <a:t>第二層</a:t>
            </a:r>
          </a:p>
          <a:p>
            <a:pPr lvl="2" eaLnBrk="1" latinLnBrk="0" hangingPunct="1"/>
            <a:r>
              <a:rPr kumimoji="0" lang="zh-TW" altLang="en-US"/>
              <a:t>第三層</a:t>
            </a:r>
          </a:p>
          <a:p>
            <a:pPr lvl="3" eaLnBrk="1" latinLnBrk="0" hangingPunct="1"/>
            <a:r>
              <a:rPr kumimoji="0" lang="zh-TW" altLang="en-US"/>
              <a:t>第四層</a:t>
            </a:r>
          </a:p>
          <a:p>
            <a:pPr lvl="4" eaLnBrk="1" latinLnBrk="0" hangingPunct="1"/>
            <a:r>
              <a:rPr kumimoji="0" lang="zh-TW" altLang="en-US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45DF9495-9B1E-42A8-8CA0-B8AF7077C9BF}" type="datetimeFigureOut">
              <a:rPr lang="zh-TW" altLang="en-US" smtClean="0"/>
              <a:t>2023/6/23</a:t>
            </a:fld>
            <a:endParaRPr lang="zh-TW" altLang="en-US"/>
          </a:p>
        </p:txBody>
      </p:sp>
      <p:sp>
        <p:nvSpPr>
          <p:cNvPr id="22" name="頁尾版面配置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18" name="投影片編號版面配置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CCE5E0A1-EBAC-4DF0-9426-2BFF0BB2B1F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ilson30139/Cryptography-Engineering/tree/main/Final%20Project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pyder-ide.org/" TargetMode="External"/><Relationship Id="rId3" Type="http://schemas.openxmlformats.org/officeDocument/2006/relationships/hyperlink" Target="https://officeguide.cc/python-multiprocessing-parallel-computing-tutorial-examples/" TargetMode="External"/><Relationship Id="rId7" Type="http://schemas.openxmlformats.org/officeDocument/2006/relationships/hyperlink" Target="https://o-w-o.medium.com/%E6%89%93%E9%80%A0%E6%9C%80%E8%88%92%E9%81%A9%E7%9A%84python%E9%96%8B%E7%99%BC%E7%92%B0%E5%A2%83-%E4%B8%80-%E5%9C%A8windows%E4%B8%8B%E4%BD%BF%E7%94%A8wsl%E5%BB%BA%E7%AB%8Blinux%E7%92%B0%E5%A2%83-6b73d45783bc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edium.com/@macasaetjohn/setting-up-a-spyder-environment-with-wsl-bb83716a44f3" TargetMode="External"/><Relationship Id="rId5" Type="http://schemas.openxmlformats.org/officeDocument/2006/relationships/hyperlink" Target="https://www.cnblogs.com/yxhong/p/10677146.html" TargetMode="External"/><Relationship Id="rId4" Type="http://schemas.openxmlformats.org/officeDocument/2006/relationships/hyperlink" Target="https://www.maxlist.xyz/2020/03/15/python-threading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ZIP/RAR Password Cracker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85800" y="3611606"/>
            <a:ext cx="7772400" cy="1401570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組別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第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16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組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algn="l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隊名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呵呵呵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algn="l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組長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謝孟廷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311551128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資科工碩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algn="l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組員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賴威成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311552022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網工所</a:t>
            </a:r>
          </a:p>
        </p:txBody>
      </p:sp>
    </p:spTree>
    <p:extLst>
      <p:ext uri="{BB962C8B-B14F-4D97-AF65-F5344CB8AC3E}">
        <p14:creationId xmlns:p14="http://schemas.microsoft.com/office/powerpoint/2010/main" val="3930986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用在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Multiple Process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和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Multiple Thread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工作量分配演算法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953648" y="2276872"/>
            <a:ext cx="144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Process A</a:t>
            </a:r>
            <a:endParaRPr lang="zh-TW" altLang="en-US" sz="2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995936" y="2276871"/>
            <a:ext cx="144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Process B</a:t>
            </a:r>
            <a:endParaRPr lang="zh-TW" altLang="en-US" sz="2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6804408" y="2276872"/>
            <a:ext cx="144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Process C</a:t>
            </a:r>
            <a:endParaRPr lang="zh-TW" altLang="en-US" sz="2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979712" y="4756241"/>
            <a:ext cx="54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A</a:t>
            </a:r>
            <a:endParaRPr lang="zh-TW" altLang="en-US" sz="2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2800301" y="4756240"/>
            <a:ext cx="54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B</a:t>
            </a:r>
            <a:endParaRPr lang="zh-TW" altLang="en-US" sz="2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3563888" y="4756241"/>
            <a:ext cx="54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C</a:t>
            </a:r>
            <a:endParaRPr lang="zh-TW" altLang="en-US" sz="2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4355976" y="4756239"/>
            <a:ext cx="54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D</a:t>
            </a:r>
            <a:endParaRPr lang="zh-TW" altLang="en-US" sz="2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5184128" y="4756238"/>
            <a:ext cx="54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E</a:t>
            </a:r>
            <a:endParaRPr lang="zh-TW" altLang="en-US" sz="2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5976216" y="4756237"/>
            <a:ext cx="54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F</a:t>
            </a:r>
            <a:endParaRPr lang="zh-TW" altLang="en-US" sz="2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6804248" y="4756241"/>
            <a:ext cx="54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G</a:t>
            </a:r>
            <a:endParaRPr lang="zh-TW" altLang="en-US" sz="2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1979712" y="5415607"/>
            <a:ext cx="54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H</a:t>
            </a:r>
            <a:endParaRPr lang="zh-TW" altLang="en-US" sz="2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2800301" y="5415606"/>
            <a:ext cx="54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I</a:t>
            </a:r>
            <a:endParaRPr lang="zh-TW" altLang="en-US" sz="2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3563888" y="5415605"/>
            <a:ext cx="54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J</a:t>
            </a:r>
            <a:endParaRPr lang="zh-TW" altLang="en-US" sz="2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4355976" y="5415604"/>
            <a:ext cx="54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K</a:t>
            </a:r>
            <a:endParaRPr lang="zh-TW" altLang="en-US" sz="2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5184128" y="5415603"/>
            <a:ext cx="54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L</a:t>
            </a:r>
            <a:endParaRPr lang="zh-TW" altLang="en-US" sz="2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5976216" y="5415602"/>
            <a:ext cx="54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M</a:t>
            </a:r>
            <a:endParaRPr lang="zh-TW" altLang="en-US" sz="2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6804248" y="5415601"/>
            <a:ext cx="54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endParaRPr lang="zh-TW" altLang="en-US" sz="2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5670152" y="6135687"/>
            <a:ext cx="20702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14 / 3 = 4 … 2</a:t>
            </a:r>
            <a:endParaRPr lang="zh-TW" altLang="en-US" sz="2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38808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9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3.33333E-6 L -0.13195 -0.25856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97" y="-1294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49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3.33333E-6 L -0.16649 -0.24814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333" y="-12407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9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3.33333E-6 L -0.20278 -0.24814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139" y="-12407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49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3.33333E-6 L -0.2342 -0.2375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719" y="-118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9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3.33333E-6 L -0.15955 -0.2375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86" y="-11875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49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3.33333E-6 L -0.19896 -0.2375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948" y="-11875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49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3.33333E-6 L -0.2342 -0.2375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719" y="-11875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56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1.85185E-6 L 0.34062 -0.33357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031" y="-166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1.85185E-6 L 0.40834 -0.34421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417" y="-17222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56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1.85185E-6 L 0.35642 -0.34421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812" y="-17222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56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1.85185E-6 L 0.31702 -0.34421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851" y="-17222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56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1.85185E-6 L 0.2658 -0.34421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281" y="-17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9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1.85185E-6 L -0.56111 -0.28125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056" y="-14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9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1.85185E-6 L -0.32882 -0.2706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441" y="-135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hlinkClick r:id="rId2"/>
              </a:rPr>
              <a:t>https://github.com/wilson30139/Cryptography-Engineering/tree/main/Final%20Project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程式碼</a:t>
            </a:r>
          </a:p>
        </p:txBody>
      </p:sp>
    </p:spTree>
    <p:extLst>
      <p:ext uri="{BB962C8B-B14F-4D97-AF65-F5344CB8AC3E}">
        <p14:creationId xmlns:p14="http://schemas.microsoft.com/office/powerpoint/2010/main" val="16599436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實驗數據評估</a:t>
            </a:r>
          </a:p>
        </p:txBody>
      </p:sp>
    </p:spTree>
    <p:extLst>
      <p:ext uri="{BB962C8B-B14F-4D97-AF65-F5344CB8AC3E}">
        <p14:creationId xmlns:p14="http://schemas.microsoft.com/office/powerpoint/2010/main" val="19771861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8851998"/>
              </p:ext>
            </p:extLst>
          </p:nvPr>
        </p:nvGraphicFramePr>
        <p:xfrm>
          <a:off x="457200" y="2125960"/>
          <a:ext cx="8229601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84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37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037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037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24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Single Process</a:t>
                      </a:r>
                      <a:endParaRPr lang="zh-TW" altLang="en-US" sz="24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Multiple Process</a:t>
                      </a:r>
                      <a:endParaRPr lang="zh-TW" altLang="en-US" sz="24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Multiple Thread</a:t>
                      </a:r>
                      <a:endParaRPr lang="zh-TW" altLang="en-US" sz="24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aseline="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Dr</a:t>
                      </a:r>
                      <a:endParaRPr lang="zh-TW" altLang="en-US" sz="24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0.0044 s</a:t>
                      </a:r>
                      <a:endParaRPr lang="zh-TW" altLang="en-US" sz="24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0.3604 s</a:t>
                      </a:r>
                      <a:endParaRPr lang="zh-TW" altLang="en-US" sz="24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0.0109 s</a:t>
                      </a:r>
                      <a:endParaRPr lang="zh-TW" altLang="en-US" sz="24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aseline="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xKe</a:t>
                      </a:r>
                      <a:endParaRPr lang="zh-TW" altLang="en-US" sz="24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2.6505 s</a:t>
                      </a:r>
                      <a:endParaRPr lang="zh-TW" altLang="en-US" sz="24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0.2497 s</a:t>
                      </a:r>
                      <a:endParaRPr lang="zh-TW" altLang="en-US" sz="24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0.1234 s</a:t>
                      </a:r>
                      <a:endParaRPr lang="zh-TW" altLang="en-US" sz="24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8Fl</a:t>
                      </a:r>
                      <a:endParaRPr lang="zh-TW" altLang="en-US" sz="24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3.1073 s</a:t>
                      </a:r>
                      <a:endParaRPr lang="zh-TW" altLang="en-US" sz="24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0.3639 s</a:t>
                      </a:r>
                      <a:endParaRPr lang="zh-TW" altLang="en-US" sz="24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0.1907 s</a:t>
                      </a:r>
                      <a:endParaRPr lang="zh-TW" altLang="en-US" sz="24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aseline="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xhkV</a:t>
                      </a:r>
                      <a:endParaRPr lang="zh-TW" altLang="en-US" sz="24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155.6866 s</a:t>
                      </a:r>
                      <a:endParaRPr lang="zh-TW" altLang="en-US" sz="24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0.6702 s</a:t>
                      </a:r>
                      <a:endParaRPr lang="zh-TW" altLang="en-US" sz="24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2.8292 s</a:t>
                      </a:r>
                      <a:endParaRPr lang="zh-TW" altLang="en-US" sz="24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7h0J</a:t>
                      </a:r>
                      <a:endParaRPr lang="zh-TW" altLang="en-US" sz="24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183.2711 s</a:t>
                      </a:r>
                      <a:endParaRPr lang="zh-TW" altLang="en-US" sz="24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1.2395 s</a:t>
                      </a:r>
                      <a:endParaRPr lang="zh-TW" altLang="en-US" sz="24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9.0364 s</a:t>
                      </a:r>
                      <a:endParaRPr lang="zh-TW" altLang="en-US" sz="24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實驗數據評估</a:t>
            </a:r>
          </a:p>
        </p:txBody>
      </p:sp>
    </p:spTree>
    <p:extLst>
      <p:ext uri="{BB962C8B-B14F-4D97-AF65-F5344CB8AC3E}">
        <p14:creationId xmlns:p14="http://schemas.microsoft.com/office/powerpoint/2010/main" val="8835544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資料參考來源</a:t>
            </a:r>
          </a:p>
        </p:txBody>
      </p:sp>
    </p:spTree>
    <p:extLst>
      <p:ext uri="{BB962C8B-B14F-4D97-AF65-F5344CB8AC3E}">
        <p14:creationId xmlns:p14="http://schemas.microsoft.com/office/powerpoint/2010/main" val="32567922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hlinkClick r:id="rId3"/>
              </a:rPr>
              <a:t>Python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hlinkClick r:id="rId3"/>
              </a:rPr>
              <a:t>使用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hlinkClick r:id="rId3"/>
              </a:rPr>
              <a:t>multiprocessing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hlinkClick r:id="rId3"/>
              </a:rPr>
              <a:t>模組開發多核心平行運算程式教學與範例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hlinkClick r:id="rId4"/>
              </a:rPr>
              <a:t>【Python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hlinkClick r:id="rId4"/>
              </a:rPr>
              <a:t>教學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hlinkClick r:id="rId4"/>
              </a:rPr>
              <a:t>】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hlinkClick r:id="rId4"/>
              </a:rPr>
              <a:t>淺談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hlinkClick r:id="rId4"/>
              </a:rPr>
              <a:t>Multi-processing &amp; Multi-threading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hlinkClick r:id="rId4"/>
              </a:rPr>
              <a:t>使用方法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hlinkClick r:id="rId5"/>
              </a:rPr>
              <a:t>Python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hlinkClick r:id="rId5"/>
              </a:rPr>
              <a:t>解壓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hlinkClick r:id="rId5"/>
              </a:rPr>
              <a:t>ZIP, RAR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hlinkClick r:id="rId5"/>
              </a:rPr>
              <a:t>等常用壓縮格式的方法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hlinkClick r:id="rId6"/>
              </a:rPr>
              <a:t>Setting Up a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hlinkClick r:id="rId6"/>
              </a:rPr>
              <a:t>Spyder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hlinkClick r:id="rId6"/>
              </a:rPr>
              <a:t> Environment with WSL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hlinkClick r:id="rId7"/>
              </a:rPr>
              <a:t>打造最舒適的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hlinkClick r:id="rId7"/>
              </a:rPr>
              <a:t>Python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hlinkClick r:id="rId7"/>
              </a:rPr>
              <a:t>開發環境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hlinkClick r:id="rId7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hlinkClick r:id="rId7"/>
              </a:rPr>
              <a:t>一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hlinkClick r:id="rId7"/>
              </a:rPr>
              <a:t>) –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hlinkClick r:id="rId7"/>
              </a:rPr>
              <a:t>在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hlinkClick r:id="rId7"/>
              </a:rPr>
              <a:t>Windows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hlinkClick r:id="rId7"/>
              </a:rPr>
              <a:t>下使用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hlinkClick r:id="rId7"/>
              </a:rPr>
              <a:t>WSL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hlinkClick r:id="rId7"/>
              </a:rPr>
              <a:t>建立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hlinkClick r:id="rId7"/>
              </a:rPr>
              <a:t>Linux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hlinkClick r:id="rId7"/>
              </a:rPr>
              <a:t>環境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hlinkClick r:id="rId8"/>
              </a:rPr>
              <a:t>spyder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hlinkClick r:id="rId8"/>
              </a:rPr>
              <a:t>官網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資料參考來源</a:t>
            </a:r>
          </a:p>
        </p:txBody>
      </p:sp>
    </p:spTree>
    <p:extLst>
      <p:ext uri="{BB962C8B-B14F-4D97-AF65-F5344CB8AC3E}">
        <p14:creationId xmlns:p14="http://schemas.microsoft.com/office/powerpoint/2010/main" val="37757929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報告結束</a:t>
            </a:r>
          </a:p>
        </p:txBody>
      </p:sp>
    </p:spTree>
    <p:extLst>
      <p:ext uri="{BB962C8B-B14F-4D97-AF65-F5344CB8AC3E}">
        <p14:creationId xmlns:p14="http://schemas.microsoft.com/office/powerpoint/2010/main" val="2894171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專題介紹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實驗設計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實驗數據評估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資料參考來源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大綱</a:t>
            </a:r>
          </a:p>
        </p:txBody>
      </p:sp>
    </p:spTree>
    <p:extLst>
      <p:ext uri="{BB962C8B-B14F-4D97-AF65-F5344CB8AC3E}">
        <p14:creationId xmlns:p14="http://schemas.microsoft.com/office/powerpoint/2010/main" val="3924519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專題介紹</a:t>
            </a:r>
          </a:p>
        </p:txBody>
      </p:sp>
    </p:spTree>
    <p:extLst>
      <p:ext uri="{BB962C8B-B14F-4D97-AF65-F5344CB8AC3E}">
        <p14:creationId xmlns:p14="http://schemas.microsoft.com/office/powerpoint/2010/main" val="2034920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使用某些演算法破解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ZIP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或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RAR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壓縮檔的密碼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將鍵入密碼的動作自動化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Password Cracker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57498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332048"/>
          </a:xfrm>
        </p:spPr>
        <p:txBody>
          <a:bodyPr/>
          <a:lstStyle/>
          <a:p>
            <a:pPr>
              <a:lnSpc>
                <a:spcPts val="3800"/>
              </a:lnSpc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File Partitioning</a:t>
            </a:r>
          </a:p>
          <a:p>
            <a:pPr>
              <a:lnSpc>
                <a:spcPts val="3800"/>
              </a:lnSpc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Compression Techniques</a:t>
            </a:r>
          </a:p>
          <a:p>
            <a:pPr lvl="1">
              <a:lnSpc>
                <a:spcPts val="3800"/>
              </a:lnSpc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Dictionary-based Compression</a:t>
            </a:r>
          </a:p>
          <a:p>
            <a:pPr lvl="1">
              <a:lnSpc>
                <a:spcPts val="3800"/>
              </a:lnSpc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Run-Length Encoding</a:t>
            </a:r>
          </a:p>
          <a:p>
            <a:pPr lvl="1">
              <a:lnSpc>
                <a:spcPts val="3800"/>
              </a:lnSpc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Huffman Coding</a:t>
            </a:r>
          </a:p>
          <a:p>
            <a:pPr lvl="1">
              <a:lnSpc>
                <a:spcPts val="3800"/>
              </a:lnSpc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Deflate: LZ77 + Huffman Coding</a:t>
            </a:r>
          </a:p>
          <a:p>
            <a:pPr>
              <a:lnSpc>
                <a:spcPts val="3800"/>
              </a:lnSpc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Metadata</a:t>
            </a:r>
          </a:p>
          <a:p>
            <a:pPr>
              <a:lnSpc>
                <a:spcPts val="3800"/>
              </a:lnSpc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Compression Ratio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ZIP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壓縮檔演算法</a:t>
            </a:r>
          </a:p>
        </p:txBody>
      </p:sp>
    </p:spTree>
    <p:extLst>
      <p:ext uri="{BB962C8B-B14F-4D97-AF65-F5344CB8AC3E}">
        <p14:creationId xmlns:p14="http://schemas.microsoft.com/office/powerpoint/2010/main" val="999491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1409320"/>
            <a:ext cx="8229600" cy="5260040"/>
          </a:xfrm>
        </p:spPr>
        <p:txBody>
          <a:bodyPr>
            <a:normAutofit/>
          </a:bodyPr>
          <a:lstStyle/>
          <a:p>
            <a:pPr>
              <a:lnSpc>
                <a:spcPts val="3800"/>
              </a:lnSpc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stands for “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Roshal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Archive”</a:t>
            </a:r>
          </a:p>
          <a:p>
            <a:pPr>
              <a:lnSpc>
                <a:spcPts val="3800"/>
              </a:lnSpc>
            </a:pPr>
            <a:r>
              <a:rPr lang="en-US" altLang="zh-TW" b="0" i="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File Partitioning</a:t>
            </a:r>
          </a:p>
          <a:p>
            <a:pPr>
              <a:lnSpc>
                <a:spcPts val="3800"/>
              </a:lnSpc>
            </a:pPr>
            <a:r>
              <a:rPr lang="en-US" altLang="zh-TW" b="0" i="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Compression Techniques: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>
              <a:lnSpc>
                <a:spcPts val="3800"/>
              </a:lnSpc>
            </a:pPr>
            <a:r>
              <a:rPr lang="en-US" altLang="zh-TW" b="0" i="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Dictionary-based Compression</a:t>
            </a:r>
          </a:p>
          <a:p>
            <a:pPr lvl="1">
              <a:lnSpc>
                <a:spcPts val="3800"/>
              </a:lnSpc>
            </a:pPr>
            <a:r>
              <a:rPr lang="en-US" altLang="zh-TW" b="0" i="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Repetitive Pattern Detection</a:t>
            </a:r>
          </a:p>
          <a:p>
            <a:pPr lvl="1">
              <a:lnSpc>
                <a:spcPts val="3800"/>
              </a:lnSpc>
            </a:pPr>
            <a:r>
              <a:rPr lang="en-US" altLang="zh-TW" b="0" i="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Extension of LZSS</a:t>
            </a:r>
          </a:p>
          <a:p>
            <a:pPr lvl="1">
              <a:lnSpc>
                <a:spcPts val="3800"/>
              </a:lnSpc>
            </a:pPr>
            <a:r>
              <a:rPr lang="en-US" altLang="zh-TW" b="0" i="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Huffman Encoding</a:t>
            </a:r>
          </a:p>
          <a:p>
            <a:pPr>
              <a:lnSpc>
                <a:spcPts val="3800"/>
              </a:lnSpc>
            </a:pPr>
            <a:r>
              <a:rPr lang="en-US" altLang="zh-TW" b="0" i="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Metadata</a:t>
            </a:r>
          </a:p>
          <a:p>
            <a:pPr>
              <a:lnSpc>
                <a:spcPts val="3800"/>
              </a:lnSpc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Error Recovery, Encryption </a:t>
            </a:r>
          </a:p>
          <a:p>
            <a:pPr marL="109728" indent="0">
              <a:lnSpc>
                <a:spcPts val="3800"/>
              </a:lnSpc>
              <a:buNone/>
            </a:pP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RAR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壓縮檔演算法</a:t>
            </a:r>
          </a:p>
        </p:txBody>
      </p:sp>
    </p:spTree>
    <p:extLst>
      <p:ext uri="{BB962C8B-B14F-4D97-AF65-F5344CB8AC3E}">
        <p14:creationId xmlns:p14="http://schemas.microsoft.com/office/powerpoint/2010/main" val="542459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實驗設計</a:t>
            </a:r>
          </a:p>
        </p:txBody>
      </p:sp>
    </p:spTree>
    <p:extLst>
      <p:ext uri="{BB962C8B-B14F-4D97-AF65-F5344CB8AC3E}">
        <p14:creationId xmlns:p14="http://schemas.microsoft.com/office/powerpoint/2010/main" val="3030694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環境架設</a:t>
            </a:r>
          </a:p>
        </p:txBody>
      </p:sp>
      <p:grpSp>
        <p:nvGrpSpPr>
          <p:cNvPr id="14" name="群組 13"/>
          <p:cNvGrpSpPr/>
          <p:nvPr/>
        </p:nvGrpSpPr>
        <p:grpSpPr>
          <a:xfrm>
            <a:off x="539552" y="1700808"/>
            <a:ext cx="8331224" cy="4176464"/>
            <a:chOff x="611560" y="1700808"/>
            <a:chExt cx="8331224" cy="4176464"/>
          </a:xfrm>
        </p:grpSpPr>
        <p:grpSp>
          <p:nvGrpSpPr>
            <p:cNvPr id="10" name="群組 9"/>
            <p:cNvGrpSpPr/>
            <p:nvPr/>
          </p:nvGrpSpPr>
          <p:grpSpPr>
            <a:xfrm>
              <a:off x="611560" y="1700808"/>
              <a:ext cx="8331224" cy="4176464"/>
              <a:chOff x="827584" y="1700808"/>
              <a:chExt cx="8331224" cy="4176464"/>
            </a:xfrm>
          </p:grpSpPr>
          <p:pic>
            <p:nvPicPr>
              <p:cNvPr id="5" name="圖片 4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7584" y="4329040"/>
                <a:ext cx="1440000" cy="1440000"/>
              </a:xfrm>
              <a:prstGeom prst="rect">
                <a:avLst/>
              </a:prstGeom>
            </p:spPr>
          </p:pic>
          <p:pic>
            <p:nvPicPr>
              <p:cNvPr id="1026" name="Picture 2" descr="C:\Users\Wilson\Downloads\windows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67584" y="4401208"/>
                <a:ext cx="900000" cy="90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7" name="Picture 3" descr="C:\Users\Wilson\Downloads\ubuntu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31560" y="1700808"/>
                <a:ext cx="1080000" cy="108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" name="向下箭號 5"/>
              <p:cNvSpPr/>
              <p:nvPr/>
            </p:nvSpPr>
            <p:spPr>
              <a:xfrm flipV="1">
                <a:off x="1691680" y="3212976"/>
                <a:ext cx="432048" cy="900040"/>
              </a:xfrm>
              <a:prstGeom prst="downArrow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</p:txBody>
          </p:sp>
          <p:sp>
            <p:nvSpPr>
              <p:cNvPr id="7" name="文字方塊 6"/>
              <p:cNvSpPr txBox="1"/>
              <p:nvPr/>
            </p:nvSpPr>
            <p:spPr>
              <a:xfrm>
                <a:off x="2051720" y="3543399"/>
                <a:ext cx="828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WSL</a:t>
                </a:r>
                <a:endParaRPr lang="zh-TW" altLang="en-US" sz="2400" dirty="0"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</p:txBody>
          </p:sp>
          <p:pic>
            <p:nvPicPr>
              <p:cNvPr id="8" name="圖片 7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26970" y="2076366"/>
                <a:ext cx="2160000" cy="764665"/>
              </a:xfrm>
              <a:prstGeom prst="rect">
                <a:avLst/>
              </a:prstGeom>
            </p:spPr>
          </p:pic>
          <p:sp>
            <p:nvSpPr>
              <p:cNvPr id="11" name="向下箭號 10"/>
              <p:cNvSpPr/>
              <p:nvPr/>
            </p:nvSpPr>
            <p:spPr>
              <a:xfrm rot="5400000" flipV="1">
                <a:off x="3136839" y="2008679"/>
                <a:ext cx="432048" cy="900040"/>
              </a:xfrm>
              <a:prstGeom prst="downArrow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</p:txBody>
          </p:sp>
          <p:sp>
            <p:nvSpPr>
              <p:cNvPr id="12" name="向下箭號 11"/>
              <p:cNvSpPr/>
              <p:nvPr/>
            </p:nvSpPr>
            <p:spPr>
              <a:xfrm rot="10800000" flipV="1">
                <a:off x="4870885" y="3119629"/>
                <a:ext cx="432048" cy="900040"/>
              </a:xfrm>
              <a:prstGeom prst="downArrow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</p:txBody>
          </p:sp>
          <p:sp>
            <p:nvSpPr>
              <p:cNvPr id="13" name="文字方塊 12"/>
              <p:cNvSpPr txBox="1"/>
              <p:nvPr/>
            </p:nvSpPr>
            <p:spPr>
              <a:xfrm>
                <a:off x="4017640" y="5415607"/>
                <a:ext cx="213853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single_proc.py</a:t>
                </a:r>
                <a:endParaRPr lang="zh-TW" altLang="en-US" sz="2400" dirty="0"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</p:txBody>
          </p:sp>
          <p:pic>
            <p:nvPicPr>
              <p:cNvPr id="9" name="圖片 8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46908" y="4401208"/>
                <a:ext cx="1080000" cy="1080000"/>
              </a:xfrm>
              <a:prstGeom prst="rect">
                <a:avLst/>
              </a:prstGeom>
            </p:spPr>
          </p:pic>
          <p:pic>
            <p:nvPicPr>
              <p:cNvPr id="15" name="圖片 14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16336" y="4113016"/>
                <a:ext cx="1080000" cy="1080000"/>
              </a:xfrm>
              <a:prstGeom prst="rect">
                <a:avLst/>
              </a:prstGeom>
            </p:spPr>
          </p:pic>
          <p:pic>
            <p:nvPicPr>
              <p:cNvPr id="16" name="圖片 15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96336" y="1918698"/>
                <a:ext cx="1080000" cy="1080000"/>
              </a:xfrm>
              <a:prstGeom prst="rect">
                <a:avLst/>
              </a:prstGeom>
            </p:spPr>
          </p:pic>
          <p:sp>
            <p:nvSpPr>
              <p:cNvPr id="17" name="文字方塊 16"/>
              <p:cNvSpPr txBox="1"/>
              <p:nvPr/>
            </p:nvSpPr>
            <p:spPr>
              <a:xfrm>
                <a:off x="5982465" y="5127575"/>
                <a:ext cx="213853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multi_proc.py</a:t>
                </a:r>
                <a:endParaRPr lang="zh-TW" altLang="en-US" sz="2400" dirty="0"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</p:txBody>
          </p:sp>
          <p:sp>
            <p:nvSpPr>
              <p:cNvPr id="18" name="文字方塊 17"/>
              <p:cNvSpPr txBox="1"/>
              <p:nvPr/>
            </p:nvSpPr>
            <p:spPr>
              <a:xfrm>
                <a:off x="7020272" y="2924944"/>
                <a:ext cx="213853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multi_thread.py</a:t>
                </a:r>
                <a:endParaRPr lang="zh-TW" altLang="en-US" sz="2400" dirty="0"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</p:txBody>
          </p:sp>
          <p:sp>
            <p:nvSpPr>
              <p:cNvPr id="19" name="向下箭號 18"/>
              <p:cNvSpPr/>
              <p:nvPr/>
            </p:nvSpPr>
            <p:spPr>
              <a:xfrm rot="5400000" flipV="1">
                <a:off x="6835709" y="2008679"/>
                <a:ext cx="432048" cy="900040"/>
              </a:xfrm>
              <a:prstGeom prst="downArrow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</p:txBody>
          </p:sp>
          <p:sp>
            <p:nvSpPr>
              <p:cNvPr id="20" name="向下箭號 19"/>
              <p:cNvSpPr/>
              <p:nvPr/>
            </p:nvSpPr>
            <p:spPr>
              <a:xfrm rot="8528282" flipV="1">
                <a:off x="6070947" y="3058048"/>
                <a:ext cx="432048" cy="900040"/>
              </a:xfrm>
              <a:prstGeom prst="downArrow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</p:txBody>
          </p:sp>
        </p:grpSp>
        <p:sp>
          <p:nvSpPr>
            <p:cNvPr id="22" name="文字方塊 21"/>
            <p:cNvSpPr txBox="1"/>
            <p:nvPr/>
          </p:nvSpPr>
          <p:spPr>
            <a:xfrm>
              <a:off x="611560" y="2751311"/>
              <a:ext cx="2268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>
                  <a:latin typeface="Times New Roman" panose="02020603050405020304" pitchFamily="18" charset="0"/>
                  <a:ea typeface="標楷體" panose="03000509000000000000" pitchFamily="65" charset="-120"/>
                </a:rPr>
                <a:t>Ubuntu 20.04.6</a:t>
              </a:r>
              <a:endPara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58516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隨機取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5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組密碼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lvl="1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2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個字元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1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組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lvl="1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3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個字元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2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組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lvl="1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4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個字元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2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組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Single Process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、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Multiple Process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、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Multiple Thread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分別暴力解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5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組密碼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Multiple Process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和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Multiple Thread</a:t>
            </a:r>
          </a:p>
          <a:p>
            <a:pPr lvl="1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數量都設為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4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實驗設計</a:t>
            </a:r>
          </a:p>
        </p:txBody>
      </p:sp>
    </p:spTree>
    <p:extLst>
      <p:ext uri="{BB962C8B-B14F-4D97-AF65-F5344CB8AC3E}">
        <p14:creationId xmlns:p14="http://schemas.microsoft.com/office/powerpoint/2010/main" val="15667419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匯合">
  <a:themeElements>
    <a:clrScheme name="匯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匯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匯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424</TotalTime>
  <Words>498</Words>
  <Application>Microsoft Office PowerPoint</Application>
  <PresentationFormat>如螢幕大小 (4:3)</PresentationFormat>
  <Paragraphs>111</Paragraphs>
  <Slides>16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3" baseType="lpstr">
      <vt:lpstr>Calibri</vt:lpstr>
      <vt:lpstr>Lucida Sans Unicode</vt:lpstr>
      <vt:lpstr>Times New Roman</vt:lpstr>
      <vt:lpstr>Verdana</vt:lpstr>
      <vt:lpstr>Wingdings 2</vt:lpstr>
      <vt:lpstr>Wingdings 3</vt:lpstr>
      <vt:lpstr>匯合</vt:lpstr>
      <vt:lpstr>ZIP/RAR Password Cracker</vt:lpstr>
      <vt:lpstr>大綱</vt:lpstr>
      <vt:lpstr>專題介紹</vt:lpstr>
      <vt:lpstr>Password Cracker</vt:lpstr>
      <vt:lpstr>ZIP壓縮檔演算法</vt:lpstr>
      <vt:lpstr>RAR壓縮檔演算法</vt:lpstr>
      <vt:lpstr>實驗設計</vt:lpstr>
      <vt:lpstr>環境架設</vt:lpstr>
      <vt:lpstr>實驗設計</vt:lpstr>
      <vt:lpstr>工作量分配演算法</vt:lpstr>
      <vt:lpstr>程式碼</vt:lpstr>
      <vt:lpstr>實驗數據評估</vt:lpstr>
      <vt:lpstr>實驗數據評估</vt:lpstr>
      <vt:lpstr>資料參考來源</vt:lpstr>
      <vt:lpstr>資料參考來源</vt:lpstr>
      <vt:lpstr>報告結束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Wilson</dc:creator>
  <cp:lastModifiedBy>defaultuser0</cp:lastModifiedBy>
  <cp:revision>38</cp:revision>
  <dcterms:created xsi:type="dcterms:W3CDTF">2023-06-06T07:54:00Z</dcterms:created>
  <dcterms:modified xsi:type="dcterms:W3CDTF">2023-06-23T13:38:52Z</dcterms:modified>
</cp:coreProperties>
</file>