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0" r:id="rId2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2021/10/21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2021/10/21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讀書會報告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9304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書名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無瑕的程式碼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賴威成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父型態的不變條件必須被子型態所保留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父型態所包含的行為，子型態的都必須要有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如果父類別與子類別在面對一樣的參數時，子類別拋出錯誤，而父類別並沒有，或者一個子類別有不可預期的副作用等，這些都是名不符實，沒有真的遵從父類的行為</a:t>
            </a:r>
          </a:p>
        </p:txBody>
      </p:sp>
    </p:spTree>
    <p:extLst>
      <p:ext uri="{BB962C8B-B14F-4D97-AF65-F5344CB8AC3E}">
        <p14:creationId xmlns:p14="http://schemas.microsoft.com/office/powerpoint/2010/main" val="36148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依賴反轉原則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Dependency Inversion Principle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DIP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高層模組不應該依賴低層模組，兩者皆應該依賴抽象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抽象不應該依賴細節，細節應該依賴抽象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1" t="20052" r="69596" b="27320"/>
          <a:stretch/>
        </p:blipFill>
        <p:spPr>
          <a:xfrm>
            <a:off x="1485900" y="3507904"/>
            <a:ext cx="2880320" cy="3229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4077072"/>
            <a:ext cx="597535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依賴反轉原則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2564904"/>
            <a:ext cx="5664200" cy="285115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001" t="18293" r="69596" b="27656"/>
          <a:stretch/>
        </p:blipFill>
        <p:spPr>
          <a:xfrm>
            <a:off x="1341884" y="2046263"/>
            <a:ext cx="33767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依賴反轉原則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假設低層模組類別是穩定的，像是原生提供的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，因為不太會改變，所以可以直接依賴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一般我們寫的需求類別大多數都是不穩定的，需要利用抽象介面來隔離它們的不穩定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如果是直接依賴的，當要替換或修改低層模組時，就要修改高層模組的每個使用的地方，因為高層模組和低層模組之間的耦合關係很強</a:t>
            </a:r>
          </a:p>
        </p:txBody>
      </p:sp>
    </p:spTree>
    <p:extLst>
      <p:ext uri="{BB962C8B-B14F-4D97-AF65-F5344CB8AC3E}">
        <p14:creationId xmlns:p14="http://schemas.microsoft.com/office/powerpoint/2010/main" val="1977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介面隔離原則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Interface Segregation Principle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ISP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介面不應該出現類別用不到的函數</a:t>
            </a:r>
          </a:p>
        </p:txBody>
      </p:sp>
      <p:sp>
        <p:nvSpPr>
          <p:cNvPr id="4" name="矩形 3"/>
          <p:cNvSpPr/>
          <p:nvPr/>
        </p:nvSpPr>
        <p:spPr>
          <a:xfrm>
            <a:off x="1269876" y="3637783"/>
            <a:ext cx="3168352" cy="1951457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Interface Transportation: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Run()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Fly()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TurnRight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TurnLeft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5302324" y="3649510"/>
            <a:ext cx="2160240" cy="1939729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Class Car: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Run()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Fly()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TurnRight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TurnLeft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</p:txBody>
      </p:sp>
      <p:sp>
        <p:nvSpPr>
          <p:cNvPr id="6" name="矩形 5"/>
          <p:cNvSpPr/>
          <p:nvPr/>
        </p:nvSpPr>
        <p:spPr>
          <a:xfrm>
            <a:off x="8470676" y="3637783"/>
            <a:ext cx="2160240" cy="1951456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Class Airplane: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Run()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Fly()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TurnRight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TurnLeft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56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介面隔離原則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700807"/>
            <a:ext cx="5688632" cy="467346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95221"/>
            <a:ext cx="4902200" cy="4260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65" y="4509120"/>
            <a:ext cx="426720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介面隔離原則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模組和模組之間的依賴，不應有用不到的功能可以被對方呼叫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這個原則是用來處理「胖」介面存在的缺點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「胖」類別會導致它們的客戶程式之間，產生不正常的且有害的耦合關係</a:t>
            </a:r>
          </a:p>
        </p:txBody>
      </p:sp>
    </p:spTree>
    <p:extLst>
      <p:ext uri="{BB962C8B-B14F-4D97-AF65-F5344CB8AC3E}">
        <p14:creationId xmlns:p14="http://schemas.microsoft.com/office/powerpoint/2010/main" val="41310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219145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使用者權限管理功能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里氏替換原則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依賴反向原則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介面隔離原則</a:t>
            </a:r>
          </a:p>
        </p:txBody>
      </p:sp>
    </p:spTree>
    <p:extLst>
      <p:ext uri="{BB962C8B-B14F-4D97-AF65-F5344CB8AC3E}">
        <p14:creationId xmlns:p14="http://schemas.microsoft.com/office/powerpoint/2010/main" val="41217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使用者權限管理功能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首頁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37828" y="1835203"/>
            <a:ext cx="9801820" cy="584775"/>
            <a:chOff x="837828" y="1835203"/>
            <a:chExt cx="9801820" cy="584775"/>
          </a:xfrm>
        </p:grpSpPr>
        <p:grpSp>
          <p:nvGrpSpPr>
            <p:cNvPr id="16" name="群組 15"/>
            <p:cNvGrpSpPr/>
            <p:nvPr/>
          </p:nvGrpSpPr>
          <p:grpSpPr>
            <a:xfrm>
              <a:off x="837828" y="1835203"/>
              <a:ext cx="5516255" cy="584775"/>
              <a:chOff x="1451482" y="1835203"/>
              <a:chExt cx="5516255" cy="5847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845940" y="1911568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71393" y="1911568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71593" y="1911567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1451482" y="2019579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3430116" y="2019579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5203541" y="1835203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tx2"/>
                    </a:solidFill>
                  </a:rPr>
                  <a:t>~</a:t>
                </a:r>
                <a:endParaRPr lang="zh-TW" altLang="en-US" sz="32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614692" y="1911567"/>
              <a:ext cx="872828" cy="43204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查詢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766820" y="1911567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新增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36584"/>
              </p:ext>
            </p:extLst>
          </p:nvPr>
        </p:nvGraphicFramePr>
        <p:xfrm>
          <a:off x="2133044" y="2904398"/>
          <a:ext cx="8125884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2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使用者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角色名稱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61.216.3.63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系統管理者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123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木頭人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61.216.3.64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普通人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我只是一個普通人而已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63.127.6.53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終結者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我來終結這個世界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63.127.6.54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普通人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309" y="67146"/>
            <a:ext cx="10157354" cy="13970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使用者權限管理功能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新增頁面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84730" y="1835203"/>
            <a:ext cx="11119014" cy="4330101"/>
            <a:chOff x="384730" y="1835203"/>
            <a:chExt cx="11119014" cy="4330101"/>
          </a:xfrm>
        </p:grpSpPr>
        <p:sp>
          <p:nvSpPr>
            <p:cNvPr id="20" name="矩形 19"/>
            <p:cNvSpPr/>
            <p:nvPr/>
          </p:nvSpPr>
          <p:spPr>
            <a:xfrm>
              <a:off x="10198868" y="1911567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934603" y="1911567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837828" y="1835203"/>
              <a:ext cx="5516255" cy="584775"/>
              <a:chOff x="1451482" y="1835203"/>
              <a:chExt cx="5516255" cy="58477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45940" y="1911568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871393" y="1911568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71593" y="1911567"/>
                <a:ext cx="129614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451482" y="2019579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3430116" y="2019579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203541" y="1835203"/>
                <a:ext cx="4320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tx2"/>
                    </a:solidFill>
                  </a:rPr>
                  <a:t>~</a:t>
                </a:r>
                <a:endParaRPr lang="zh-TW" altLang="en-US" sz="32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6425393" y="1867275"/>
              <a:ext cx="141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角色名稱</a:t>
              </a: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328158" y="1896757"/>
              <a:ext cx="141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備註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934603" y="2348880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系統管理者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934603" y="2780928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普通人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7934603" y="3212976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終結者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478788" y="2817096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新增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30916" y="2817096"/>
              <a:ext cx="872828" cy="43204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取消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5673" y="4653136"/>
              <a:ext cx="3141577" cy="151216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是否要覆蓋資料</a:t>
              </a:r>
              <a:r>
                <a:rPr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?</a:t>
              </a:r>
            </a:p>
            <a:p>
              <a:pPr algn="ctr"/>
              <a:endPara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48637" y="5532606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取消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2084" y="5532606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確認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374331" y="4653136"/>
              <a:ext cx="5365625" cy="151216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是否要覆蓋資料</a:t>
              </a:r>
              <a:r>
                <a:rPr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?</a:t>
              </a:r>
            </a:p>
            <a:p>
              <a:pPr algn="ctr"/>
              <a:endPara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777296" y="5532606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取消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796156" y="5538580"/>
              <a:ext cx="1533203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全部覆蓋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975604" y="5532606"/>
              <a:ext cx="1495072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部分覆蓋</a:t>
              </a:r>
            </a:p>
          </p:txBody>
        </p:sp>
        <p:sp>
          <p:nvSpPr>
            <p:cNvPr id="44" name="橢圓形圖說文字 43"/>
            <p:cNvSpPr/>
            <p:nvPr/>
          </p:nvSpPr>
          <p:spPr>
            <a:xfrm>
              <a:off x="384730" y="3485635"/>
              <a:ext cx="1512168" cy="792088"/>
            </a:xfrm>
            <a:prstGeom prst="wedgeEllipseCallout">
              <a:avLst>
                <a:gd name="adj1" fmla="val 18082"/>
                <a:gd name="adj2" fmla="val 80788"/>
              </a:avLst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單一</a:t>
              </a:r>
              <a:r>
                <a:rPr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IP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橢圓形圖說文字 44"/>
            <p:cNvSpPr/>
            <p:nvPr/>
          </p:nvSpPr>
          <p:spPr>
            <a:xfrm>
              <a:off x="4159666" y="3485635"/>
              <a:ext cx="1512168" cy="792088"/>
            </a:xfrm>
            <a:prstGeom prst="wedgeEllipseCallout">
              <a:avLst>
                <a:gd name="adj1" fmla="val 30655"/>
                <a:gd name="adj2" fmla="val 72787"/>
              </a:avLst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範圍</a:t>
              </a:r>
              <a:r>
                <a:rPr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IP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2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使用者權限管理功能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明細頁面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269876" y="1896359"/>
            <a:ext cx="10233868" cy="1736599"/>
            <a:chOff x="1269876" y="1896359"/>
            <a:chExt cx="10233868" cy="1736599"/>
          </a:xfrm>
        </p:grpSpPr>
        <p:sp>
          <p:nvSpPr>
            <p:cNvPr id="4" name="矩形 3"/>
            <p:cNvSpPr/>
            <p:nvPr/>
          </p:nvSpPr>
          <p:spPr>
            <a:xfrm>
              <a:off x="2782044" y="1913632"/>
              <a:ext cx="129614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9876" y="1898824"/>
              <a:ext cx="141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使用者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IP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06380" y="1911167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94212" y="1896359"/>
              <a:ext cx="141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角色名稱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326660" y="1911167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390556" y="1898824"/>
              <a:ext cx="141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備註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806380" y="2336814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系統管理者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806380" y="2768862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普通人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806380" y="3200910"/>
              <a:ext cx="1296144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終結者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478788" y="2817096"/>
              <a:ext cx="872828" cy="43204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取消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630916" y="2817096"/>
              <a:ext cx="872828" cy="432048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刪除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326660" y="2817096"/>
              <a:ext cx="872828" cy="43204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儲存</a:t>
              </a:r>
            </a:p>
          </p:txBody>
        </p:sp>
        <p:sp>
          <p:nvSpPr>
            <p:cNvPr id="18" name="橢圓形圖說文字 17"/>
            <p:cNvSpPr/>
            <p:nvPr/>
          </p:nvSpPr>
          <p:spPr>
            <a:xfrm>
              <a:off x="1359886" y="2637076"/>
              <a:ext cx="1836204" cy="792088"/>
            </a:xfrm>
            <a:prstGeom prst="wedgeEllipseCallout">
              <a:avLst>
                <a:gd name="adj1" fmla="val 27943"/>
                <a:gd name="adj2" fmla="val -68943"/>
              </a:avLst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readonly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1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3892" y="5877271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Examine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SingleIPExist</a:t>
            </a:r>
            <a:endParaRPr lang="zh-TW" altLang="en-US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2124" y="5877272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Examine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RangeIPExist</a:t>
            </a:r>
            <a:endParaRPr lang="zh-TW" altLang="en-US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0356" y="5877272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InsertOrCover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SingleIP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78588" y="5877273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CoverPart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RangeIP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66820" y="5877273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CoverAll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RangeIP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2124" y="330054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IPList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90356" y="330054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IPInformation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8588" y="330055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66820" y="330055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DeleteIP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7082" y="4727746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InsertIP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8588" y="1482183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6630" y="1482184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DeleteIP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5292" y="330053"/>
            <a:ext cx="1800200" cy="7200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DropdownList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94012" y="4721022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Examine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IPExist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7343" y="1482181"/>
            <a:ext cx="10800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Insert</a:t>
            </a:r>
          </a:p>
        </p:txBody>
      </p:sp>
      <p:sp>
        <p:nvSpPr>
          <p:cNvPr id="22" name="矩形 21"/>
          <p:cNvSpPr/>
          <p:nvPr/>
        </p:nvSpPr>
        <p:spPr>
          <a:xfrm>
            <a:off x="4222324" y="1484785"/>
            <a:ext cx="10800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Detail</a:t>
            </a:r>
          </a:p>
        </p:txBody>
      </p:sp>
      <p:sp>
        <p:nvSpPr>
          <p:cNvPr id="23" name="矩形 22"/>
          <p:cNvSpPr/>
          <p:nvPr/>
        </p:nvSpPr>
        <p:spPr>
          <a:xfrm>
            <a:off x="972363" y="1482182"/>
            <a:ext cx="10800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Index</a:t>
            </a:r>
          </a:p>
        </p:txBody>
      </p:sp>
      <p:sp>
        <p:nvSpPr>
          <p:cNvPr id="24" name="矩形 23"/>
          <p:cNvSpPr/>
          <p:nvPr/>
        </p:nvSpPr>
        <p:spPr>
          <a:xfrm>
            <a:off x="5590356" y="1482183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IPList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PartialView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6" name="直線接點 25"/>
          <p:cNvCxnSpPr>
            <a:stCxn id="19" idx="2"/>
            <a:endCxn id="4" idx="0"/>
          </p:cNvCxnSpPr>
          <p:nvPr/>
        </p:nvCxnSpPr>
        <p:spPr>
          <a:xfrm flipH="1">
            <a:off x="2313992" y="5441101"/>
            <a:ext cx="1080120" cy="4361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9" idx="2"/>
            <a:endCxn id="7" idx="0"/>
          </p:cNvCxnSpPr>
          <p:nvPr/>
        </p:nvCxnSpPr>
        <p:spPr>
          <a:xfrm>
            <a:off x="3394112" y="5441101"/>
            <a:ext cx="1008112" cy="4361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2"/>
            <a:endCxn id="8" idx="0"/>
          </p:cNvCxnSpPr>
          <p:nvPr/>
        </p:nvCxnSpPr>
        <p:spPr>
          <a:xfrm flipH="1">
            <a:off x="6490456" y="5447825"/>
            <a:ext cx="3026726" cy="42944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5" idx="2"/>
            <a:endCxn id="9" idx="0"/>
          </p:cNvCxnSpPr>
          <p:nvPr/>
        </p:nvCxnSpPr>
        <p:spPr>
          <a:xfrm flipH="1">
            <a:off x="8578688" y="5447825"/>
            <a:ext cx="938494" cy="42944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5" idx="2"/>
            <a:endCxn id="10" idx="0"/>
          </p:cNvCxnSpPr>
          <p:nvPr/>
        </p:nvCxnSpPr>
        <p:spPr>
          <a:xfrm>
            <a:off x="9517182" y="5447825"/>
            <a:ext cx="1149738" cy="42944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2"/>
            <a:endCxn id="17" idx="0"/>
          </p:cNvCxnSpPr>
          <p:nvPr/>
        </p:nvCxnSpPr>
        <p:spPr>
          <a:xfrm flipH="1">
            <a:off x="10666730" y="1050134"/>
            <a:ext cx="190" cy="43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2"/>
            <a:endCxn id="16" idx="0"/>
          </p:cNvCxnSpPr>
          <p:nvPr/>
        </p:nvCxnSpPr>
        <p:spPr>
          <a:xfrm>
            <a:off x="8578688" y="1050134"/>
            <a:ext cx="0" cy="4320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8" idx="2"/>
            <a:endCxn id="20" idx="0"/>
          </p:cNvCxnSpPr>
          <p:nvPr/>
        </p:nvCxnSpPr>
        <p:spPr>
          <a:xfrm>
            <a:off x="2315392" y="1050132"/>
            <a:ext cx="821951" cy="4320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8" idx="2"/>
            <a:endCxn id="22" idx="0"/>
          </p:cNvCxnSpPr>
          <p:nvPr/>
        </p:nvCxnSpPr>
        <p:spPr>
          <a:xfrm>
            <a:off x="2315392" y="1050132"/>
            <a:ext cx="2446932" cy="4346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2"/>
            <a:endCxn id="24" idx="0"/>
          </p:cNvCxnSpPr>
          <p:nvPr/>
        </p:nvCxnSpPr>
        <p:spPr>
          <a:xfrm>
            <a:off x="4402224" y="1050133"/>
            <a:ext cx="2088232" cy="4320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2" idx="2"/>
            <a:endCxn id="22" idx="0"/>
          </p:cNvCxnSpPr>
          <p:nvPr/>
        </p:nvCxnSpPr>
        <p:spPr>
          <a:xfrm flipH="1">
            <a:off x="4762324" y="1050133"/>
            <a:ext cx="1728132" cy="4346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60739" y="2731272"/>
            <a:ext cx="1353208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GoToInsert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0418" y="2711365"/>
            <a:ext cx="1816896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GetPartialView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76855" y="2731271"/>
            <a:ext cx="1384848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GoToDetail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7807" y="3717482"/>
            <a:ext cx="2089111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ValidateIPAddress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76662" y="3712929"/>
            <a:ext cx="1873087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ExamineIPExist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79094" y="4275402"/>
            <a:ext cx="1690453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Confirm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SingleIPCover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2242" y="2731271"/>
            <a:ext cx="1080120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GoBack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00873" y="5153149"/>
            <a:ext cx="1008112" cy="52169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InsertIP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33494" y="2731271"/>
            <a:ext cx="1189918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270876" y="2711364"/>
            <a:ext cx="1109526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DeleteIP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/>
          <p:cNvCxnSpPr>
            <a:stCxn id="37" idx="3"/>
            <a:endCxn id="39" idx="1"/>
          </p:cNvCxnSpPr>
          <p:nvPr/>
        </p:nvCxnSpPr>
        <p:spPr>
          <a:xfrm flipV="1">
            <a:off x="3096918" y="4072969"/>
            <a:ext cx="479744" cy="455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9" idx="2"/>
            <a:endCxn id="19" idx="0"/>
          </p:cNvCxnSpPr>
          <p:nvPr/>
        </p:nvCxnSpPr>
        <p:spPr>
          <a:xfrm flipH="1">
            <a:off x="3394112" y="4433008"/>
            <a:ext cx="1119094" cy="28801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39" idx="2"/>
          </p:cNvCxnSpPr>
          <p:nvPr/>
        </p:nvCxnSpPr>
        <p:spPr>
          <a:xfrm flipV="1">
            <a:off x="4294212" y="4433008"/>
            <a:ext cx="218994" cy="64805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1" idx="0"/>
            <a:endCxn id="20" idx="2"/>
          </p:cNvCxnSpPr>
          <p:nvPr/>
        </p:nvCxnSpPr>
        <p:spPr>
          <a:xfrm flipV="1">
            <a:off x="3137343" y="2202260"/>
            <a:ext cx="0" cy="5290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1" idx="0"/>
            <a:endCxn id="23" idx="2"/>
          </p:cNvCxnSpPr>
          <p:nvPr/>
        </p:nvCxnSpPr>
        <p:spPr>
          <a:xfrm flipV="1">
            <a:off x="1512302" y="2202261"/>
            <a:ext cx="61" cy="52901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5" idx="0"/>
            <a:endCxn id="22" idx="2"/>
          </p:cNvCxnSpPr>
          <p:nvPr/>
        </p:nvCxnSpPr>
        <p:spPr>
          <a:xfrm flipH="1" flipV="1">
            <a:off x="4762324" y="2204864"/>
            <a:ext cx="6955" cy="52640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3" idx="0"/>
            <a:endCxn id="24" idx="2"/>
          </p:cNvCxnSpPr>
          <p:nvPr/>
        </p:nvCxnSpPr>
        <p:spPr>
          <a:xfrm flipH="1" flipV="1">
            <a:off x="6490456" y="2202262"/>
            <a:ext cx="258410" cy="50910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5" idx="0"/>
            <a:endCxn id="16" idx="2"/>
          </p:cNvCxnSpPr>
          <p:nvPr/>
        </p:nvCxnSpPr>
        <p:spPr>
          <a:xfrm flipH="1" flipV="1">
            <a:off x="8578688" y="2202262"/>
            <a:ext cx="149765" cy="52900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7" idx="0"/>
            <a:endCxn id="17" idx="2"/>
          </p:cNvCxnSpPr>
          <p:nvPr/>
        </p:nvCxnSpPr>
        <p:spPr>
          <a:xfrm flipH="1" flipV="1">
            <a:off x="10666730" y="2202263"/>
            <a:ext cx="158909" cy="50910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4F0B2F51-9710-47D5-8706-294D146FC7EF}"/>
              </a:ext>
            </a:extLst>
          </p:cNvPr>
          <p:cNvSpPr/>
          <p:nvPr/>
        </p:nvSpPr>
        <p:spPr>
          <a:xfrm>
            <a:off x="5879095" y="3473159"/>
            <a:ext cx="1690453" cy="72007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Confirm</a:t>
            </a:r>
          </a:p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RangeIPCover</a:t>
            </a:r>
            <a:endParaRPr lang="en-US" altLang="zh-TW" sz="2000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5BD40AB-EABF-4C54-815C-8123BF6FFD85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5449749" y="4072969"/>
            <a:ext cx="429345" cy="56247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F6AD711-D17A-4E5C-8C7D-CCB7F337037F}"/>
              </a:ext>
            </a:extLst>
          </p:cNvPr>
          <p:cNvCxnSpPr>
            <a:stCxn id="39" idx="3"/>
            <a:endCxn id="63" idx="1"/>
          </p:cNvCxnSpPr>
          <p:nvPr/>
        </p:nvCxnSpPr>
        <p:spPr>
          <a:xfrm flipV="1">
            <a:off x="5449749" y="3833199"/>
            <a:ext cx="429346" cy="23977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4821A8F-B816-4649-9549-D41121A9F404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5449749" y="4072969"/>
            <a:ext cx="451124" cy="134102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CC37209-C9EA-4F3C-A064-6EFF82E7525A}"/>
              </a:ext>
            </a:extLst>
          </p:cNvPr>
          <p:cNvCxnSpPr>
            <a:stCxn id="43" idx="3"/>
            <a:endCxn id="15" idx="1"/>
          </p:cNvCxnSpPr>
          <p:nvPr/>
        </p:nvCxnSpPr>
        <p:spPr>
          <a:xfrm flipV="1">
            <a:off x="6908985" y="5087786"/>
            <a:ext cx="1708097" cy="32620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280204A-2B28-4D80-A7AA-4243066E521E}"/>
              </a:ext>
            </a:extLst>
          </p:cNvPr>
          <p:cNvSpPr/>
          <p:nvPr/>
        </p:nvSpPr>
        <p:spPr>
          <a:xfrm>
            <a:off x="9846084" y="3719555"/>
            <a:ext cx="1800200" cy="720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CoverIP</a:t>
            </a: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E554BCD-B620-40F7-94B4-CE84DA69AD47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 flipH="1">
            <a:off x="6404929" y="4995481"/>
            <a:ext cx="319392" cy="1576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里氏替換原則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Liskov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Substitution Principle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LSP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子型態必須遵從父型態的行為進行設計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遵守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LSP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的三個條件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子型態的先決條件不應被加強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子型態的後置條件不應被削弱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父型態的不變條件必須被子型態所保留</a:t>
            </a:r>
          </a:p>
        </p:txBody>
      </p:sp>
    </p:spTree>
    <p:extLst>
      <p:ext uri="{BB962C8B-B14F-4D97-AF65-F5344CB8AC3E}">
        <p14:creationId xmlns:p14="http://schemas.microsoft.com/office/powerpoint/2010/main" val="10911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子型態的先決條件不應被加強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先決條件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指執行一段程式前必須成立的條件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確保子型態的先決條件不會比父型態的更強，但可以削弱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Arithmetic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是父類別，有一個子類別繼承父類別，並且覆寫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，父類別的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的條件是整數可以大於等於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且小於等於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，而子類別的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的條件整數就不能大於等於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且小於等於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4293096"/>
            <a:ext cx="413145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子型態的後置條件不應被削弱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後置條件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指執行一段程式後必須成立的條件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確保子型態的後置條件不會比父型態的更弱，但可以加強其後置條件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父型態的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 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回傳一個整數，但它沒有規定一定要回傳整數，這時候繼承父型態的子型態，再覆寫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 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時，就可以規定回傳的值一定要是整數，不能是其他的資料型態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4293096"/>
            <a:ext cx="413145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725</Words>
  <Application>Microsoft Office PowerPoint</Application>
  <PresentationFormat>自訂</PresentationFormat>
  <Paragraphs>149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 UI</vt:lpstr>
      <vt:lpstr>微軟正黑體</vt:lpstr>
      <vt:lpstr>標楷體</vt:lpstr>
      <vt:lpstr>Arial</vt:lpstr>
      <vt:lpstr>Century Gothic</vt:lpstr>
      <vt:lpstr>Times New Roman</vt:lpstr>
      <vt:lpstr>Wingdings</vt:lpstr>
      <vt:lpstr>書籍 16x9</vt:lpstr>
      <vt:lpstr>讀書會報告</vt:lpstr>
      <vt:lpstr>目錄</vt:lpstr>
      <vt:lpstr>使用者權限管理功能(首頁)</vt:lpstr>
      <vt:lpstr>使用者權限管理功能(新增頁面)</vt:lpstr>
      <vt:lpstr>使用者權限管理功能(明細頁面)</vt:lpstr>
      <vt:lpstr>PowerPoint 簡報</vt:lpstr>
      <vt:lpstr>里氏替換原則</vt:lpstr>
      <vt:lpstr>子型態的先決條件不應被加強</vt:lpstr>
      <vt:lpstr>子型態的後置條件不應被削弱</vt:lpstr>
      <vt:lpstr>父型態的不變條件必須被子型態所保留</vt:lpstr>
      <vt:lpstr>依賴反轉原則</vt:lpstr>
      <vt:lpstr>依賴反轉原則</vt:lpstr>
      <vt:lpstr>依賴反轉原則</vt:lpstr>
      <vt:lpstr>介面隔離原則</vt:lpstr>
      <vt:lpstr>介面隔離原則</vt:lpstr>
      <vt:lpstr>介面隔離原則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2021-10-19T13:53:11Z</dcterms:created>
  <dcterms:modified xsi:type="dcterms:W3CDTF">2021-10-21T06:21:24Z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