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88825" cy="6858000"/>
  <p:notesSz cx="6858000" cy="9144000"/>
  <p:defaultTextStyle>
    <a:defPPr rtl="0">
      <a:defRPr lang="zh-TW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0" d="100"/>
          <a:sy n="70" d="100"/>
        </p:scale>
        <p:origin x="512" y="4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CBD63E1-5F55-4415-9927-5A1CDAC1093B}" type="datetime1">
              <a:rPr lang="zh-TW" altLang="en-US" smtClean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2021/11/18</a:t>
            </a:fld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TW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algn="r" rtl="0"/>
              <a:t>‹#›</a:t>
            </a:fld>
            <a:endParaRPr lang="en-US" altLang="zh-TW" dirty="0">
              <a:solidFill>
                <a:schemeClr val="tx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8FA6F63-22AE-4B79-A78C-3107D4360843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8796F01-7154-41E0-B48B-A6921757531A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原始檔、程式庫、二進位檔、資料檔下次再說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98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8F7671-A21A-4435-925B-BA1FD5966B65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2DDBED4-4352-4B37-B5D2-CE1B5B4F86F6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5ED53-FCBA-4D50-9EA1-251366748DBD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0BA0E-20D0-4E7C-B286-26C960A6788F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2011328"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A333C9-1A4C-4287-9334-DFDA9D5206DE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BAB593-2CE1-47C8-AB64-CE3B001C6023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B6659D9-E437-4125-98F7-3C8ED685612C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TW" noProof="0" smtClean="0"/>
              <a:t>‹#›</a:t>
            </a:fld>
            <a:endParaRPr lang="en-US" altLang="zh-TW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6AAB387-C3EE-4812-B298-7E9E9C6F0F56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algn="l" rtl="0"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algn="l" rtl="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316866A-51D6-4511-88A7-D461364B4FBF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TW" altLang="en-US" noProof="0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69949F-3078-463D-8481-0E172D05CD57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FBB78A-01B4-41F2-96B0-677A4A282832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25A1AD-6892-4B63-B4D5-106D835AA347}" type="datetime1">
              <a:rPr lang="zh-TW" altLang="en-US" smtClean="0"/>
              <a:pPr/>
              <a:t>2021/11/18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37DED6-D4C7-42EE-AB49-D2E39E64FDE4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lson30139/-/blob/main/2021_11_17/Program.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讀書會報告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5977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書名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無瑕的程式碼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賴威成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年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月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18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日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展示系統執行時，某個特定時刻的一組物件和關係，可以看成是記憶體快照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88859" y="1323762"/>
            <a:ext cx="3009027" cy="5347293"/>
          </a:xfrm>
        </p:spPr>
      </p:pic>
    </p:spTree>
    <p:extLst>
      <p:ext uri="{BB962C8B-B14F-4D97-AF65-F5344CB8AC3E}">
        <p14:creationId xmlns:p14="http://schemas.microsoft.com/office/powerpoint/2010/main" val="11877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5156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形線條圖代表一個未知的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呼叫者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(caller)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這個呼叫者呼叫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TreeMap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看程式碼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如果變數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topNode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TreeMap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就建立一個新的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TreeMapNode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物件並把它設定給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topNode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否則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TreeMap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就發送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訊息給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topNode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也就是要求執行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topNode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78697" y="1250622"/>
            <a:ext cx="3120064" cy="5544615"/>
          </a:xfrm>
        </p:spPr>
      </p:pic>
    </p:spTree>
    <p:extLst>
      <p:ext uri="{BB962C8B-B14F-4D97-AF65-F5344CB8AC3E}">
        <p14:creationId xmlns:p14="http://schemas.microsoft.com/office/powerpoint/2010/main" val="34641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5156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方括號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[]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當中的布林運算式稱為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監護條件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guard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，它們指出應該選擇哪條路徑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終結在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TreeMapNode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圖示上的訊息箭頭表示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建造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construction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帶有小圓圈的箭頭稱為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資料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標記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 token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TreeMap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下面的窄矩形長條稱為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啟動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activation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，它代表著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add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方法執行了多少時間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78697" y="1250622"/>
            <a:ext cx="3120064" cy="5544615"/>
          </a:xfrm>
        </p:spPr>
      </p:pic>
    </p:spTree>
    <p:extLst>
      <p:ext uri="{BB962C8B-B14F-4D97-AF65-F5344CB8AC3E}">
        <p14:creationId xmlns:p14="http://schemas.microsoft.com/office/powerpoint/2010/main" val="41046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協作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5156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英文為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collaboration diagram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描繪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TreeMap.add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topNode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不為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null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的情況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協作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圖包含了循序圖中所包含的相同資訊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循序圖是為了清楚表達出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訊息的順序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協作圖是為了清楚地表達出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物件之間的關係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36079" y="1376517"/>
            <a:ext cx="3058579" cy="5435351"/>
          </a:xfrm>
        </p:spPr>
      </p:pic>
    </p:spTree>
    <p:extLst>
      <p:ext uri="{BB962C8B-B14F-4D97-AF65-F5344CB8AC3E}">
        <p14:creationId xmlns:p14="http://schemas.microsoft.com/office/powerpoint/2010/main" val="25542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狀態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5156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可以看成是有限狀態機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(finite state machine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FSM)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此圖僅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展示當中一個非常小的子集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狀態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states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、事件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events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、動作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action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、遷移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transition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對於理解系統的行為來說，狀態圖非常有用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狀態圖，我們可以研究在未預料到的情形下，該如何動作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56"/>
          <a:stretch/>
        </p:blipFill>
        <p:spPr>
          <a:xfrm rot="16200000">
            <a:off x="8204351" y="166933"/>
            <a:ext cx="1728192" cy="5227990"/>
          </a:xfr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18583"/>
              </p:ext>
            </p:extLst>
          </p:nvPr>
        </p:nvGraphicFramePr>
        <p:xfrm>
          <a:off x="6094413" y="4088655"/>
          <a:ext cx="568863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10"/>
                <a:gridCol w="1896210"/>
                <a:gridCol w="18962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states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events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action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Locked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Unlocked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coin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pass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Alarm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Unlock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Thankyou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什麼是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UML?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統一塑模語言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(Unified Modeling Language)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用來繪製軟體概念圖的一種圖形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符號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Fowler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在書中，把這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個層次的模型稱為，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概念層級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conceptual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規格說明層級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specification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實作層級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implementation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UML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包含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種主要的圖示，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靜態圖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static diagram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動態圖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dynamic diagram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實體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physical diagram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，物理圖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85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概念層級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概念層級和人類使用的語言比較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有關係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概念層級的圖示是一種速記方法，可以用來描繪存在於人類問題領域當中的概念與抽象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不必遵循強烈的語意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規則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(semantic rules)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，其含義可以是模糊的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這幅圖中描繪了兩個透過一般化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(generalization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，泛化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關係聯繫起來的實體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Animal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Dog</a:t>
            </a:r>
          </a:p>
          <a:p>
            <a:pPr>
              <a:lnSpc>
                <a:spcPct val="10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Animal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Dog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的一般化，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Dog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Animal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的特例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18748" y="4646916"/>
            <a:ext cx="1584176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Animal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8748" y="5949280"/>
            <a:ext cx="1584176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Dog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/>
          <p:cNvCxnSpPr>
            <a:stCxn id="5" idx="0"/>
            <a:endCxn id="4" idx="2"/>
          </p:cNvCxnSpPr>
          <p:nvPr/>
        </p:nvCxnSpPr>
        <p:spPr>
          <a:xfrm flipV="1">
            <a:off x="9910836" y="5439004"/>
            <a:ext cx="0" cy="51027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0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規格說明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層級和實作層級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規格說明層級和實作層級與原始程式碼之間有強烈的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關係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同樣的圖示如果放在規格說明層級或實作層級，就具有更明確的含義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規格說明層級描繪了程式的部分內容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88" y="4437112"/>
            <a:ext cx="4088979" cy="7880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02724" y="3957280"/>
            <a:ext cx="1584176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Animal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02724" y="5517232"/>
            <a:ext cx="1584176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Dog</a:t>
            </a:r>
            <a:endParaRPr lang="zh-TW" altLang="en-US" dirty="0">
              <a:solidFill>
                <a:schemeClr val="tx2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1" name="直線單箭頭接點 10"/>
          <p:cNvCxnSpPr>
            <a:stCxn id="10" idx="0"/>
            <a:endCxn id="9" idx="2"/>
          </p:cNvCxnSpPr>
          <p:nvPr/>
        </p:nvCxnSpPr>
        <p:spPr>
          <a:xfrm flipV="1">
            <a:off x="9694812" y="4749368"/>
            <a:ext cx="0" cy="76786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0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靜態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描述了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類別、物件、資料結構及他們之間的關係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展現出軟體元素間那些不變的邏輯結構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78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動態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展示軟體實體在執行過程中是如何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變化的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描述執行流程或實體改變狀態的方式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實體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展示軟體實體不變的物理結構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描述諸如原始檔、程式庫、二進位檔、資料檔等物理實體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(physical entities)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及它們之間的關係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451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1773932" y="1340768"/>
            <a:ext cx="8306747" cy="5039948"/>
            <a:chOff x="1773932" y="1413388"/>
            <a:chExt cx="8306747" cy="5039948"/>
          </a:xfrm>
        </p:grpSpPr>
        <p:cxnSp>
          <p:nvCxnSpPr>
            <p:cNvPr id="33" name="弧形接點 32"/>
            <p:cNvCxnSpPr/>
            <p:nvPr/>
          </p:nvCxnSpPr>
          <p:spPr>
            <a:xfrm flipH="1" flipV="1">
              <a:off x="7740419" y="2160416"/>
              <a:ext cx="1260140" cy="648072"/>
            </a:xfrm>
            <a:prstGeom prst="curvedConnector4">
              <a:avLst>
                <a:gd name="adj1" fmla="val -41850"/>
                <a:gd name="adj2" fmla="val 202329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群組 40"/>
            <p:cNvGrpSpPr/>
            <p:nvPr/>
          </p:nvGrpSpPr>
          <p:grpSpPr>
            <a:xfrm>
              <a:off x="1773932" y="1413388"/>
              <a:ext cx="8306747" cy="5039948"/>
              <a:chOff x="1773932" y="1413388"/>
              <a:chExt cx="8306747" cy="503994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773932" y="2204864"/>
                <a:ext cx="2520280" cy="129614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TreeMap</a:t>
                </a:r>
                <a:endPara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Add(key, value)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Get(value)</a:t>
                </a:r>
                <a:endPara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480279" y="2198584"/>
                <a:ext cx="2520280" cy="129614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TreeMapNode</a:t>
                </a:r>
                <a:endPara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Add(key, value)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Find(key)</a:t>
                </a:r>
                <a:endPara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920439" y="4001924"/>
                <a:ext cx="2160240" cy="1008112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&lt;&lt;interface&gt;&gt;</a:t>
                </a:r>
              </a:p>
              <a:p>
                <a:pPr algn="ctr"/>
                <a:r>
                  <a:rPr lang="en-US" altLang="zh-TW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IComparable</a:t>
                </a:r>
                <a:endParaRPr lang="en-US" altLang="zh-TW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285567" y="5733256"/>
                <a:ext cx="1429983" cy="720080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object</a:t>
                </a:r>
              </a:p>
            </p:txBody>
          </p:sp>
          <p:cxnSp>
            <p:nvCxnSpPr>
              <p:cNvPr id="9" name="直線單箭頭接點 8"/>
              <p:cNvCxnSpPr>
                <a:stCxn id="7" idx="3"/>
                <a:endCxn id="23" idx="1"/>
              </p:cNvCxnSpPr>
              <p:nvPr/>
            </p:nvCxnSpPr>
            <p:spPr>
              <a:xfrm flipV="1">
                <a:off x="4294212" y="2846656"/>
                <a:ext cx="2186067" cy="628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>
                <a:off x="6958508" y="3494728"/>
                <a:ext cx="0" cy="259856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>
                <a:endCxn id="25" idx="1"/>
              </p:cNvCxnSpPr>
              <p:nvPr/>
            </p:nvCxnSpPr>
            <p:spPr>
              <a:xfrm>
                <a:off x="6958508" y="4505980"/>
                <a:ext cx="961931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/>
              <p:nvPr/>
            </p:nvCxnSpPr>
            <p:spPr>
              <a:xfrm>
                <a:off x="6958508" y="6084556"/>
                <a:ext cx="1327059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字方塊 35"/>
              <p:cNvSpPr txBox="1"/>
              <p:nvPr/>
            </p:nvSpPr>
            <p:spPr>
              <a:xfrm>
                <a:off x="5122929" y="2351697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topNode</a:t>
                </a:r>
                <a:endPara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7" name="文字方塊 36"/>
              <p:cNvSpPr txBox="1"/>
              <p:nvPr/>
            </p:nvSpPr>
            <p:spPr>
              <a:xfrm>
                <a:off x="8069120" y="1621558"/>
                <a:ext cx="9231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nodes</a:t>
                </a:r>
                <a:endPara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7115437" y="4044315"/>
                <a:ext cx="9231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key</a:t>
                </a:r>
                <a:endPara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39" name="文字方塊 38"/>
              <p:cNvSpPr txBox="1"/>
              <p:nvPr/>
            </p:nvSpPr>
            <p:spPr>
              <a:xfrm>
                <a:off x="7278823" y="5622890"/>
                <a:ext cx="9231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value</a:t>
                </a:r>
                <a:endPara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7393292" y="1413388"/>
                <a:ext cx="527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endParaRPr lang="zh-TW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3" name="文字方塊 2"/>
          <p:cNvSpPr txBox="1"/>
          <p:nvPr/>
        </p:nvSpPr>
        <p:spPr>
          <a:xfrm>
            <a:off x="884834" y="6171865"/>
            <a:ext cx="883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hlinkClick r:id="rId2"/>
              </a:rPr>
              <a:t>程式碼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100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類別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1115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矩形表示類別，箭頭表示關係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每一條線都是關聯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(association)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關係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關聯是簡單的資料關係，其中一個物件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持有對另一個物件的參考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』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或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『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呼叫了其方法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』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關聯上的名字對應的是持有該參考的變數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名稱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一般來說，和箭頭相鄰的數字表示該關係所包含的實例個數。如果數字比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大，就意味著這是某種容器，通常是陣列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類別圖中可以分成多個格間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(compartment)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。通常，最上面的格間存放類別的名字。其他格間則描述函式和變數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9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書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1_TF02787940_TF02787940.potx" id="{E4A5FE8E-4BD4-4FB0-A38F-F1EAE933DD53}" vid="{3F795CD6-D941-463B-BA60-C19998ABAD90}"/>
    </a:ext>
  </a:extLst>
</a:theme>
</file>

<file path=ppt/theme/theme2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藍色書堆簡報 (寬螢幕)</Template>
  <TotalTime>0</TotalTime>
  <Words>783</Words>
  <Application>Microsoft Office PowerPoint</Application>
  <PresentationFormat>自訂</PresentationFormat>
  <Paragraphs>92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 UI</vt:lpstr>
      <vt:lpstr>微軟正黑體</vt:lpstr>
      <vt:lpstr>標楷體</vt:lpstr>
      <vt:lpstr>Arial</vt:lpstr>
      <vt:lpstr>Century Gothic</vt:lpstr>
      <vt:lpstr>Times New Roman</vt:lpstr>
      <vt:lpstr>書籍 16x9</vt:lpstr>
      <vt:lpstr>讀書會報告</vt:lpstr>
      <vt:lpstr>什麼是UML?</vt:lpstr>
      <vt:lpstr>概念層級</vt:lpstr>
      <vt:lpstr>規格說明層級和實作層級</vt:lpstr>
      <vt:lpstr>靜態圖</vt:lpstr>
      <vt:lpstr>動態圖</vt:lpstr>
      <vt:lpstr>實體圖</vt:lpstr>
      <vt:lpstr>類別圖</vt:lpstr>
      <vt:lpstr>類別圖</vt:lpstr>
      <vt:lpstr>物件圖</vt:lpstr>
      <vt:lpstr>循序圖</vt:lpstr>
      <vt:lpstr>循序圖</vt:lpstr>
      <vt:lpstr>協作圖</vt:lpstr>
      <vt:lpstr>狀態圖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2021-11-10T11:06:24Z</dcterms:created>
  <dcterms:modified xsi:type="dcterms:W3CDTF">2021-11-17T16:57:38Z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