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3"/>
  </p:notesMasterIdLst>
  <p:handoutMasterIdLst>
    <p:handoutMasterId r:id="rId24"/>
  </p:handoutMasterIdLst>
  <p:sldIdLst>
    <p:sldId id="264" r:id="rId5"/>
    <p:sldId id="273" r:id="rId6"/>
    <p:sldId id="265" r:id="rId7"/>
    <p:sldId id="266" r:id="rId8"/>
    <p:sldId id="267" r:id="rId9"/>
    <p:sldId id="268" r:id="rId10"/>
    <p:sldId id="269" r:id="rId11"/>
    <p:sldId id="270" r:id="rId12"/>
    <p:sldId id="271" r:id="rId13"/>
    <p:sldId id="272" r:id="rId14"/>
    <p:sldId id="275" r:id="rId15"/>
    <p:sldId id="276" r:id="rId16"/>
    <p:sldId id="277" r:id="rId17"/>
    <p:sldId id="278" r:id="rId18"/>
    <p:sldId id="279" r:id="rId19"/>
    <p:sldId id="280" r:id="rId20"/>
    <p:sldId id="281" r:id="rId21"/>
    <p:sldId id="282" r:id="rId22"/>
  </p:sldIdLst>
  <p:sldSz cx="12188825" cy="6858000"/>
  <p:notesSz cx="6858000" cy="9144000"/>
  <p:defaultTextStyle>
    <a:defPPr rtl="0">
      <a:defRPr lang="zh-TW"/>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0" d="100"/>
          <a:sy n="70" d="100"/>
        </p:scale>
        <p:origin x="512" y="40"/>
      </p:cViewPr>
      <p:guideLst>
        <p:guide pos="3839"/>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TW" altLang="en-US" dirty="0">
              <a:solidFill>
                <a:schemeClr val="tx2"/>
              </a:solidFill>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ACBD63E1-5F55-4415-9927-5A1CDAC1093B}" type="datetime1">
              <a:rPr lang="zh-TW" altLang="en-US" smtClean="0">
                <a:solidFill>
                  <a:schemeClr val="tx2"/>
                </a:solidFill>
                <a:latin typeface="Microsoft JhengHei UI" panose="020B0604030504040204" pitchFamily="34" charset="-120"/>
                <a:ea typeface="Microsoft JhengHei UI" panose="020B0604030504040204" pitchFamily="34" charset="-120"/>
              </a:rPr>
              <a:t>2021/12/2</a:t>
            </a:fld>
            <a:endParaRPr lang="zh-TW" altLang="en-US" dirty="0">
              <a:solidFill>
                <a:schemeClr val="tx2"/>
              </a:solidFill>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TW" altLang="en-US" dirty="0">
              <a:solidFill>
                <a:schemeClr val="tx2"/>
              </a:solidFill>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TW">
                <a:solidFill>
                  <a:schemeClr val="tx2"/>
                </a:solidFill>
                <a:latin typeface="Microsoft JhengHei UI" panose="020B0604030504040204" pitchFamily="34" charset="-120"/>
                <a:ea typeface="Microsoft JhengHei UI" panose="020B0604030504040204" pitchFamily="34" charset="-120"/>
              </a:rPr>
              <a:pPr algn="r" rtl="0"/>
              <a:t>‹#›</a:t>
            </a:fld>
            <a:endParaRPr lang="en-US" altLang="zh-TW" dirty="0">
              <a:solidFill>
                <a:schemeClr val="tx2"/>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Microsoft JhengHei UI" panose="020B0604030504040204" pitchFamily="34" charset="-120"/>
                <a:ea typeface="Microsoft JhengHei UI" panose="020B0604030504040204" pitchFamily="34" charset="-120"/>
              </a:defRPr>
            </a:lvl1pPr>
          </a:lstStyle>
          <a:p>
            <a:fld id="{C8FA6F63-22AE-4B79-A78C-3107D4360843}" type="datetime1">
              <a:rPr lang="zh-TW" altLang="en-US" smtClean="0"/>
              <a:pPr/>
              <a:t>2021/12/2</a:t>
            </a:fld>
            <a:endParaRPr lang="zh-TW" altLang="en-US" dirty="0"/>
          </a:p>
        </p:txBody>
      </p:sp>
      <p:sp>
        <p:nvSpPr>
          <p:cNvPr id="4" name="投影片圖像預留位置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Microsoft JhengHei UI" panose="020B0604030504040204" pitchFamily="34" charset="-120"/>
                <a:ea typeface="Microsoft JhengHei UI" panose="020B0604030504040204" pitchFamily="34" charset="-120"/>
              </a:defRPr>
            </a:lvl1pPr>
          </a:lstStyle>
          <a:p>
            <a:fld id="{B8796F01-7154-41E0-B48B-A6921757531A}" type="slidenum">
              <a:rPr lang="en-US" altLang="zh-TW" smtClean="0"/>
              <a:pPr/>
              <a:t>‹#›</a:t>
            </a:fld>
            <a:endParaRPr lang="zh-TW"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icrosoft JhengHei UI" panose="020B0604030504040204" pitchFamily="34" charset="-120"/>
        <a:ea typeface="Microsoft JhengHei UI" panose="020B0604030504040204" pitchFamily="34" charset="-120"/>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latin typeface="Microsoft JhengHei UI" panose="020B0604030504040204" pitchFamily="34" charset="-120"/>
                <a:ea typeface="Microsoft JhengHei UI" panose="020B0604030504040204" pitchFamily="34" charset="-120"/>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vl1pPr>
          </a:lstStyle>
          <a:p>
            <a:fld id="{C78F7671-A21A-4435-925B-BA1FD5966B65}" type="datetime1">
              <a:rPr lang="zh-TW" altLang="en-US" smtClean="0"/>
              <a:pPr/>
              <a:t>2021/12/2</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591C5AD9-787D-40FA-8A4D-16A055B9AF81}" type="slidenum">
              <a:rPr lang="en-US" altLang="zh-TW" noProof="0" smtClean="0"/>
              <a:t>‹#›</a:t>
            </a:fld>
            <a:endParaRPr lang="en-US" altLang="zh-TW"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852633" y="274638"/>
            <a:ext cx="1422030" cy="5897561"/>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1117309" y="274638"/>
            <a:ext cx="8532178" cy="5897561"/>
          </a:xfrm>
        </p:spPr>
        <p:txBody>
          <a:bodyPr vert="eaVert" rtlCol="0"/>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vl1pPr>
          </a:lstStyle>
          <a:p>
            <a:fld id="{12DDBED4-4352-4B37-B5D2-CE1B5B4F86F6}" type="datetime1">
              <a:rPr lang="zh-TW" altLang="en-US" smtClean="0"/>
              <a:pPr/>
              <a:t>2021/12/2</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591C5AD9-787D-40FA-8A4D-16A055B9AF81}" type="slidenum">
              <a:rPr lang="en-US" altLang="zh-TW" noProof="0" smtClean="0"/>
              <a:t>‹#›</a:t>
            </a:fld>
            <a:endParaRPr lang="en-US" altLang="zh-TW"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lgn="l" rtl="0">
              <a:defRPr>
                <a:latin typeface="Microsoft JhengHei UI" panose="020B0604030504040204" pitchFamily="34" charset="-120"/>
                <a:ea typeface="Microsoft JhengHei UI" panose="020B0604030504040204" pitchFamily="34" charset="-120"/>
              </a:defRPr>
            </a:lvl5pPr>
            <a:lvl6pPr algn="l" rtl="0">
              <a:defRPr/>
            </a:lvl6pPr>
            <a:lvl7pPr algn="l" rtl="0">
              <a:defRPr baseline="0"/>
            </a:lvl7pPr>
            <a:lvl8pPr algn="l" rtl="0">
              <a:defRPr baseline="0"/>
            </a:lvl8pPr>
            <a:lvl9pPr algn="l" rtl="0">
              <a:defRPr baseline="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1A5ED53-FCBA-4D50-9EA1-251366748DBD}" type="datetime1">
              <a:rPr lang="zh-TW" altLang="en-US" smtClean="0"/>
              <a:pPr/>
              <a:t>2021/12/2</a:t>
            </a:fld>
            <a:endParaRPr lang="zh-TW" altLang="en-US" dirty="0"/>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A60BA0E-20D0-4E7C-B286-26C960A6788F}" type="slidenum">
              <a:rPr lang="en-US" altLang="zh-TW" noProof="0" smtClean="0"/>
              <a:pPr/>
              <a:t>‹#›</a:t>
            </a:fld>
            <a:endParaRPr lang="zh-TW" altLang="en-US"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12589" y="4445000"/>
            <a:ext cx="7008574" cy="1930400"/>
          </a:xfrm>
        </p:spPr>
        <p:txBody>
          <a:bodyPr rtlCol="0" anchor="t">
            <a:normAutofit/>
          </a:bodyPr>
          <a:lstStyle>
            <a:lvl1pPr algn="l" rtl="0">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latin typeface="Microsoft JhengHei UI" panose="020B0604030504040204" pitchFamily="34" charset="-120"/>
                <a:ea typeface="Microsoft JhengHei UI" panose="020B0604030504040204" pitchFamily="34" charset="-120"/>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TW" altLang="en-US" noProof="0" smtClean="0"/>
              <a:t>按一下以編輯母片文字樣式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1117309" y="1701800"/>
            <a:ext cx="4977104" cy="4470400"/>
          </a:xfrm>
        </p:spPr>
        <p:txBody>
          <a:bodyPr rtlCol="0">
            <a:normAutofit/>
          </a:bodyPr>
          <a:lstStyle>
            <a:lvl1pPr algn="l" rtl="0">
              <a:defRPr sz="2400">
                <a:latin typeface="Microsoft JhengHei UI" panose="020B0604030504040204" pitchFamily="34" charset="-120"/>
                <a:ea typeface="Microsoft JhengHei UI" panose="020B0604030504040204" pitchFamily="34" charset="-120"/>
              </a:defRPr>
            </a:lvl1pPr>
            <a:lvl2pPr algn="l" rtl="0">
              <a:defRPr sz="2000">
                <a:latin typeface="Microsoft JhengHei UI" panose="020B0604030504040204" pitchFamily="34" charset="-120"/>
                <a:ea typeface="Microsoft JhengHei UI" panose="020B0604030504040204" pitchFamily="34" charset="-120"/>
              </a:defRPr>
            </a:lvl2pPr>
            <a:lvl3pPr algn="l" rtl="0">
              <a:defRPr sz="1800">
                <a:latin typeface="Microsoft JhengHei UI" panose="020B0604030504040204" pitchFamily="34" charset="-120"/>
                <a:ea typeface="Microsoft JhengHei UI" panose="020B0604030504040204" pitchFamily="34" charset="-120"/>
              </a:defRPr>
            </a:lvl3pPr>
            <a:lvl4pPr algn="l" rtl="0">
              <a:defRPr sz="1800">
                <a:latin typeface="Microsoft JhengHei UI" panose="020B0604030504040204" pitchFamily="34" charset="-120"/>
                <a:ea typeface="Microsoft JhengHei UI" panose="020B0604030504040204" pitchFamily="34" charset="-120"/>
              </a:defRPr>
            </a:lvl4pPr>
            <a:lvl5pPr marL="2011328" algn="l" rtl="0">
              <a:defRPr sz="1800">
                <a:latin typeface="Microsoft JhengHei UI" panose="020B0604030504040204" pitchFamily="34" charset="-120"/>
                <a:ea typeface="Microsoft JhengHei UI" panose="020B0604030504040204" pitchFamily="34" charset="-120"/>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297559" y="1701800"/>
            <a:ext cx="4977104" cy="4470400"/>
          </a:xfrm>
        </p:spPr>
        <p:txBody>
          <a:bodyPr rtlCol="0">
            <a:normAutofit/>
          </a:bodyPr>
          <a:lstStyle>
            <a:lvl1pPr algn="l" rtl="0">
              <a:defRPr sz="2400">
                <a:latin typeface="Microsoft JhengHei UI" panose="020B0604030504040204" pitchFamily="34" charset="-120"/>
                <a:ea typeface="Microsoft JhengHei UI" panose="020B0604030504040204" pitchFamily="34" charset="-120"/>
              </a:defRPr>
            </a:lvl1pPr>
            <a:lvl2pPr algn="l" rtl="0">
              <a:defRPr sz="2000">
                <a:latin typeface="Microsoft JhengHei UI" panose="020B0604030504040204" pitchFamily="34" charset="-120"/>
                <a:ea typeface="Microsoft JhengHei UI" panose="020B0604030504040204" pitchFamily="34" charset="-120"/>
              </a:defRPr>
            </a:lvl2pPr>
            <a:lvl3pPr algn="l" rtl="0">
              <a:defRPr sz="1800">
                <a:latin typeface="Microsoft JhengHei UI" panose="020B0604030504040204" pitchFamily="34" charset="-120"/>
                <a:ea typeface="Microsoft JhengHei UI" panose="020B0604030504040204" pitchFamily="34" charset="-120"/>
              </a:defRPr>
            </a:lvl3pPr>
            <a:lvl4pPr algn="l" rtl="0">
              <a:defRPr sz="1800">
                <a:latin typeface="Microsoft JhengHei UI" panose="020B0604030504040204" pitchFamily="34" charset="-120"/>
                <a:ea typeface="Microsoft JhengHei UI" panose="020B0604030504040204" pitchFamily="34" charset="-120"/>
              </a:defRPr>
            </a:lvl4pPr>
            <a:lvl5pPr marL="2011328" algn="l" rtl="0">
              <a:defRPr sz="1800">
                <a:latin typeface="Microsoft JhengHei UI" panose="020B0604030504040204" pitchFamily="34" charset="-120"/>
                <a:ea typeface="Microsoft JhengHei UI" panose="020B0604030504040204" pitchFamily="34" charset="-120"/>
              </a:defRPr>
            </a:lvl5pPr>
            <a:lvl6pPr marL="2011328" algn="l" rtl="0">
              <a:defRPr sz="1800"/>
            </a:lvl6pPr>
            <a:lvl7pPr marL="2011328" algn="l" rtl="0">
              <a:defRPr sz="1800"/>
            </a:lvl7pPr>
            <a:lvl8pPr marL="2011328" algn="l" rtl="0">
              <a:defRPr sz="1800"/>
            </a:lvl8pPr>
            <a:lvl9pPr marL="2011328" algn="l" rtl="0">
              <a:defRPr sz="18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9A333C9-1A4C-4287-9334-DFDA9D5206DE}" type="datetime1">
              <a:rPr lang="zh-TW" altLang="en-US" smtClean="0"/>
              <a:pPr/>
              <a:t>2021/12/2</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37DED6-D4C7-42EE-AB49-D2E39E64FDE4}" type="slidenum">
              <a:rPr lang="en-US" altLang="zh-TW" noProof="0" smtClean="0"/>
              <a:pPr/>
              <a:t>‹#›</a:t>
            </a:fld>
            <a:endParaRPr lang="zh-TW" altLang="en-US"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lgn="l" rtl="0">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TW" altLang="en-US" noProof="0" smtClean="0"/>
              <a:t>按一下以編輯母片文字樣式</a:t>
            </a:r>
          </a:p>
        </p:txBody>
      </p:sp>
      <p:sp>
        <p:nvSpPr>
          <p:cNvPr id="4" name="內容預留位置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TW" altLang="en-US" noProof="0" smtClean="0"/>
              <a:t>按一下以編輯母片文字樣式</a:t>
            </a:r>
          </a:p>
        </p:txBody>
      </p:sp>
      <p:sp>
        <p:nvSpPr>
          <p:cNvPr id="6" name="內容預留位置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預留位置 6"/>
          <p:cNvSpPr>
            <a:spLocks noGrp="1"/>
          </p:cNvSpPr>
          <p:nvPr>
            <p:ph type="dt" sz="half" idx="10"/>
          </p:nvPr>
        </p:nvSpPr>
        <p:spPr/>
        <p:txBody>
          <a:bodyPr rtlCol="0"/>
          <a:lstStyle>
            <a:lvl1pPr>
              <a:defRPr/>
            </a:lvl1pPr>
          </a:lstStyle>
          <a:p>
            <a:fld id="{EBBAB593-2CE1-47C8-AB64-CE3B001C6023}" type="datetime1">
              <a:rPr lang="zh-TW" altLang="en-US" smtClean="0"/>
              <a:pPr/>
              <a:t>2021/12/2</a:t>
            </a:fld>
            <a:endParaRPr lang="zh-TW" altLang="en-US" dirty="0"/>
          </a:p>
        </p:txBody>
      </p:sp>
      <p:sp>
        <p:nvSpPr>
          <p:cNvPr id="8" name="頁尾預留位置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EB37DED6-D4C7-42EE-AB49-D2E39E64FDE4}" type="slidenum">
              <a:rPr lang="en-US" altLang="zh-TW" noProof="0" smtClean="0"/>
              <a:t>‹#›</a:t>
            </a:fld>
            <a:endParaRPr lang="en-US" altLang="zh-TW"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日期預留位置 2"/>
          <p:cNvSpPr>
            <a:spLocks noGrp="1"/>
          </p:cNvSpPr>
          <p:nvPr>
            <p:ph type="dt" sz="half" idx="10"/>
          </p:nvPr>
        </p:nvSpPr>
        <p:spPr/>
        <p:txBody>
          <a:bodyPr rtlCol="0"/>
          <a:lstStyle>
            <a:lvl1pPr>
              <a:defRPr/>
            </a:lvl1pPr>
          </a:lstStyle>
          <a:p>
            <a:fld id="{DB6659D9-E437-4125-98F7-3C8ED685612C}" type="datetime1">
              <a:rPr lang="zh-TW" altLang="en-US" smtClean="0"/>
              <a:pPr/>
              <a:t>2021/12/2</a:t>
            </a:fld>
            <a:endParaRPr lang="zh-TW" altLang="en-US" dirty="0"/>
          </a:p>
        </p:txBody>
      </p:sp>
      <p:sp>
        <p:nvSpPr>
          <p:cNvPr id="4" name="頁尾預留位置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EB37DED6-D4C7-42EE-AB49-D2E39E64FDE4}" type="slidenum">
              <a:rPr lang="en-US" altLang="zh-TW" noProof="0" smtClean="0"/>
              <a:t>‹#›</a:t>
            </a:fld>
            <a:endParaRPr lang="en-US" altLang="zh-TW"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AAB387-C3EE-4812-B298-7E9E9C6F0F56}" type="datetime1">
              <a:rPr lang="zh-TW" altLang="en-US" smtClean="0"/>
              <a:pPr/>
              <a:t>2021/12/2</a:t>
            </a:fld>
            <a:endParaRPr lang="zh-TW" altLang="en-US" dirty="0"/>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4" name="投影片編號預留位置 3"/>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37DED6-D4C7-42EE-AB49-D2E39E64FDE4}" type="slidenum">
              <a:rPr lang="en-US" altLang="zh-TW" noProof="0" smtClean="0"/>
              <a:pPr/>
              <a:t>‹#›</a:t>
            </a:fld>
            <a:endParaRPr lang="zh-TW"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304721" y="1701800"/>
            <a:ext cx="3351927" cy="2844800"/>
          </a:xfrm>
        </p:spPr>
        <p:txBody>
          <a:bodyPr rtlCol="0" anchor="b">
            <a:normAutofit/>
          </a:bodyPr>
          <a:lstStyle>
            <a:lvl1pPr algn="l" rtl="0">
              <a:defRPr sz="2000" b="1">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69236" y="482600"/>
            <a:ext cx="6805427" cy="5892800"/>
          </a:xfrm>
        </p:spPr>
        <p:txBody>
          <a:bodyPr rtlCol="0">
            <a:normAutofit/>
          </a:bodyPr>
          <a:lstStyle>
            <a:lvl1pPr algn="l" rtl="0">
              <a:defRPr sz="2400">
                <a:latin typeface="Microsoft JhengHei UI" panose="020B0604030504040204" pitchFamily="34" charset="-120"/>
                <a:ea typeface="Microsoft JhengHei UI" panose="020B0604030504040204" pitchFamily="34" charset="-120"/>
              </a:defRPr>
            </a:lvl1pPr>
            <a:lvl2pPr algn="l" rtl="0">
              <a:defRPr sz="2000">
                <a:latin typeface="Microsoft JhengHei UI" panose="020B0604030504040204" pitchFamily="34" charset="-120"/>
                <a:ea typeface="Microsoft JhengHei UI" panose="020B0604030504040204" pitchFamily="34" charset="-120"/>
              </a:defRPr>
            </a:lvl2pPr>
            <a:lvl3pPr algn="l" rtl="0">
              <a:defRPr sz="1800">
                <a:latin typeface="Microsoft JhengHei UI" panose="020B0604030504040204" pitchFamily="34" charset="-120"/>
                <a:ea typeface="Microsoft JhengHei UI" panose="020B0604030504040204" pitchFamily="34" charset="-120"/>
              </a:defRPr>
            </a:lvl3pPr>
            <a:lvl4pPr algn="l" rtl="0">
              <a:defRPr sz="1800">
                <a:latin typeface="Microsoft JhengHei UI" panose="020B0604030504040204" pitchFamily="34" charset="-120"/>
                <a:ea typeface="Microsoft JhengHei UI" panose="020B0604030504040204" pitchFamily="34" charset="-120"/>
              </a:defRPr>
            </a:lvl4pPr>
            <a:lvl5pPr algn="l" rtl="0">
              <a:defRPr sz="1800">
                <a:latin typeface="Microsoft JhengHei UI" panose="020B0604030504040204" pitchFamily="34" charset="-120"/>
                <a:ea typeface="Microsoft JhengHei UI" panose="020B0604030504040204" pitchFamily="34" charset="-120"/>
              </a:defRPr>
            </a:lvl5pPr>
            <a:lvl6pPr algn="l" rtl="0">
              <a:defRPr sz="1800"/>
            </a:lvl6pPr>
            <a:lvl7pPr algn="l" rtl="0">
              <a:defRPr sz="1800"/>
            </a:lvl7pPr>
            <a:lvl8pPr algn="l" rtl="0">
              <a:defRPr sz="1800"/>
            </a:lvl8pPr>
            <a:lvl9pPr algn="l" rtl="0">
              <a:defRPr sz="18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Microsoft JhengHei UI" panose="020B0604030504040204" pitchFamily="34" charset="-120"/>
                <a:ea typeface="Microsoft JhengHei UI" panose="020B0604030504040204" pitchFamily="34" charset="-120"/>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TW" altLang="en-US" noProof="0" smtClean="0"/>
              <a:t>按一下以編輯母片文字樣式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316866A-51D6-4511-88A7-D461364B4FBF}" type="datetime1">
              <a:rPr lang="zh-TW" altLang="en-US" smtClean="0"/>
              <a:pPr/>
              <a:t>2021/12/2</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DFBB78A-01B4-41F2-96B0-677A4A282832}" type="slidenum">
              <a:rPr lang="en-US" altLang="zh-TW" noProof="0" smtClean="0"/>
              <a:pPr/>
              <a:t>‹#›</a:t>
            </a:fld>
            <a:endParaRPr lang="zh-TW" altLang="en-US"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2437765" y="4800600"/>
            <a:ext cx="7313295" cy="762000"/>
          </a:xfrm>
        </p:spPr>
        <p:txBody>
          <a:bodyPr rtlCol="0" anchor="b">
            <a:normAutofit/>
          </a:bodyPr>
          <a:lstStyle>
            <a:lvl1pPr algn="l" rtl="0">
              <a:defRPr sz="2000" b="1">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圖片預留位置 2"/>
          <p:cNvSpPr>
            <a:spLocks noGrp="1"/>
          </p:cNvSpPr>
          <p:nvPr>
            <p:ph type="pic" idx="1"/>
          </p:nvPr>
        </p:nvSpPr>
        <p:spPr>
          <a:xfrm>
            <a:off x="2437765" y="279401"/>
            <a:ext cx="7313295" cy="4448175"/>
          </a:xfrm>
        </p:spPr>
        <p:txBody>
          <a:bodyPr rtlCol="0">
            <a:normAutofit/>
          </a:bodyPr>
          <a:lstStyle>
            <a:lvl1pPr marL="0" indent="0" algn="l" rtl="0">
              <a:buNone/>
              <a:defRPr sz="2800">
                <a:latin typeface="Microsoft JhengHei UI" panose="020B0604030504040204" pitchFamily="34" charset="-120"/>
                <a:ea typeface="Microsoft JhengHei UI" panose="020B0604030504040204" pitchFamily="34" charset="-120"/>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Microsoft JhengHei UI" panose="020B0604030504040204" pitchFamily="34" charset="-120"/>
                <a:ea typeface="Microsoft JhengHei UI" panose="020B0604030504040204" pitchFamily="34" charset="-120"/>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TW" altLang="en-US" noProof="0" smtClean="0"/>
              <a:t>按一下以編輯母片文字樣式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B69949F-3078-463D-8481-0E172D05CD57}" type="datetime1">
              <a:rPr lang="zh-TW" altLang="en-US" smtClean="0"/>
              <a:pPr/>
              <a:t>2021/12/2</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DFBB78A-01B4-41F2-96B0-677A4A282832}" type="slidenum">
              <a:rPr lang="en-US" altLang="zh-TW" noProof="0" smtClean="0"/>
              <a:pPr/>
              <a:t>‹#›</a:t>
            </a:fld>
            <a:endParaRPr lang="zh-TW"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預留位置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Microsoft JhengHei UI" panose="020B0604030504040204" pitchFamily="34" charset="-120"/>
                <a:ea typeface="Microsoft JhengHei UI" panose="020B0604030504040204" pitchFamily="34" charset="-120"/>
              </a:defRPr>
            </a:lvl1pPr>
          </a:lstStyle>
          <a:p>
            <a:fld id="{5025A1AD-6892-4B63-B4D5-106D835AA347}" type="datetime1">
              <a:rPr lang="zh-TW" altLang="en-US" smtClean="0"/>
              <a:pPr/>
              <a:t>2021/12/2</a:t>
            </a:fld>
            <a:endParaRPr lang="zh-TW" altLang="en-US" dirty="0"/>
          </a:p>
        </p:txBody>
      </p:sp>
      <p:sp>
        <p:nvSpPr>
          <p:cNvPr id="5" name="頁尾預留位置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Microsoft JhengHei UI" panose="020B0604030504040204" pitchFamily="34" charset="-120"/>
                <a:ea typeface="Microsoft JhengHei UI" panose="020B0604030504040204" pitchFamily="34" charset="-120"/>
              </a:defRPr>
            </a:lvl1pPr>
          </a:lstStyle>
          <a:p>
            <a:fld id="{EB37DED6-D4C7-42EE-AB49-D2E39E64FDE4}" type="slidenum">
              <a:rPr lang="en-US" altLang="zh-TW" smtClean="0"/>
              <a:pPr/>
              <a:t>‹#›</a:t>
            </a:fld>
            <a:endParaRPr lang="zh-TW"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pPr rtl="0"/>
            <a:r>
              <a:rPr lang="zh-TW" altLang="en-US" dirty="0">
                <a:latin typeface="Times New Roman" panose="02020603050405020304" pitchFamily="18" charset="0"/>
                <a:ea typeface="標楷體" panose="03000509000000000000" pitchFamily="65" charset="-120"/>
              </a:rPr>
              <a:t>讀書會報告</a:t>
            </a:r>
          </a:p>
        </p:txBody>
      </p:sp>
      <p:sp>
        <p:nvSpPr>
          <p:cNvPr id="3" name="副標題 2"/>
          <p:cNvSpPr>
            <a:spLocks noGrp="1"/>
          </p:cNvSpPr>
          <p:nvPr>
            <p:ph type="subTitle" idx="1"/>
          </p:nvPr>
        </p:nvSpPr>
        <p:spPr>
          <a:xfrm>
            <a:off x="4672383" y="4927600"/>
            <a:ext cx="7008574" cy="1741760"/>
          </a:xfrm>
        </p:spPr>
        <p:txBody>
          <a:bodyPr rtlCol="0">
            <a:normAutofit/>
          </a:bodyPr>
          <a:lstStyle/>
          <a:p>
            <a:pPr rtl="0"/>
            <a:r>
              <a:rPr lang="zh-TW" altLang="en-US" dirty="0" smtClean="0">
                <a:latin typeface="Times New Roman" panose="02020603050405020304" pitchFamily="18" charset="0"/>
                <a:ea typeface="標楷體" panose="03000509000000000000" pitchFamily="65" charset="-120"/>
              </a:rPr>
              <a:t>書名</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無瑕的程式碼</a:t>
            </a:r>
            <a:endParaRPr lang="en-US" altLang="zh-TW" dirty="0" smtClean="0">
              <a:latin typeface="Times New Roman" panose="02020603050405020304" pitchFamily="18" charset="0"/>
              <a:ea typeface="標楷體" panose="03000509000000000000" pitchFamily="65" charset="-120"/>
            </a:endParaRPr>
          </a:p>
          <a:p>
            <a:pPr rtl="0"/>
            <a:r>
              <a:rPr lang="zh-TW" altLang="en-US" dirty="0">
                <a:latin typeface="Times New Roman" panose="02020603050405020304" pitchFamily="18" charset="0"/>
                <a:ea typeface="標楷體" panose="03000509000000000000" pitchFamily="65" charset="-120"/>
              </a:rPr>
              <a:t>報告</a:t>
            </a:r>
            <a:r>
              <a:rPr lang="zh-TW" altLang="en-US" dirty="0" smtClean="0">
                <a:latin typeface="Times New Roman" panose="02020603050405020304" pitchFamily="18" charset="0"/>
                <a:ea typeface="標楷體" panose="03000509000000000000" pitchFamily="65" charset="-120"/>
              </a:rPr>
              <a:t>者</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賴威成</a:t>
            </a:r>
            <a:endParaRPr lang="en-US" altLang="zh-TW" dirty="0" smtClean="0">
              <a:latin typeface="Times New Roman" panose="02020603050405020304" pitchFamily="18" charset="0"/>
              <a:ea typeface="標楷體" panose="03000509000000000000" pitchFamily="65" charset="-120"/>
            </a:endParaRPr>
          </a:p>
          <a:p>
            <a:pPr rtl="0"/>
            <a:r>
              <a:rPr lang="zh-TW" altLang="en-US" dirty="0" smtClean="0">
                <a:latin typeface="Times New Roman" panose="02020603050405020304" pitchFamily="18" charset="0"/>
                <a:ea typeface="標楷體" panose="03000509000000000000" pitchFamily="65" charset="-120"/>
              </a:rPr>
              <a:t>日期</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a:t>
            </a:r>
            <a:r>
              <a:rPr lang="en-US" altLang="zh-TW" dirty="0" smtClean="0">
                <a:latin typeface="Times New Roman" panose="02020603050405020304" pitchFamily="18" charset="0"/>
                <a:ea typeface="標楷體" panose="03000509000000000000" pitchFamily="65" charset="-120"/>
              </a:rPr>
              <a:t>2021</a:t>
            </a:r>
            <a:r>
              <a:rPr lang="zh-TW" altLang="en-US" dirty="0" smtClean="0">
                <a:latin typeface="Times New Roman" panose="02020603050405020304" pitchFamily="18" charset="0"/>
                <a:ea typeface="標楷體" panose="03000509000000000000" pitchFamily="65" charset="-120"/>
              </a:rPr>
              <a:t>年</a:t>
            </a:r>
            <a:r>
              <a:rPr lang="en-US" altLang="zh-TW" dirty="0" smtClean="0">
                <a:latin typeface="Times New Roman" panose="02020603050405020304" pitchFamily="18" charset="0"/>
                <a:ea typeface="標楷體" panose="03000509000000000000" pitchFamily="65" charset="-120"/>
              </a:rPr>
              <a:t>11</a:t>
            </a:r>
            <a:r>
              <a:rPr lang="zh-TW" altLang="en-US" dirty="0" smtClean="0">
                <a:latin typeface="Times New Roman" panose="02020603050405020304" pitchFamily="18" charset="0"/>
                <a:ea typeface="標楷體" panose="03000509000000000000" pitchFamily="65" charset="-120"/>
              </a:rPr>
              <a:t>月</a:t>
            </a:r>
            <a:r>
              <a:rPr lang="en-US" altLang="zh-TW" dirty="0" smtClean="0">
                <a:latin typeface="Times New Roman" panose="02020603050405020304" pitchFamily="18" charset="0"/>
                <a:ea typeface="標楷體" panose="03000509000000000000" pitchFamily="65" charset="-120"/>
              </a:rPr>
              <a:t>30</a:t>
            </a:r>
            <a:r>
              <a:rPr lang="zh-TW" altLang="en-US" dirty="0" smtClean="0">
                <a:latin typeface="Times New Roman" panose="02020603050405020304" pitchFamily="18" charset="0"/>
                <a:ea typeface="標楷體" panose="03000509000000000000" pitchFamily="65" charset="-120"/>
              </a:rPr>
              <a:t>日</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rPr>
              <a:t>SMC</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狀態機編譯器</a:t>
            </a:r>
            <a:r>
              <a:rPr lang="en-US" altLang="zh-TW" dirty="0" smtClean="0">
                <a:latin typeface="Times New Roman" panose="02020603050405020304" pitchFamily="18" charset="0"/>
                <a:ea typeface="標楷體" panose="03000509000000000000" pitchFamily="65" charset="-120"/>
              </a:rPr>
              <a:t>(</a:t>
            </a:r>
            <a:r>
              <a:rPr lang="en-US" altLang="zh-TW" i="1" dirty="0" smtClean="0">
                <a:latin typeface="Times New Roman" panose="02020603050405020304" pitchFamily="18" charset="0"/>
                <a:ea typeface="標楷體" panose="03000509000000000000" pitchFamily="65" charset="-120"/>
              </a:rPr>
              <a:t>state machine compiler</a:t>
            </a:r>
            <a:r>
              <a:rPr lang="en-US" altLang="zh-TW" dirty="0" smtClean="0">
                <a:latin typeface="Times New Roman" panose="02020603050405020304" pitchFamily="18" charset="0"/>
                <a:ea typeface="標楷體" panose="03000509000000000000" pitchFamily="65" charset="-120"/>
              </a:rPr>
              <a:t>)</a:t>
            </a:r>
          </a:p>
          <a:p>
            <a:pPr>
              <a:lnSpc>
                <a:spcPct val="100000"/>
              </a:lnSpc>
            </a:pPr>
            <a:r>
              <a:rPr lang="zh-TW" altLang="en-US" dirty="0">
                <a:latin typeface="Times New Roman" panose="02020603050405020304" pitchFamily="18" charset="0"/>
                <a:ea typeface="標楷體" panose="03000509000000000000" pitchFamily="65" charset="-120"/>
              </a:rPr>
              <a:t>作者</a:t>
            </a:r>
            <a:r>
              <a:rPr lang="zh-TW" altLang="en-US" dirty="0" smtClean="0">
                <a:latin typeface="Times New Roman" panose="02020603050405020304" pitchFamily="18" charset="0"/>
                <a:ea typeface="標楷體" panose="03000509000000000000" pitchFamily="65" charset="-120"/>
              </a:rPr>
              <a:t>在</a:t>
            </a:r>
            <a:r>
              <a:rPr lang="en-US" altLang="zh-TW" dirty="0" smtClean="0">
                <a:latin typeface="Times New Roman" panose="02020603050405020304" pitchFamily="18" charset="0"/>
                <a:ea typeface="標楷體" panose="03000509000000000000" pitchFamily="65" charset="-120"/>
              </a:rPr>
              <a:t>1989</a:t>
            </a:r>
            <a:r>
              <a:rPr lang="zh-TW" altLang="en-US" dirty="0" smtClean="0">
                <a:latin typeface="Times New Roman" panose="02020603050405020304" pitchFamily="18" charset="0"/>
                <a:ea typeface="標楷體" panose="03000509000000000000" pitchFamily="65" charset="-120"/>
              </a:rPr>
              <a:t>年開發的一個簡單編譯器，它獨進</a:t>
            </a:r>
            <a:r>
              <a:rPr lang="en-US" altLang="zh-TW" dirty="0" smtClean="0">
                <a:latin typeface="Times New Roman" panose="02020603050405020304" pitchFamily="18" charset="0"/>
                <a:ea typeface="標楷體" panose="03000509000000000000" pitchFamily="65" charset="-120"/>
              </a:rPr>
              <a:t>STT</a:t>
            </a:r>
            <a:r>
              <a:rPr lang="zh-TW" altLang="en-US" dirty="0" smtClean="0">
                <a:latin typeface="Times New Roman" panose="02020603050405020304" pitchFamily="18" charset="0"/>
                <a:ea typeface="標楷體" panose="03000509000000000000" pitchFamily="65" charset="-120"/>
              </a:rPr>
              <a:t>並產生出實作該邏輯的</a:t>
            </a:r>
            <a:r>
              <a:rPr lang="en-US" altLang="zh-TW" dirty="0" smtClean="0">
                <a:latin typeface="Times New Roman" panose="02020603050405020304" pitchFamily="18" charset="0"/>
                <a:ea typeface="標楷體" panose="03000509000000000000" pitchFamily="65" charset="-120"/>
              </a:rPr>
              <a:t>C++</a:t>
            </a:r>
            <a:r>
              <a:rPr lang="zh-TW" altLang="en-US" dirty="0" smtClean="0">
                <a:latin typeface="Times New Roman" panose="02020603050405020304" pitchFamily="18" charset="0"/>
                <a:ea typeface="標楷體" panose="03000509000000000000" pitchFamily="65" charset="-120"/>
              </a:rPr>
              <a:t>程式碼</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en-US" altLang="zh-TW" dirty="0" smtClean="0">
                <a:latin typeface="Times New Roman" panose="02020603050405020304" pitchFamily="18" charset="0"/>
                <a:ea typeface="標楷體" panose="03000509000000000000" pitchFamily="65" charset="-120"/>
              </a:rPr>
              <a:t>SMC</a:t>
            </a:r>
            <a:r>
              <a:rPr lang="zh-TW" altLang="en-US" dirty="0" smtClean="0">
                <a:latin typeface="Times New Roman" panose="02020603050405020304" pitchFamily="18" charset="0"/>
                <a:ea typeface="標楷體" panose="03000509000000000000" pitchFamily="65" charset="-120"/>
              </a:rPr>
              <a:t>就不斷的完善增強，可以產生出多種語言的程式碼</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使用</a:t>
            </a:r>
            <a:r>
              <a:rPr lang="en-US" altLang="zh-TW" dirty="0" smtClean="0">
                <a:latin typeface="Times New Roman" panose="02020603050405020304" pitchFamily="18" charset="0"/>
                <a:ea typeface="標楷體" panose="03000509000000000000" pitchFamily="65" charset="-120"/>
              </a:rPr>
              <a:t>SMC</a:t>
            </a:r>
            <a:r>
              <a:rPr lang="zh-TW" altLang="en-US" dirty="0" smtClean="0">
                <a:latin typeface="Times New Roman" panose="02020603050405020304" pitchFamily="18" charset="0"/>
                <a:ea typeface="標楷體" panose="03000509000000000000" pitchFamily="65" charset="-120"/>
              </a:rPr>
              <a:t>好處</a:t>
            </a:r>
            <a:r>
              <a:rPr lang="en-US" altLang="zh-TW" dirty="0" smtClean="0">
                <a:latin typeface="Times New Roman" panose="02020603050405020304" pitchFamily="18" charset="0"/>
                <a:ea typeface="標楷體" panose="03000509000000000000" pitchFamily="65" charset="-120"/>
              </a:rPr>
              <a:t>:</a:t>
            </a:r>
          </a:p>
          <a:p>
            <a:pPr lvl="1">
              <a:lnSpc>
                <a:spcPct val="100000"/>
              </a:lnSpc>
            </a:pPr>
            <a:r>
              <a:rPr lang="zh-TW" altLang="en-US" dirty="0">
                <a:latin typeface="Times New Roman" panose="02020603050405020304" pitchFamily="18" charset="0"/>
                <a:ea typeface="標楷體" panose="03000509000000000000" pitchFamily="65" charset="-120"/>
              </a:rPr>
              <a:t>自動產生</a:t>
            </a:r>
            <a:r>
              <a:rPr lang="zh-TW" altLang="en-US" dirty="0" smtClean="0">
                <a:latin typeface="Times New Roman" panose="02020603050405020304" pitchFamily="18" charset="0"/>
                <a:ea typeface="標楷體" panose="03000509000000000000" pitchFamily="65" charset="-120"/>
              </a:rPr>
              <a:t>程式碼，節省大量的時間</a:t>
            </a:r>
            <a:endParaRPr lang="en-US" altLang="zh-TW" dirty="0" smtClean="0">
              <a:latin typeface="Times New Roman" panose="02020603050405020304" pitchFamily="18" charset="0"/>
              <a:ea typeface="標楷體" panose="03000509000000000000" pitchFamily="65" charset="-120"/>
            </a:endParaRPr>
          </a:p>
          <a:p>
            <a:pPr lvl="1">
              <a:lnSpc>
                <a:spcPct val="100000"/>
              </a:lnSpc>
            </a:pPr>
            <a:r>
              <a:rPr lang="zh-TW" altLang="en-US" dirty="0" smtClean="0">
                <a:latin typeface="Times New Roman" panose="02020603050405020304" pitchFamily="18" charset="0"/>
                <a:ea typeface="標楷體" panose="03000509000000000000" pitchFamily="65" charset="-120"/>
              </a:rPr>
              <a:t>建立和維護</a:t>
            </a: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比維護圖示容易得多</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38103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物件</a:t>
            </a:r>
            <a:r>
              <a:rPr lang="zh-TW" altLang="en-US" dirty="0" smtClean="0">
                <a:latin typeface="Times New Roman" panose="02020603050405020304" pitchFamily="18" charset="0"/>
                <a:ea typeface="標楷體" panose="03000509000000000000" pitchFamily="65" charset="-120"/>
              </a:rPr>
              <a:t>圖</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a:latin typeface="Times New Roman" panose="02020603050405020304" pitchFamily="18" charset="0"/>
                <a:ea typeface="標楷體" panose="03000509000000000000" pitchFamily="65" charset="-120"/>
              </a:rPr>
              <a:t>具有粗</a:t>
            </a:r>
            <a:r>
              <a:rPr lang="zh-TW" altLang="en-US" dirty="0" smtClean="0">
                <a:latin typeface="Times New Roman" panose="02020603050405020304" pitchFamily="18" charset="0"/>
                <a:ea typeface="標楷體" panose="03000509000000000000" pitchFamily="65" charset="-120"/>
              </a:rPr>
              <a:t>體方框的物件代表</a:t>
            </a:r>
            <a:r>
              <a:rPr lang="zh-TW" altLang="en-US" b="1" dirty="0" smtClean="0">
                <a:solidFill>
                  <a:srgbClr val="FF0000"/>
                </a:solidFill>
                <a:latin typeface="Times New Roman" panose="02020603050405020304" pitchFamily="18" charset="0"/>
                <a:ea typeface="標楷體" panose="03000509000000000000" pitchFamily="65" charset="-120"/>
              </a:rPr>
              <a:t>主動物件</a:t>
            </a:r>
            <a:r>
              <a:rPr lang="en-US" altLang="zh-TW" dirty="0" smtClean="0">
                <a:latin typeface="Times New Roman" panose="02020603050405020304" pitchFamily="18" charset="0"/>
                <a:ea typeface="標楷體" panose="03000509000000000000" pitchFamily="65" charset="-120"/>
              </a:rPr>
              <a:t>(</a:t>
            </a:r>
            <a:r>
              <a:rPr lang="en-US" altLang="zh-TW" i="1" dirty="0" smtClean="0">
                <a:latin typeface="Times New Roman" panose="02020603050405020304" pitchFamily="18" charset="0"/>
                <a:ea typeface="標楷體" panose="03000509000000000000" pitchFamily="65" charset="-120"/>
              </a:rPr>
              <a:t>active object</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，主動物件管理著一個控制情緒。它們具有用來控制執行緒的方法，例如</a:t>
            </a:r>
            <a:r>
              <a:rPr lang="en-US" altLang="zh-TW" dirty="0" smtClean="0">
                <a:latin typeface="Times New Roman" panose="02020603050405020304" pitchFamily="18" charset="0"/>
                <a:ea typeface="標楷體" panose="03000509000000000000" pitchFamily="65" charset="-120"/>
              </a:rPr>
              <a:t>Start</a:t>
            </a:r>
            <a:r>
              <a:rPr lang="zh-TW" altLang="en-US" dirty="0" smtClean="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Abort</a:t>
            </a:r>
            <a:r>
              <a:rPr lang="zh-TW" altLang="en-US" dirty="0" smtClean="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Sleep</a:t>
            </a:r>
            <a:r>
              <a:rPr lang="zh-TW" altLang="en-US" dirty="0" smtClean="0">
                <a:latin typeface="Times New Roman" panose="02020603050405020304" pitchFamily="18" charset="0"/>
                <a:ea typeface="標楷體" panose="03000509000000000000" pitchFamily="65" charset="-120"/>
              </a:rPr>
              <a:t>等</a:t>
            </a:r>
            <a:endParaRPr lang="zh-TW" altLang="en-US" dirty="0">
              <a:latin typeface="Times New Roman" panose="02020603050405020304" pitchFamily="18" charset="0"/>
              <a:ea typeface="標楷體" panose="03000509000000000000" pitchFamily="65" charset="-120"/>
            </a:endParaRPr>
          </a:p>
        </p:txBody>
      </p:sp>
      <p:pic>
        <p:nvPicPr>
          <p:cNvPr id="5" name="圖片 4"/>
          <p:cNvPicPr>
            <a:picLocks noChangeAspect="1"/>
          </p:cNvPicPr>
          <p:nvPr/>
        </p:nvPicPr>
        <p:blipFill rotWithShape="1">
          <a:blip r:embed="rId2" cstate="print">
            <a:extLst>
              <a:ext uri="{28A0092B-C50C-407E-A947-70E740481C1C}">
                <a14:useLocalDpi xmlns:a14="http://schemas.microsoft.com/office/drawing/2010/main" val="0"/>
              </a:ext>
            </a:extLst>
          </a:blip>
          <a:srcRect l="9382" t="3801" r="13585" b="5900"/>
          <a:stretch/>
        </p:blipFill>
        <p:spPr>
          <a:xfrm rot="16200000">
            <a:off x="4116156" y="2022880"/>
            <a:ext cx="3456384" cy="5404528"/>
          </a:xfrm>
          <a:prstGeom prst="rect">
            <a:avLst/>
          </a:prstGeom>
        </p:spPr>
      </p:pic>
    </p:spTree>
    <p:extLst>
      <p:ext uri="{BB962C8B-B14F-4D97-AF65-F5344CB8AC3E}">
        <p14:creationId xmlns:p14="http://schemas.microsoft.com/office/powerpoint/2010/main" val="407186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使用案例</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定義</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對系統行為的描述。這種描述是從一個讓系統完成一些特定工作的使用者的視角編寫出來的描述。使用案例記錄了系統回應單個使用者刺激所經歷的一連串可視事件</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可視</a:t>
            </a:r>
            <a:r>
              <a:rPr lang="zh-TW" altLang="en-US" dirty="0" smtClean="0">
                <a:latin typeface="Times New Roman" panose="02020603050405020304" pitchFamily="18" charset="0"/>
                <a:ea typeface="標楷體" panose="03000509000000000000" pitchFamily="65" charset="-120"/>
              </a:rPr>
              <a:t>事件</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使用者能夠看得到的事件。</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使用案例根本不用描述那些看不見的</a:t>
            </a:r>
            <a:r>
              <a:rPr lang="zh-TW" altLang="en-US" dirty="0" smtClean="0">
                <a:latin typeface="Times New Roman" panose="02020603050405020304" pitchFamily="18" charset="0"/>
                <a:ea typeface="標楷體" panose="03000509000000000000" pitchFamily="65" charset="-120"/>
              </a:rPr>
              <a:t>行為，也不描述那些看不到的系統機制。它們只描述「使用者能夠看得到的東西</a:t>
            </a:r>
            <a:r>
              <a:rPr lang="en-US" altLang="zh-TW" dirty="0" smtClean="0">
                <a:latin typeface="Times New Roman" panose="02020603050405020304" pitchFamily="18" charset="0"/>
                <a:ea typeface="標楷體" panose="03000509000000000000" pitchFamily="65" charset="-120"/>
              </a:rPr>
              <a:t>』</a:t>
            </a:r>
          </a:p>
          <a:p>
            <a:pPr>
              <a:lnSpc>
                <a:spcPct val="100000"/>
              </a:lnSpc>
            </a:pPr>
            <a:r>
              <a:rPr lang="zh-TW" altLang="en-US" dirty="0">
                <a:latin typeface="Times New Roman" panose="02020603050405020304" pitchFamily="18" charset="0"/>
                <a:ea typeface="標楷體" panose="03000509000000000000" pitchFamily="65" charset="-120"/>
              </a:rPr>
              <a:t>使用案例通常被分成兩個</a:t>
            </a:r>
            <a:r>
              <a:rPr lang="zh-TW" altLang="en-US" dirty="0" smtClean="0">
                <a:latin typeface="Times New Roman" panose="02020603050405020304" pitchFamily="18" charset="0"/>
                <a:ea typeface="標楷體" panose="03000509000000000000" pitchFamily="65" charset="-120"/>
              </a:rPr>
              <a:t>部分，分別是</a:t>
            </a:r>
            <a:r>
              <a:rPr lang="zh-TW" altLang="en-US" b="1" dirty="0" smtClean="0">
                <a:solidFill>
                  <a:srgbClr val="FF0000"/>
                </a:solidFill>
                <a:latin typeface="Times New Roman" panose="02020603050405020304" pitchFamily="18" charset="0"/>
                <a:ea typeface="標楷體" panose="03000509000000000000" pitchFamily="65" charset="-120"/>
              </a:rPr>
              <a:t>基本流程</a:t>
            </a:r>
            <a:r>
              <a:rPr lang="en-US" altLang="zh-TW" dirty="0" smtClean="0">
                <a:latin typeface="Times New Roman" panose="02020603050405020304" pitchFamily="18" charset="0"/>
                <a:ea typeface="標楷體" panose="03000509000000000000" pitchFamily="65" charset="-120"/>
              </a:rPr>
              <a:t>(</a:t>
            </a:r>
            <a:r>
              <a:rPr lang="en-US" altLang="zh-TW" i="1" dirty="0" smtClean="0">
                <a:latin typeface="Times New Roman" panose="02020603050405020304" pitchFamily="18" charset="0"/>
                <a:ea typeface="標楷體" panose="03000509000000000000" pitchFamily="65" charset="-120"/>
              </a:rPr>
              <a:t>primary course</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和</a:t>
            </a:r>
            <a:r>
              <a:rPr lang="zh-TW" altLang="en-US" b="1" dirty="0" smtClean="0">
                <a:solidFill>
                  <a:srgbClr val="FF0000"/>
                </a:solidFill>
                <a:latin typeface="Times New Roman" panose="02020603050405020304" pitchFamily="18" charset="0"/>
                <a:ea typeface="標楷體" panose="03000509000000000000" pitchFamily="65" charset="-120"/>
              </a:rPr>
              <a:t>備選流程</a:t>
            </a:r>
            <a:r>
              <a:rPr lang="en-US" altLang="zh-TW" dirty="0" smtClean="0">
                <a:latin typeface="Times New Roman" panose="02020603050405020304" pitchFamily="18" charset="0"/>
                <a:ea typeface="標楷體" panose="03000509000000000000" pitchFamily="65" charset="-120"/>
              </a:rPr>
              <a:t>(</a:t>
            </a:r>
            <a:r>
              <a:rPr lang="en-US" altLang="zh-TW" i="1" dirty="0" smtClean="0">
                <a:latin typeface="Times New Roman" panose="02020603050405020304" pitchFamily="18" charset="0"/>
                <a:ea typeface="標楷體" panose="03000509000000000000" pitchFamily="65" charset="-120"/>
              </a:rPr>
              <a:t>alternative course</a:t>
            </a:r>
            <a:r>
              <a:rPr lang="en-US" altLang="zh-TW" dirty="0" smtClean="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6" name="文字方塊 5"/>
          <p:cNvSpPr txBox="1"/>
          <p:nvPr/>
        </p:nvSpPr>
        <p:spPr>
          <a:xfrm>
            <a:off x="4654252" y="895003"/>
            <a:ext cx="6480720" cy="461665"/>
          </a:xfrm>
          <a:prstGeom prst="rect">
            <a:avLst/>
          </a:prstGeom>
          <a:noFill/>
        </p:spPr>
        <p:txBody>
          <a:bodyPr wrap="square" rtlCol="0">
            <a:spAutoFit/>
          </a:bodyPr>
          <a:lstStyle/>
          <a:p>
            <a:r>
              <a:rPr lang="zh-TW" altLang="en-US" dirty="0">
                <a:solidFill>
                  <a:schemeClr val="tx2"/>
                </a:solidFill>
                <a:latin typeface="Times New Roman" panose="02020603050405020304" pitchFamily="18" charset="0"/>
                <a:ea typeface="標楷體" panose="03000509000000000000" pitchFamily="65" charset="-120"/>
              </a:rPr>
              <a:t>刺激在這邊指的是「使用者對系統做出的行為」</a:t>
            </a:r>
            <a:endParaRPr lang="zh-TW" altLang="en-US" dirty="0">
              <a:solidFill>
                <a:schemeClr val="tx2"/>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94886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使用案例</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基本流程</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在一切正常的情況下，系統是如何回應使用者刺激的</a:t>
            </a:r>
            <a:endParaRPr lang="en-US" altLang="zh-TW" dirty="0" smtClean="0">
              <a:latin typeface="Times New Roman" panose="02020603050405020304" pitchFamily="18" charset="0"/>
              <a:ea typeface="標楷體" panose="03000509000000000000" pitchFamily="65" charset="-120"/>
            </a:endParaRPr>
          </a:p>
          <a:p>
            <a:pPr lvl="1">
              <a:lnSpc>
                <a:spcPct val="100000"/>
              </a:lnSpc>
              <a:buFont typeface="Wingdings" panose="05000000000000000000" pitchFamily="2" charset="2"/>
              <a:buChar char="n"/>
            </a:pPr>
            <a:r>
              <a:rPr lang="zh-TW" altLang="en-US" dirty="0" smtClean="0">
                <a:latin typeface="Times New Roman" panose="02020603050405020304" pitchFamily="18" charset="0"/>
                <a:ea typeface="標楷體" panose="03000509000000000000" pitchFamily="65" charset="-120"/>
              </a:rPr>
              <a:t>使用者</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smtClean="0">
                <a:latin typeface="Times New Roman" panose="02020603050405020304" pitchFamily="18" charset="0"/>
                <a:ea typeface="標楷體" panose="03000509000000000000" pitchFamily="65" charset="-120"/>
              </a:rPr>
              <a:t>收銀員在掃描器上劃過商品</a:t>
            </a:r>
            <a:endParaRPr lang="en-US" altLang="zh-TW" dirty="0">
              <a:latin typeface="Times New Roman" panose="02020603050405020304" pitchFamily="18" charset="0"/>
              <a:ea typeface="標楷體" panose="03000509000000000000" pitchFamily="65" charset="-120"/>
            </a:endParaRPr>
          </a:p>
          <a:p>
            <a:pPr lvl="1">
              <a:lnSpc>
                <a:spcPct val="100000"/>
              </a:lnSpc>
              <a:buFont typeface="Wingdings" panose="05000000000000000000" pitchFamily="2" charset="2"/>
              <a:buChar char="n"/>
            </a:pPr>
            <a:r>
              <a:rPr lang="zh-TW" altLang="en-US" dirty="0" smtClean="0">
                <a:latin typeface="Times New Roman" panose="02020603050405020304" pitchFamily="18" charset="0"/>
                <a:ea typeface="標楷體" panose="03000509000000000000" pitchFamily="65" charset="-120"/>
              </a:rPr>
              <a:t>系統</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a:latin typeface="Times New Roman" panose="02020603050405020304" pitchFamily="18" charset="0"/>
                <a:ea typeface="標楷體" panose="03000509000000000000" pitchFamily="65" charset="-120"/>
              </a:rPr>
              <a:t>掃描器讀取</a:t>
            </a:r>
            <a:r>
              <a:rPr lang="en-US" altLang="zh-TW" dirty="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a:latin typeface="Times New Roman" panose="02020603050405020304" pitchFamily="18" charset="0"/>
                <a:ea typeface="標楷體" panose="03000509000000000000" pitchFamily="65" charset="-120"/>
              </a:rPr>
              <a:t>商品的價格</a:t>
            </a:r>
            <a:r>
              <a:rPr lang="zh-TW" altLang="en-US" dirty="0" smtClean="0">
                <a:latin typeface="Times New Roman" panose="02020603050405020304" pitchFamily="18" charset="0"/>
                <a:ea typeface="標楷體" panose="03000509000000000000" pitchFamily="65" charset="-120"/>
              </a:rPr>
              <a:t>、描述以及目前的價格總數出現在朝向顧客的顯示器上</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a:latin typeface="Times New Roman" panose="02020603050405020304" pitchFamily="18" charset="0"/>
                <a:ea typeface="標楷體" panose="03000509000000000000" pitchFamily="65" charset="-120"/>
              </a:rPr>
              <a:t>價格和描述也出現在收銀員的螢幕</a:t>
            </a:r>
            <a:r>
              <a:rPr lang="zh-TW" altLang="en-US" dirty="0" smtClean="0">
                <a:latin typeface="Times New Roman" panose="02020603050405020304" pitchFamily="18" charset="0"/>
                <a:ea typeface="標楷體" panose="03000509000000000000" pitchFamily="65" charset="-120"/>
              </a:rPr>
              <a:t>上</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a:latin typeface="Times New Roman" panose="02020603050405020304" pitchFamily="18" charset="0"/>
                <a:ea typeface="標楷體" panose="03000509000000000000" pitchFamily="65" charset="-120"/>
              </a:rPr>
              <a:t>價格和描述列印在收條</a:t>
            </a:r>
            <a:r>
              <a:rPr lang="zh-TW" altLang="en-US" dirty="0" smtClean="0">
                <a:latin typeface="Times New Roman" panose="02020603050405020304" pitchFamily="18" charset="0"/>
                <a:ea typeface="標楷體" panose="03000509000000000000" pitchFamily="65" charset="-120"/>
              </a:rPr>
              <a:t>上</a:t>
            </a:r>
            <a:endParaRPr lang="en-US" altLang="zh-TW" dirty="0" smtClean="0">
              <a:latin typeface="Times New Roman" panose="02020603050405020304" pitchFamily="18" charset="0"/>
              <a:ea typeface="標楷體" panose="03000509000000000000" pitchFamily="65" charset="-120"/>
            </a:endParaRPr>
          </a:p>
          <a:p>
            <a:pPr lvl="2">
              <a:lnSpc>
                <a:spcPct val="100000"/>
              </a:lnSpc>
              <a:buFont typeface="Wingdings" panose="05000000000000000000" pitchFamily="2" charset="2"/>
              <a:buChar char="u"/>
            </a:pPr>
            <a:r>
              <a:rPr lang="zh-TW" altLang="en-US" dirty="0">
                <a:latin typeface="Times New Roman" panose="02020603050405020304" pitchFamily="18" charset="0"/>
                <a:ea typeface="標楷體" panose="03000509000000000000" pitchFamily="65" charset="-120"/>
              </a:rPr>
              <a:t>系統發出可以聽到</a:t>
            </a:r>
            <a:r>
              <a:rPr lang="zh-TW" altLang="en-US" dirty="0" smtClean="0">
                <a:latin typeface="Times New Roman" panose="02020603050405020304" pitchFamily="18" charset="0"/>
                <a:ea typeface="標楷體" panose="03000509000000000000" pitchFamily="65" charset="-120"/>
              </a:rPr>
              <a:t>的「確認」聲音已通知收銀員</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碼被正確讀取</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98045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基本流程</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a:latin typeface="Times New Roman" panose="02020603050405020304" pitchFamily="18" charset="0"/>
                <a:ea typeface="標楷體" panose="03000509000000000000" pitchFamily="65" charset="-120"/>
              </a:rPr>
              <a:t>以上就是</a:t>
            </a:r>
            <a:r>
              <a:rPr lang="zh-TW" altLang="en-US" dirty="0" smtClean="0">
                <a:latin typeface="Times New Roman" panose="02020603050405020304" pitchFamily="18" charset="0"/>
                <a:ea typeface="標楷體" panose="03000509000000000000" pitchFamily="65" charset="-120"/>
              </a:rPr>
              <a:t>一個使用案例的基本流程。不需要任何更複雜的東西。事實上，使用案例不需要在幾天或一周內就要實做出來，那麼如同上面這幾個簡單的步驟，也可能過於詳細。基本上，</a:t>
            </a:r>
            <a:r>
              <a:rPr lang="zh-TW" altLang="en-US" b="1" dirty="0" smtClean="0">
                <a:solidFill>
                  <a:srgbClr val="FF0000"/>
                </a:solidFill>
                <a:latin typeface="Times New Roman" panose="02020603050405020304" pitchFamily="18" charset="0"/>
                <a:ea typeface="標楷體" panose="03000509000000000000" pitchFamily="65" charset="-120"/>
              </a:rPr>
              <a:t>只要記下使用案例的「名稱」即可</a:t>
            </a:r>
            <a:r>
              <a:rPr lang="zh-TW" altLang="en-US" dirty="0" smtClean="0">
                <a:latin typeface="Times New Roman" panose="02020603050405020304" pitchFamily="18" charset="0"/>
                <a:ea typeface="標楷體" panose="03000509000000000000" pitchFamily="65" charset="-120"/>
              </a:rPr>
              <a:t>，因為明天，細節將會變化</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工具</a:t>
            </a:r>
            <a:endParaRPr lang="en-US" altLang="zh-TW" dirty="0" smtClean="0">
              <a:latin typeface="Times New Roman" panose="02020603050405020304" pitchFamily="18" charset="0"/>
              <a:ea typeface="標楷體" panose="03000509000000000000" pitchFamily="65" charset="-120"/>
            </a:endParaRPr>
          </a:p>
          <a:p>
            <a:pPr lvl="1">
              <a:lnSpc>
                <a:spcPct val="100000"/>
              </a:lnSpc>
            </a:pPr>
            <a:r>
              <a:rPr lang="zh-TW" altLang="en-US" dirty="0" smtClean="0">
                <a:latin typeface="Times New Roman" panose="02020603050405020304" pitchFamily="18" charset="0"/>
                <a:ea typeface="標楷體" panose="03000509000000000000" pitchFamily="65" charset="-120"/>
              </a:rPr>
              <a:t>試算表</a:t>
            </a:r>
            <a:endParaRPr lang="en-US" altLang="zh-TW" dirty="0" smtClean="0">
              <a:latin typeface="Times New Roman" panose="02020603050405020304" pitchFamily="18" charset="0"/>
              <a:ea typeface="標楷體" panose="03000509000000000000" pitchFamily="65" charset="-120"/>
            </a:endParaRPr>
          </a:p>
          <a:p>
            <a:pPr lvl="1">
              <a:lnSpc>
                <a:spcPct val="100000"/>
              </a:lnSpc>
            </a:pPr>
            <a:r>
              <a:rPr lang="zh-TW" altLang="en-US" dirty="0">
                <a:latin typeface="Times New Roman" panose="02020603050405020304" pitchFamily="18" charset="0"/>
                <a:ea typeface="標楷體" panose="03000509000000000000" pitchFamily="65" charset="-120"/>
              </a:rPr>
              <a:t>文書處理軟體</a:t>
            </a:r>
            <a:r>
              <a:rPr lang="zh-TW" altLang="en-US" dirty="0" smtClean="0">
                <a:latin typeface="Times New Roman" panose="02020603050405020304" pitchFamily="18" charset="0"/>
                <a:ea typeface="標楷體" panose="03000509000000000000" pitchFamily="65" charset="-120"/>
              </a:rPr>
              <a:t>文件</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使用案例名稱清單</a:t>
            </a:r>
            <a:r>
              <a:rPr lang="en-US" altLang="zh-TW" dirty="0" smtClean="0">
                <a:latin typeface="Times New Roman" panose="02020603050405020304" pitchFamily="18" charset="0"/>
                <a:ea typeface="標楷體" panose="03000509000000000000" pitchFamily="65" charset="-120"/>
              </a:rPr>
              <a:t>)</a:t>
            </a:r>
          </a:p>
          <a:p>
            <a:pPr lvl="1">
              <a:lnSpc>
                <a:spcPct val="100000"/>
              </a:lnSpc>
            </a:pPr>
            <a:r>
              <a:rPr lang="zh-TW" altLang="en-US" dirty="0">
                <a:latin typeface="Times New Roman" panose="02020603050405020304" pitchFamily="18" charset="0"/>
                <a:ea typeface="標楷體" panose="03000509000000000000" pitchFamily="65" charset="-120"/>
              </a:rPr>
              <a:t>索引</a:t>
            </a:r>
            <a:r>
              <a:rPr lang="zh-TW" altLang="en-US" dirty="0" smtClean="0">
                <a:latin typeface="Times New Roman" panose="02020603050405020304" pitchFamily="18" charset="0"/>
                <a:ea typeface="標楷體" panose="03000509000000000000" pitchFamily="65" charset="-120"/>
              </a:rPr>
              <a:t>卡片</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堆疊</a:t>
            </a:r>
            <a:r>
              <a:rPr lang="en-US" altLang="zh-TW" dirty="0" smtClean="0">
                <a:latin typeface="Times New Roman" panose="02020603050405020304" pitchFamily="18" charset="0"/>
                <a:ea typeface="標楷體" panose="03000509000000000000" pitchFamily="65" charset="-120"/>
              </a:rPr>
              <a:t>)</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03528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基本流程</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sz="half" idx="1"/>
          </p:nvPr>
        </p:nvSpPr>
        <p:spPr>
          <a:xfrm>
            <a:off x="1117309" y="1701800"/>
            <a:ext cx="4977104" cy="5156200"/>
          </a:xfrm>
        </p:spPr>
        <p:txBody>
          <a:bodyPr>
            <a:normAutofit/>
          </a:bodyPr>
          <a:lstStyle/>
          <a:p>
            <a:pPr>
              <a:lnSpc>
                <a:spcPct val="100000"/>
              </a:lnSpc>
            </a:pPr>
            <a:r>
              <a:rPr lang="zh-TW" altLang="en-US" dirty="0" smtClean="0">
                <a:latin typeface="Times New Roman" panose="02020603050405020304" pitchFamily="18" charset="0"/>
                <a:ea typeface="標楷體" panose="03000509000000000000" pitchFamily="65" charset="-120"/>
              </a:rPr>
              <a:t>掃描器讀取</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商品的</a:t>
            </a:r>
            <a:r>
              <a:rPr lang="zh-TW" altLang="en-US" dirty="0" smtClean="0">
                <a:latin typeface="Times New Roman" panose="02020603050405020304" pitchFamily="18" charset="0"/>
                <a:ea typeface="標楷體" panose="03000509000000000000" pitchFamily="65" charset="-120"/>
              </a:rPr>
              <a:t>價格、描述以及目前的價格總數出現在朝向顧客的顯示器上</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價格和描述也出現在收銀員的螢幕</a:t>
            </a:r>
            <a:r>
              <a:rPr lang="zh-TW" altLang="en-US" dirty="0" smtClean="0">
                <a:latin typeface="Times New Roman" panose="02020603050405020304" pitchFamily="18" charset="0"/>
                <a:ea typeface="標楷體" panose="03000509000000000000" pitchFamily="65" charset="-120"/>
              </a:rPr>
              <a:t>上</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價格和描述列印在收條</a:t>
            </a:r>
            <a:r>
              <a:rPr lang="zh-TW" altLang="en-US" dirty="0" smtClean="0">
                <a:latin typeface="Times New Roman" panose="02020603050405020304" pitchFamily="18" charset="0"/>
                <a:ea typeface="標楷體" panose="03000509000000000000" pitchFamily="65" charset="-120"/>
              </a:rPr>
              <a:t>上</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系統發出可以聽到</a:t>
            </a:r>
            <a:r>
              <a:rPr lang="zh-TW" altLang="en-US" dirty="0" smtClean="0">
                <a:latin typeface="Times New Roman" panose="02020603050405020304" pitchFamily="18" charset="0"/>
                <a:ea typeface="標楷體" panose="03000509000000000000" pitchFamily="65" charset="-120"/>
              </a:rPr>
              <a:t>的「確認」聲音已通知收銀員</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碼被正確讀取</a:t>
            </a:r>
            <a:endParaRPr lang="en-US" altLang="zh-TW" dirty="0" smtClean="0">
              <a:latin typeface="Times New Roman" panose="02020603050405020304" pitchFamily="18" charset="0"/>
              <a:ea typeface="標楷體" panose="03000509000000000000" pitchFamily="65" charset="-120"/>
            </a:endParaRPr>
          </a:p>
        </p:txBody>
      </p:sp>
      <p:sp>
        <p:nvSpPr>
          <p:cNvPr id="4" name="內容版面配置區 3"/>
          <p:cNvSpPr>
            <a:spLocks noGrp="1"/>
          </p:cNvSpPr>
          <p:nvPr>
            <p:ph sz="half" idx="2"/>
          </p:nvPr>
        </p:nvSpPr>
        <p:spPr>
          <a:xfrm>
            <a:off x="6297559" y="1701800"/>
            <a:ext cx="4977104" cy="5111576"/>
          </a:xfrm>
        </p:spPr>
        <p:txBody>
          <a:bodyPr>
            <a:normAutofit/>
          </a:bodyPr>
          <a:lstStyle/>
          <a:p>
            <a:r>
              <a:rPr lang="zh-TW" altLang="en-US" dirty="0" smtClean="0">
                <a:latin typeface="Times New Roman" panose="02020603050405020304" pitchFamily="18" charset="0"/>
                <a:ea typeface="標楷體" panose="03000509000000000000" pitchFamily="65" charset="-120"/>
              </a:rPr>
              <a:t>讀取</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endParaRPr lang="en-US" altLang="zh-TW" dirty="0" smtClean="0">
              <a:latin typeface="Times New Roman" panose="02020603050405020304" pitchFamily="18" charset="0"/>
              <a:ea typeface="標楷體" panose="03000509000000000000" pitchFamily="65" charset="-120"/>
            </a:endParaRPr>
          </a:p>
          <a:p>
            <a:r>
              <a:rPr lang="zh-TW" altLang="en-US" dirty="0">
                <a:latin typeface="Times New Roman" panose="02020603050405020304" pitchFamily="18" charset="0"/>
                <a:ea typeface="標楷體" panose="03000509000000000000" pitchFamily="65" charset="-120"/>
              </a:rPr>
              <a:t>在</a:t>
            </a:r>
            <a:r>
              <a:rPr lang="zh-TW" altLang="en-US" dirty="0" smtClean="0">
                <a:latin typeface="Times New Roman" panose="02020603050405020304" pitchFamily="18" charset="0"/>
                <a:ea typeface="標楷體" panose="03000509000000000000" pitchFamily="65" charset="-120"/>
              </a:rPr>
              <a:t>顧客顯示器上顯示</a:t>
            </a:r>
            <a:r>
              <a:rPr lang="zh-TW" altLang="en-US" dirty="0">
                <a:latin typeface="Times New Roman" panose="02020603050405020304" pitchFamily="18" charset="0"/>
                <a:ea typeface="標楷體" panose="03000509000000000000" pitchFamily="65" charset="-120"/>
              </a:rPr>
              <a:t>商品</a:t>
            </a:r>
            <a:r>
              <a:rPr lang="zh-TW" altLang="en-US" dirty="0" smtClean="0">
                <a:latin typeface="Times New Roman" panose="02020603050405020304" pitchFamily="18" charset="0"/>
                <a:ea typeface="標楷體" panose="03000509000000000000" pitchFamily="65" charset="-120"/>
              </a:rPr>
              <a:t>資訊</a:t>
            </a:r>
            <a:endParaRPr lang="en-US" altLang="zh-TW" dirty="0" smtClean="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在收銀員顯示器上顯示商品資訊</a:t>
            </a:r>
            <a:endParaRPr lang="en-US" altLang="zh-TW" dirty="0" smtClean="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列印發票</a:t>
            </a:r>
            <a:endParaRPr lang="en-US" altLang="zh-TW" dirty="0" smtClean="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發出聲音</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20405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使用案例</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備選流程</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使用案例基本流程的補充</a:t>
            </a:r>
            <a:endParaRPr lang="en-US" altLang="zh-TW" dirty="0" smtClean="0">
              <a:latin typeface="Times New Roman" panose="02020603050405020304" pitchFamily="18" charset="0"/>
              <a:ea typeface="標楷體" panose="03000509000000000000" pitchFamily="65" charset="-120"/>
            </a:endParaRPr>
          </a:p>
          <a:p>
            <a:pPr lvl="1">
              <a:lnSpc>
                <a:spcPct val="100000"/>
              </a:lnSpc>
              <a:buFont typeface="Wingdings" panose="05000000000000000000" pitchFamily="2" charset="2"/>
              <a:buChar char="n"/>
            </a:pPr>
            <a:r>
              <a:rPr lang="zh-TW" altLang="en-US" dirty="0" smtClean="0">
                <a:latin typeface="Times New Roman" panose="02020603050405020304" pitchFamily="18" charset="0"/>
                <a:ea typeface="標楷體" panose="03000509000000000000" pitchFamily="65" charset="-120"/>
              </a:rPr>
              <a:t>無法讀取</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如果掃描器無法讀取</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碼，系統應該發出「重新掃描」聲音，已通知收銀員再試一次。如果重試三次仍失敗，那麼收銀員應該手動輸入</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endParaRPr lang="en-US" altLang="zh-TW" dirty="0" smtClean="0">
              <a:latin typeface="Times New Roman" panose="02020603050405020304" pitchFamily="18" charset="0"/>
              <a:ea typeface="標楷體" panose="03000509000000000000" pitchFamily="65" charset="-120"/>
            </a:endParaRPr>
          </a:p>
          <a:p>
            <a:pPr lvl="1">
              <a:lnSpc>
                <a:spcPct val="100000"/>
              </a:lnSpc>
              <a:buFont typeface="Wingdings" panose="05000000000000000000" pitchFamily="2" charset="2"/>
              <a:buChar char="n"/>
            </a:pPr>
            <a:r>
              <a:rPr lang="zh-TW" altLang="en-US" dirty="0">
                <a:latin typeface="Times New Roman" panose="02020603050405020304" pitchFamily="18" charset="0"/>
                <a:ea typeface="標楷體" panose="03000509000000000000" pitchFamily="65" charset="-120"/>
              </a:rPr>
              <a:t>沒有</a:t>
            </a:r>
            <a:r>
              <a:rPr lang="en-US" altLang="zh-TW" dirty="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如果商品上沒有</a:t>
            </a:r>
            <a:r>
              <a:rPr lang="en-US" altLang="zh-TW" dirty="0" smtClean="0">
                <a:latin typeface="Times New Roman" panose="02020603050405020304" pitchFamily="18" charset="0"/>
                <a:ea typeface="標楷體" panose="03000509000000000000" pitchFamily="65" charset="-120"/>
              </a:rPr>
              <a:t>UPC</a:t>
            </a:r>
            <a:r>
              <a:rPr lang="zh-TW" altLang="en-US" dirty="0" smtClean="0">
                <a:latin typeface="Times New Roman" panose="02020603050405020304" pitchFamily="18" charset="0"/>
                <a:ea typeface="標楷體" panose="03000509000000000000" pitchFamily="65" charset="-120"/>
              </a:rPr>
              <a:t>碼，那麼收銀員應該手動輸入價格</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這些備選</a:t>
            </a:r>
            <a:r>
              <a:rPr lang="zh-TW" altLang="en-US" dirty="0" smtClean="0">
                <a:latin typeface="Times New Roman" panose="02020603050405020304" pitchFamily="18" charset="0"/>
                <a:ea typeface="標楷體" panose="03000509000000000000" pitchFamily="65" charset="-120"/>
              </a:rPr>
              <a:t>流程提供存在其他使用案例的線索，而這些使用案例可能是利益相關者一開始沒有識別出來的</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17905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系統邊界</a:t>
            </a:r>
            <a:r>
              <a:rPr lang="zh-TW" altLang="en-US" dirty="0" smtClean="0">
                <a:latin typeface="Times New Roman" panose="02020603050405020304" pitchFamily="18" charset="0"/>
                <a:ea typeface="標楷體" panose="03000509000000000000" pitchFamily="65" charset="-120"/>
              </a:rPr>
              <a:t>圖</a:t>
            </a:r>
            <a:r>
              <a:rPr lang="en-US" altLang="zh-TW" dirty="0" smtClean="0">
                <a:latin typeface="Times New Roman" panose="02020603050405020304" pitchFamily="18" charset="0"/>
                <a:ea typeface="標楷體" panose="03000509000000000000" pitchFamily="65" charset="-120"/>
              </a:rPr>
              <a:t>(system boundary diagram)</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sz="half" idx="1"/>
          </p:nvPr>
        </p:nvSpPr>
        <p:spPr>
          <a:xfrm>
            <a:off x="1117309" y="1701800"/>
            <a:ext cx="4977104" cy="4823544"/>
          </a:xfrm>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大矩形是系統邊界</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矩形內的所有東西都是欲開發系統的組成部分</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矩形外面是操作該系統的</a:t>
            </a:r>
            <a:r>
              <a:rPr lang="zh-TW" altLang="en-US" dirty="0" smtClean="0">
                <a:latin typeface="Times New Roman" panose="02020603050405020304" pitchFamily="18" charset="0"/>
                <a:ea typeface="標楷體" panose="03000509000000000000" pitchFamily="65" charset="-120"/>
              </a:rPr>
              <a:t>參與者</a:t>
            </a:r>
            <a:r>
              <a:rPr lang="en-US" altLang="zh-TW" dirty="0" smtClean="0">
                <a:latin typeface="Times New Roman" panose="02020603050405020304" pitchFamily="18" charset="0"/>
                <a:ea typeface="標楷體" panose="03000509000000000000" pitchFamily="65" charset="-120"/>
              </a:rPr>
              <a:t>(actor)</a:t>
            </a:r>
          </a:p>
          <a:p>
            <a:pPr>
              <a:lnSpc>
                <a:spcPct val="100000"/>
              </a:lnSpc>
            </a:pPr>
            <a:r>
              <a:rPr lang="zh-TW" altLang="en-US" dirty="0">
                <a:latin typeface="Times New Roman" panose="02020603050405020304" pitchFamily="18" charset="0"/>
                <a:ea typeface="標楷體" panose="03000509000000000000" pitchFamily="65" charset="-120"/>
              </a:rPr>
              <a:t>參與者是處在系統</a:t>
            </a:r>
            <a:r>
              <a:rPr lang="zh-TW" altLang="en-US" dirty="0" smtClean="0">
                <a:latin typeface="Times New Roman" panose="02020603050405020304" pitchFamily="18" charset="0"/>
                <a:ea typeface="標楷體" panose="03000509000000000000" pitchFamily="65" charset="-120"/>
              </a:rPr>
              <a:t>外部，給予系統刺激的實體</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參與者也可以是設備或其他系統，例如即時時鐘</a:t>
            </a:r>
            <a:endParaRPr lang="zh-TW" altLang="en-US" dirty="0">
              <a:latin typeface="Times New Roman" panose="02020603050405020304" pitchFamily="18" charset="0"/>
              <a:ea typeface="標楷體" panose="03000509000000000000" pitchFamily="65" charset="-120"/>
            </a:endParaRPr>
          </a:p>
        </p:txBody>
      </p:sp>
      <p:pic>
        <p:nvPicPr>
          <p:cNvPr id="7" name="內容版面配置區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4547" t="13250" r="5218" b="18500"/>
          <a:stretch/>
        </p:blipFill>
        <p:spPr>
          <a:xfrm rot="16200000">
            <a:off x="7035332" y="1587935"/>
            <a:ext cx="3590767" cy="4752528"/>
          </a:xfrm>
          <a:prstGeom prst="rect">
            <a:avLst/>
          </a:prstGeom>
        </p:spPr>
      </p:pic>
    </p:spTree>
    <p:extLst>
      <p:ext uri="{BB962C8B-B14F-4D97-AF65-F5344CB8AC3E}">
        <p14:creationId xmlns:p14="http://schemas.microsoft.com/office/powerpoint/2010/main" val="184358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系統邊界</a:t>
            </a:r>
            <a:r>
              <a:rPr lang="zh-TW" altLang="en-US" dirty="0" smtClean="0">
                <a:latin typeface="Times New Roman" panose="02020603050405020304" pitchFamily="18" charset="0"/>
                <a:ea typeface="標楷體" panose="03000509000000000000" pitchFamily="65" charset="-120"/>
              </a:rPr>
              <a:t>圖</a:t>
            </a:r>
            <a:r>
              <a:rPr lang="en-US" altLang="zh-TW" dirty="0" smtClean="0">
                <a:latin typeface="Times New Roman" panose="02020603050405020304" pitchFamily="18" charset="0"/>
                <a:ea typeface="標楷體" panose="03000509000000000000" pitchFamily="65" charset="-120"/>
              </a:rPr>
              <a:t>(system boundary diagram)</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sz="half" idx="1"/>
          </p:nvPr>
        </p:nvSpPr>
        <p:spPr>
          <a:xfrm>
            <a:off x="1117309" y="1701800"/>
            <a:ext cx="4977104" cy="4823544"/>
          </a:xfrm>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帶有名稱的橢圓就是使用案例</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參與者和他們所觸發的使用案例之間有線相連，不要使用箭頭線，因為沒有人真正知道箭頭的方向代表什麼</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可以作為一張不錯的封面</a:t>
            </a:r>
            <a:r>
              <a:rPr lang="zh-TW" altLang="en-US" dirty="0" smtClean="0">
                <a:latin typeface="Times New Roman" panose="02020603050405020304" pitchFamily="18" charset="0"/>
                <a:ea typeface="標楷體" panose="03000509000000000000" pitchFamily="65" charset="-120"/>
              </a:rPr>
              <a:t>，附在提供給利益相關者的報告書上</a:t>
            </a:r>
            <a:endParaRPr lang="zh-TW" altLang="en-US" dirty="0">
              <a:latin typeface="Times New Roman" panose="02020603050405020304" pitchFamily="18" charset="0"/>
              <a:ea typeface="標楷體" panose="03000509000000000000" pitchFamily="65" charset="-120"/>
            </a:endParaRPr>
          </a:p>
        </p:txBody>
      </p:sp>
      <p:pic>
        <p:nvPicPr>
          <p:cNvPr id="7" name="內容版面配置區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4547" t="13250" r="5218" b="18500"/>
          <a:stretch/>
        </p:blipFill>
        <p:spPr>
          <a:xfrm rot="16200000">
            <a:off x="7035332" y="1587935"/>
            <a:ext cx="3590767" cy="4752528"/>
          </a:xfrm>
          <a:prstGeom prst="rect">
            <a:avLst/>
          </a:prstGeom>
        </p:spPr>
      </p:pic>
    </p:spTree>
    <p:extLst>
      <p:ext uri="{BB962C8B-B14F-4D97-AF65-F5344CB8AC3E}">
        <p14:creationId xmlns:p14="http://schemas.microsoft.com/office/powerpoint/2010/main" val="38137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rPr>
              <a:t>目錄</a:t>
            </a:r>
          </a:p>
        </p:txBody>
      </p:sp>
      <p:sp>
        <p:nvSpPr>
          <p:cNvPr id="3" name="內容版面配置區 2"/>
          <p:cNvSpPr>
            <a:spLocks noGrp="1"/>
          </p:cNvSpPr>
          <p:nvPr>
            <p:ph idx="1"/>
          </p:nvPr>
        </p:nvSpPr>
        <p:spPr/>
        <p:txBody>
          <a:bodyPr>
            <a:normAutofit/>
          </a:bodyPr>
          <a:lstStyle/>
          <a:p>
            <a:pPr>
              <a:lnSpc>
                <a:spcPct val="100000"/>
              </a:lnSpc>
            </a:pPr>
            <a:r>
              <a:rPr lang="zh-TW" altLang="en-US" dirty="0" smtClean="0">
                <a:latin typeface="Times New Roman" panose="02020603050405020304" pitchFamily="18" charset="0"/>
                <a:ea typeface="標楷體" panose="03000509000000000000" pitchFamily="65" charset="-120"/>
              </a:rPr>
              <a:t>狀態圖</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物件</a:t>
            </a:r>
            <a:r>
              <a:rPr lang="zh-TW" altLang="en-US" dirty="0" smtClean="0">
                <a:latin typeface="Times New Roman" panose="02020603050405020304" pitchFamily="18" charset="0"/>
                <a:ea typeface="標楷體" panose="03000509000000000000" pitchFamily="65" charset="-120"/>
              </a:rPr>
              <a:t>圖</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使用</a:t>
            </a:r>
            <a:r>
              <a:rPr lang="zh-TW" altLang="en-US" dirty="0" smtClean="0">
                <a:latin typeface="Times New Roman" panose="02020603050405020304" pitchFamily="18" charset="0"/>
                <a:ea typeface="標楷體" panose="03000509000000000000" pitchFamily="65" charset="-120"/>
              </a:rPr>
              <a:t>案例</a:t>
            </a:r>
            <a:endParaRPr lang="en-US" altLang="zh-TW" dirty="0" smtClean="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31848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狀態圖</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描述有限狀態機</a:t>
            </a: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finite state machine)</a:t>
            </a:r>
            <a:r>
              <a:rPr lang="zh-TW" altLang="en-US" dirty="0" smtClean="0">
                <a:latin typeface="Times New Roman" panose="02020603050405020304" pitchFamily="18" charset="0"/>
                <a:ea typeface="標楷體" panose="03000509000000000000" pitchFamily="65" charset="-120"/>
              </a:rPr>
              <a:t>方面，</a:t>
            </a:r>
            <a:r>
              <a:rPr lang="en-US" altLang="zh-TW" dirty="0" smtClean="0">
                <a:latin typeface="Times New Roman" panose="02020603050405020304" pitchFamily="18" charset="0"/>
                <a:ea typeface="標楷體" panose="03000509000000000000" pitchFamily="65" charset="-120"/>
              </a:rPr>
              <a:t>UML</a:t>
            </a:r>
            <a:r>
              <a:rPr lang="zh-TW" altLang="en-US" dirty="0" smtClean="0">
                <a:latin typeface="Times New Roman" panose="02020603050405020304" pitchFamily="18" charset="0"/>
                <a:ea typeface="標楷體" panose="03000509000000000000" pitchFamily="65" charset="-120"/>
              </a:rPr>
              <a:t>提供豐富的符號</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對於各類軟體的開發都是非常有用，例如</a:t>
            </a:r>
            <a:r>
              <a:rPr lang="en-US" altLang="zh-TW" dirty="0" smtClean="0">
                <a:latin typeface="Times New Roman" panose="02020603050405020304" pitchFamily="18" charset="0"/>
                <a:ea typeface="標楷體" panose="03000509000000000000" pitchFamily="65" charset="-120"/>
              </a:rPr>
              <a:t>GUI</a:t>
            </a:r>
            <a:r>
              <a:rPr lang="zh-TW" altLang="en-US" dirty="0" smtClean="0">
                <a:latin typeface="Times New Roman" panose="02020603050405020304" pitchFamily="18" charset="0"/>
                <a:ea typeface="標楷體" panose="03000509000000000000" pitchFamily="65" charset="-120"/>
              </a:rPr>
              <a:t>、通訊協定及任何基於事件的系統中</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在</a:t>
            </a:r>
            <a:r>
              <a:rPr lang="zh-TW" altLang="en-US" dirty="0">
                <a:latin typeface="Times New Roman" panose="02020603050405020304" pitchFamily="18" charset="0"/>
                <a:ea typeface="標楷體" panose="03000509000000000000" pitchFamily="65" charset="-120"/>
              </a:rPr>
              <a:t>開發和維護</a:t>
            </a:r>
            <a:r>
              <a:rPr lang="en-US" altLang="zh-TW" dirty="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方面，採用文字語言通常比圖形更容易一些</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44392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狀態圖</a:t>
            </a:r>
            <a:endParaRPr lang="zh-TW" altLang="en-US" dirty="0">
              <a:latin typeface="Times New Roman" panose="02020603050405020304" pitchFamily="18" charset="0"/>
              <a:ea typeface="標楷體" panose="03000509000000000000" pitchFamily="65" charset="-120"/>
            </a:endParaRPr>
          </a:p>
        </p:txBody>
      </p:sp>
      <p:pic>
        <p:nvPicPr>
          <p:cNvPr id="4" name="內容版面配置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757" b="18406"/>
          <a:stretch/>
        </p:blipFill>
        <p:spPr>
          <a:xfrm rot="16200000">
            <a:off x="3435490" y="1335394"/>
            <a:ext cx="5029811" cy="5616623"/>
          </a:xfrm>
        </p:spPr>
      </p:pic>
      <p:sp>
        <p:nvSpPr>
          <p:cNvPr id="6" name="橢圓形圖說文字 5"/>
          <p:cNvSpPr/>
          <p:nvPr/>
        </p:nvSpPr>
        <p:spPr>
          <a:xfrm>
            <a:off x="8732371" y="260648"/>
            <a:ext cx="2520280" cy="1800200"/>
          </a:xfrm>
          <a:prstGeom prst="wedgeEllipseCallout">
            <a:avLst>
              <a:gd name="adj1" fmla="val -63940"/>
              <a:gd name="adj2" fmla="val 53448"/>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2"/>
                </a:solidFill>
                <a:latin typeface="Times New Roman" panose="02020603050405020304" pitchFamily="18" charset="0"/>
                <a:ea typeface="標楷體" panose="03000509000000000000" pitchFamily="65" charset="-120"/>
              </a:rPr>
              <a:t>狀態遷移圖</a:t>
            </a:r>
            <a:r>
              <a:rPr lang="en-US" altLang="zh-TW" dirty="0" smtClean="0">
                <a:solidFill>
                  <a:schemeClr val="tx2"/>
                </a:solidFill>
                <a:latin typeface="Times New Roman" panose="02020603050405020304" pitchFamily="18" charset="0"/>
                <a:ea typeface="標楷體" panose="03000509000000000000" pitchFamily="65" charset="-120"/>
              </a:rPr>
              <a:t>(STD</a:t>
            </a:r>
            <a:r>
              <a:rPr lang="zh-TW" altLang="en-US" dirty="0" smtClean="0">
                <a:solidFill>
                  <a:schemeClr val="tx2"/>
                </a:solidFill>
                <a:latin typeface="Times New Roman" panose="02020603050405020304" pitchFamily="18" charset="0"/>
                <a:ea typeface="標楷體" panose="03000509000000000000" pitchFamily="65" charset="-120"/>
              </a:rPr>
              <a:t>，</a:t>
            </a:r>
            <a:r>
              <a:rPr lang="en-US" altLang="zh-TW" i="1" dirty="0" smtClean="0">
                <a:solidFill>
                  <a:schemeClr val="tx2"/>
                </a:solidFill>
                <a:latin typeface="Times New Roman" panose="02020603050405020304" pitchFamily="18" charset="0"/>
                <a:ea typeface="標楷體" panose="03000509000000000000" pitchFamily="65" charset="-120"/>
              </a:rPr>
              <a:t>state transition diagram</a:t>
            </a:r>
            <a:r>
              <a:rPr lang="en-US" altLang="zh-TW" dirty="0" smtClean="0">
                <a:solidFill>
                  <a:schemeClr val="tx2"/>
                </a:solidFill>
                <a:latin typeface="Times New Roman" panose="02020603050405020304" pitchFamily="18" charset="0"/>
                <a:ea typeface="標楷體" panose="03000509000000000000" pitchFamily="65" charset="-120"/>
              </a:rPr>
              <a:t>)</a:t>
            </a:r>
          </a:p>
        </p:txBody>
      </p:sp>
      <p:sp>
        <p:nvSpPr>
          <p:cNvPr id="9" name="橢圓形圖說文字 8"/>
          <p:cNvSpPr/>
          <p:nvPr/>
        </p:nvSpPr>
        <p:spPr>
          <a:xfrm>
            <a:off x="5062998" y="1180450"/>
            <a:ext cx="1188132" cy="896697"/>
          </a:xfrm>
          <a:prstGeom prst="wedgeEllipseCallout">
            <a:avLst>
              <a:gd name="adj1" fmla="val -38359"/>
              <a:gd name="adj2" fmla="val 72596"/>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2"/>
                </a:solidFill>
                <a:latin typeface="Times New Roman" panose="02020603050405020304" pitchFamily="18" charset="0"/>
                <a:ea typeface="標楷體" panose="03000509000000000000" pitchFamily="65" charset="-120"/>
              </a:rPr>
              <a:t>狀態</a:t>
            </a:r>
            <a:endParaRPr lang="zh-TW" altLang="en-US" dirty="0">
              <a:solidFill>
                <a:schemeClr val="tx2"/>
              </a:solidFill>
              <a:latin typeface="Times New Roman" panose="02020603050405020304" pitchFamily="18" charset="0"/>
              <a:ea typeface="標楷體" panose="03000509000000000000" pitchFamily="65" charset="-120"/>
            </a:endParaRPr>
          </a:p>
        </p:txBody>
      </p:sp>
      <p:sp>
        <p:nvSpPr>
          <p:cNvPr id="10" name="橢圓形圖說文字 9"/>
          <p:cNvSpPr/>
          <p:nvPr/>
        </p:nvSpPr>
        <p:spPr>
          <a:xfrm>
            <a:off x="3057493" y="2972431"/>
            <a:ext cx="1224136" cy="936104"/>
          </a:xfrm>
          <a:prstGeom prst="wedgeEllipseCallout">
            <a:avLst>
              <a:gd name="adj1" fmla="val 79011"/>
              <a:gd name="adj2" fmla="val -13904"/>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2"/>
                </a:solidFill>
                <a:latin typeface="Times New Roman" panose="02020603050405020304" pitchFamily="18" charset="0"/>
                <a:ea typeface="標楷體" panose="03000509000000000000" pitchFamily="65" charset="-120"/>
              </a:rPr>
              <a:t>事件</a:t>
            </a:r>
          </a:p>
        </p:txBody>
      </p:sp>
      <p:sp>
        <p:nvSpPr>
          <p:cNvPr id="11" name="橢圓形圖說文字 10"/>
          <p:cNvSpPr/>
          <p:nvPr/>
        </p:nvSpPr>
        <p:spPr>
          <a:xfrm>
            <a:off x="5583918" y="3431775"/>
            <a:ext cx="1224136" cy="936104"/>
          </a:xfrm>
          <a:prstGeom prst="wedgeEllipseCallout">
            <a:avLst>
              <a:gd name="adj1" fmla="val -47458"/>
              <a:gd name="adj2" fmla="val -56460"/>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2"/>
                </a:solidFill>
                <a:latin typeface="Times New Roman" panose="02020603050405020304" pitchFamily="18" charset="0"/>
                <a:ea typeface="標楷體" panose="03000509000000000000" pitchFamily="65" charset="-120"/>
              </a:rPr>
              <a:t>動作</a:t>
            </a:r>
          </a:p>
        </p:txBody>
      </p:sp>
      <p:graphicFrame>
        <p:nvGraphicFramePr>
          <p:cNvPr id="13" name="表格 12"/>
          <p:cNvGraphicFramePr>
            <a:graphicFrameLocks noGrp="1"/>
          </p:cNvGraphicFramePr>
          <p:nvPr>
            <p:extLst>
              <p:ext uri="{D42A27DB-BD31-4B8C-83A1-F6EECF244321}">
                <p14:modId xmlns:p14="http://schemas.microsoft.com/office/powerpoint/2010/main" val="620865596"/>
              </p:ext>
            </p:extLst>
          </p:nvPr>
        </p:nvGraphicFramePr>
        <p:xfrm>
          <a:off x="3442422" y="4706814"/>
          <a:ext cx="4884238" cy="1633375"/>
        </p:xfrm>
        <a:graphic>
          <a:graphicData uri="http://schemas.openxmlformats.org/drawingml/2006/table">
            <a:tbl>
              <a:tblPr firstRow="1" bandRow="1">
                <a:tableStyleId>{5940675A-B579-460E-94D1-54222C63F5DA}</a:tableStyleId>
              </a:tblPr>
              <a:tblGrid>
                <a:gridCol w="2442119"/>
                <a:gridCol w="2442119"/>
              </a:tblGrid>
              <a:tr h="400980">
                <a:tc gridSpan="2">
                  <a:txBody>
                    <a:bodyPr/>
                    <a:lstStyle/>
                    <a:p>
                      <a:pPr algn="ctr"/>
                      <a:r>
                        <a:rPr lang="en-US" altLang="zh-TW" baseline="0" dirty="0" smtClean="0">
                          <a:latin typeface="Times New Roman" panose="02020603050405020304" pitchFamily="18" charset="0"/>
                          <a:ea typeface="標楷體" panose="03000509000000000000" pitchFamily="65" charset="-120"/>
                        </a:rPr>
                        <a:t>Prompting for Login</a:t>
                      </a:r>
                      <a:endParaRPr lang="zh-TW" altLang="en-US" baseline="0" dirty="0">
                        <a:latin typeface="Times New Roman" panose="02020603050405020304" pitchFamily="18" charset="0"/>
                        <a:ea typeface="標楷體" panose="03000509000000000000" pitchFamily="65" charset="-120"/>
                      </a:endParaRPr>
                    </a:p>
                  </a:txBody>
                  <a:tcPr anchor="ctr">
                    <a:solidFill>
                      <a:schemeClr val="bg1"/>
                    </a:solidFill>
                  </a:tcPr>
                </a:tc>
                <a:tc hMerge="1">
                  <a:txBody>
                    <a:bodyPr/>
                    <a:lstStyle/>
                    <a:p>
                      <a:endParaRPr lang="zh-TW" altLang="en-US" dirty="0"/>
                    </a:p>
                  </a:txBody>
                  <a:tcPr/>
                </a:tc>
              </a:tr>
              <a:tr h="400980">
                <a:tc>
                  <a:txBody>
                    <a:bodyPr/>
                    <a:lstStyle/>
                    <a:p>
                      <a:pPr algn="ctr"/>
                      <a:r>
                        <a:rPr lang="zh-TW" altLang="en-US" baseline="0" dirty="0" smtClean="0">
                          <a:latin typeface="Times New Roman" panose="02020603050405020304" pitchFamily="18" charset="0"/>
                          <a:ea typeface="標楷體" panose="03000509000000000000" pitchFamily="65" charset="-120"/>
                        </a:rPr>
                        <a:t>進入</a:t>
                      </a:r>
                      <a:r>
                        <a:rPr lang="en-US" altLang="zh-TW" baseline="0" dirty="0" smtClean="0">
                          <a:latin typeface="Times New Roman" panose="02020603050405020304" pitchFamily="18" charset="0"/>
                          <a:ea typeface="標楷體" panose="03000509000000000000" pitchFamily="65" charset="-120"/>
                        </a:rPr>
                        <a:t>(entry)</a:t>
                      </a:r>
                      <a:endParaRPr lang="zh-TW" altLang="en-US" baseline="0" dirty="0">
                        <a:latin typeface="Times New Roman" panose="02020603050405020304" pitchFamily="18" charset="0"/>
                        <a:ea typeface="標楷體" panose="03000509000000000000" pitchFamily="65" charset="-120"/>
                      </a:endParaRPr>
                    </a:p>
                  </a:txBody>
                  <a:tcPr anchor="ctr">
                    <a:solidFill>
                      <a:schemeClr val="bg1"/>
                    </a:solidFill>
                  </a:tcPr>
                </a:tc>
                <a:tc>
                  <a:txBody>
                    <a:bodyPr/>
                    <a:lstStyle/>
                    <a:p>
                      <a:pPr algn="ctr"/>
                      <a:r>
                        <a:rPr lang="zh-TW" altLang="en-US" baseline="0" dirty="0" smtClean="0">
                          <a:latin typeface="Times New Roman" panose="02020603050405020304" pitchFamily="18" charset="0"/>
                          <a:ea typeface="標楷體" panose="03000509000000000000" pitchFamily="65" charset="-120"/>
                        </a:rPr>
                        <a:t>離開</a:t>
                      </a:r>
                      <a:r>
                        <a:rPr lang="en-US" altLang="zh-TW" baseline="0" dirty="0" smtClean="0">
                          <a:latin typeface="Times New Roman" panose="02020603050405020304" pitchFamily="18" charset="0"/>
                          <a:ea typeface="標楷體" panose="03000509000000000000" pitchFamily="65" charset="-120"/>
                        </a:rPr>
                        <a:t>(exit)</a:t>
                      </a:r>
                      <a:endParaRPr lang="zh-TW" altLang="en-US" baseline="0" dirty="0">
                        <a:latin typeface="Times New Roman" panose="02020603050405020304" pitchFamily="18" charset="0"/>
                        <a:ea typeface="標楷體" panose="03000509000000000000" pitchFamily="65" charset="-120"/>
                      </a:endParaRPr>
                    </a:p>
                  </a:txBody>
                  <a:tcPr anchor="ctr">
                    <a:solidFill>
                      <a:schemeClr val="bg1"/>
                    </a:solidFill>
                  </a:tcPr>
                </a:tc>
              </a:tr>
              <a:tr h="718975">
                <a:tc>
                  <a:txBody>
                    <a:bodyPr/>
                    <a:lstStyle/>
                    <a:p>
                      <a:pPr algn="ctr"/>
                      <a:r>
                        <a:rPr lang="en-US" altLang="zh-TW" baseline="0" dirty="0" err="1" smtClean="0">
                          <a:latin typeface="Times New Roman" panose="02020603050405020304" pitchFamily="18" charset="0"/>
                          <a:ea typeface="標楷體" panose="03000509000000000000" pitchFamily="65" charset="-120"/>
                        </a:rPr>
                        <a:t>showLoginScreen</a:t>
                      </a:r>
                      <a:endParaRPr lang="zh-TW" altLang="en-US" baseline="0" dirty="0">
                        <a:latin typeface="Times New Roman" panose="02020603050405020304" pitchFamily="18" charset="0"/>
                        <a:ea typeface="標楷體" panose="03000509000000000000" pitchFamily="65" charset="-120"/>
                      </a:endParaRPr>
                    </a:p>
                  </a:txBody>
                  <a:tcPr anchor="ctr">
                    <a:solidFill>
                      <a:schemeClr val="bg1"/>
                    </a:solidFill>
                  </a:tcPr>
                </a:tc>
                <a:tc>
                  <a:txBody>
                    <a:bodyPr/>
                    <a:lstStyle/>
                    <a:p>
                      <a:pPr algn="ctr"/>
                      <a:r>
                        <a:rPr lang="en-US" altLang="zh-TW" baseline="0" dirty="0" err="1" smtClean="0">
                          <a:latin typeface="Times New Roman" panose="02020603050405020304" pitchFamily="18" charset="0"/>
                          <a:ea typeface="標楷體" panose="03000509000000000000" pitchFamily="65" charset="-120"/>
                        </a:rPr>
                        <a:t>hideLoginScreen</a:t>
                      </a:r>
                      <a:endParaRPr lang="zh-TW" altLang="en-US" baseline="0" dirty="0">
                        <a:latin typeface="Times New Roman" panose="02020603050405020304" pitchFamily="18" charset="0"/>
                        <a:ea typeface="標楷體" panose="03000509000000000000" pitchFamily="65" charset="-120"/>
                      </a:endParaRPr>
                    </a:p>
                  </a:txBody>
                  <a:tcPr anchor="ctr">
                    <a:solidFill>
                      <a:schemeClr val="bg1"/>
                    </a:solidFill>
                  </a:tcPr>
                </a:tc>
              </a:tr>
            </a:tbl>
          </a:graphicData>
        </a:graphic>
      </p:graphicFrame>
      <p:sp>
        <p:nvSpPr>
          <p:cNvPr id="14" name="文字方塊 13"/>
          <p:cNvSpPr txBox="1"/>
          <p:nvPr/>
        </p:nvSpPr>
        <p:spPr>
          <a:xfrm>
            <a:off x="9691306" y="3243511"/>
            <a:ext cx="1358485" cy="1569660"/>
          </a:xfrm>
          <a:prstGeom prst="rect">
            <a:avLst/>
          </a:prstGeom>
          <a:noFill/>
        </p:spPr>
        <p:txBody>
          <a:bodyPr wrap="square" rtlCol="0">
            <a:spAutoFit/>
          </a:bodyPr>
          <a:lstStyle/>
          <a:p>
            <a:pPr marL="342900" indent="-342900">
              <a:buFont typeface="Arial" panose="020B0604020202020204" pitchFamily="34" charset="0"/>
              <a:buChar char="•"/>
            </a:pPr>
            <a:r>
              <a:rPr lang="zh-TW" altLang="en-US" dirty="0" smtClean="0">
                <a:latin typeface="Times New Roman" panose="02020603050405020304" pitchFamily="18" charset="0"/>
                <a:ea typeface="標楷體" panose="03000509000000000000" pitchFamily="65" charset="-120"/>
              </a:rPr>
              <a:t>狀態</a:t>
            </a:r>
            <a:endParaRPr lang="en-US" altLang="zh-TW" dirty="0" smtClean="0">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zh-TW" altLang="en-US" dirty="0">
                <a:latin typeface="Times New Roman" panose="02020603050405020304" pitchFamily="18" charset="0"/>
                <a:ea typeface="標楷體" panose="03000509000000000000" pitchFamily="65" charset="-120"/>
              </a:rPr>
              <a:t>遷移</a:t>
            </a:r>
            <a:endParaRPr lang="en-US" altLang="zh-TW" dirty="0" smtClean="0">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zh-TW" altLang="en-US" dirty="0" smtClean="0">
                <a:latin typeface="Times New Roman" panose="02020603050405020304" pitchFamily="18" charset="0"/>
                <a:ea typeface="標楷體" panose="03000509000000000000" pitchFamily="65" charset="-120"/>
              </a:rPr>
              <a:t>事件</a:t>
            </a:r>
            <a:endParaRPr lang="en-US" altLang="zh-TW" dirty="0" smtClean="0">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zh-TW" altLang="en-US" dirty="0">
                <a:latin typeface="Times New Roman" panose="02020603050405020304" pitchFamily="18" charset="0"/>
                <a:ea typeface="標楷體" panose="03000509000000000000" pitchFamily="65" charset="-120"/>
              </a:rPr>
              <a:t>動作</a:t>
            </a:r>
          </a:p>
        </p:txBody>
      </p:sp>
      <p:sp>
        <p:nvSpPr>
          <p:cNvPr id="15" name="橢圓形圖說文字 14"/>
          <p:cNvSpPr/>
          <p:nvPr/>
        </p:nvSpPr>
        <p:spPr>
          <a:xfrm>
            <a:off x="6598468" y="2307407"/>
            <a:ext cx="1224136" cy="936104"/>
          </a:xfrm>
          <a:prstGeom prst="wedgeEllipseCallout">
            <a:avLst>
              <a:gd name="adj1" fmla="val -71125"/>
              <a:gd name="adj2" fmla="val 18977"/>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2"/>
                </a:solidFill>
                <a:latin typeface="Times New Roman" panose="02020603050405020304" pitchFamily="18" charset="0"/>
                <a:ea typeface="標楷體" panose="03000509000000000000" pitchFamily="65" charset="-120"/>
              </a:rPr>
              <a:t>遷移</a:t>
            </a:r>
          </a:p>
        </p:txBody>
      </p:sp>
      <p:sp>
        <p:nvSpPr>
          <p:cNvPr id="16" name="橢圓 15"/>
          <p:cNvSpPr>
            <a:spLocks noChangeAspect="1"/>
          </p:cNvSpPr>
          <p:nvPr/>
        </p:nvSpPr>
        <p:spPr>
          <a:xfrm>
            <a:off x="3287231" y="2133987"/>
            <a:ext cx="358909" cy="3589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形圖說文字 16"/>
          <p:cNvSpPr/>
          <p:nvPr/>
        </p:nvSpPr>
        <p:spPr>
          <a:xfrm>
            <a:off x="392631" y="1443478"/>
            <a:ext cx="2546576" cy="1559656"/>
          </a:xfrm>
          <a:prstGeom prst="wedgeEllipseCallout">
            <a:avLst>
              <a:gd name="adj1" fmla="val 58802"/>
              <a:gd name="adj2" fmla="val 5033"/>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2"/>
                </a:solidFill>
                <a:latin typeface="Times New Roman" panose="02020603050405020304" pitchFamily="18" charset="0"/>
                <a:ea typeface="標楷體" panose="03000509000000000000" pitchFamily="65" charset="-120"/>
              </a:rPr>
              <a:t>初始偽狀態</a:t>
            </a:r>
            <a:endParaRPr lang="en-US" altLang="zh-TW" dirty="0" smtClean="0">
              <a:solidFill>
                <a:schemeClr val="tx2"/>
              </a:solidFill>
              <a:latin typeface="Times New Roman" panose="02020603050405020304" pitchFamily="18" charset="0"/>
              <a:ea typeface="標楷體" panose="03000509000000000000" pitchFamily="65" charset="-120"/>
            </a:endParaRPr>
          </a:p>
          <a:p>
            <a:pPr algn="ctr"/>
            <a:r>
              <a:rPr lang="en-US" altLang="zh-TW" dirty="0" smtClean="0">
                <a:solidFill>
                  <a:schemeClr val="tx2"/>
                </a:solidFill>
                <a:latin typeface="Times New Roman" panose="02020603050405020304" pitchFamily="18" charset="0"/>
                <a:ea typeface="標楷體" panose="03000509000000000000" pitchFamily="65" charset="-120"/>
              </a:rPr>
              <a:t>(</a:t>
            </a:r>
            <a:r>
              <a:rPr lang="en-US" altLang="zh-TW" i="1" dirty="0" smtClean="0">
                <a:solidFill>
                  <a:schemeClr val="tx2"/>
                </a:solidFill>
                <a:latin typeface="Times New Roman" panose="02020603050405020304" pitchFamily="18" charset="0"/>
                <a:ea typeface="標楷體" panose="03000509000000000000" pitchFamily="65" charset="-120"/>
              </a:rPr>
              <a:t>initial </a:t>
            </a:r>
            <a:r>
              <a:rPr lang="en-US" altLang="zh-TW" i="1" dirty="0" err="1" smtClean="0">
                <a:solidFill>
                  <a:schemeClr val="tx2"/>
                </a:solidFill>
                <a:latin typeface="Times New Roman" panose="02020603050405020304" pitchFamily="18" charset="0"/>
                <a:ea typeface="標楷體" panose="03000509000000000000" pitchFamily="65" charset="-120"/>
              </a:rPr>
              <a:t>pseudostate</a:t>
            </a:r>
            <a:r>
              <a:rPr lang="en-US" altLang="zh-TW" dirty="0" smtClean="0">
                <a:solidFill>
                  <a:schemeClr val="tx2"/>
                </a:solidFill>
                <a:latin typeface="Times New Roman" panose="02020603050405020304" pitchFamily="18" charset="0"/>
                <a:ea typeface="標楷體" panose="03000509000000000000" pitchFamily="65" charset="-120"/>
              </a:rPr>
              <a:t>)</a:t>
            </a:r>
            <a:endParaRPr lang="zh-TW" altLang="en-US" dirty="0">
              <a:solidFill>
                <a:schemeClr val="tx2"/>
              </a:solidFill>
              <a:latin typeface="Times New Roman" panose="02020603050405020304" pitchFamily="18" charset="0"/>
              <a:ea typeface="標楷體" panose="03000509000000000000" pitchFamily="65" charset="-120"/>
            </a:endParaRPr>
          </a:p>
        </p:txBody>
      </p:sp>
      <p:sp>
        <p:nvSpPr>
          <p:cNvPr id="18" name="橢圓形圖說文字 17"/>
          <p:cNvSpPr/>
          <p:nvPr/>
        </p:nvSpPr>
        <p:spPr>
          <a:xfrm>
            <a:off x="8326660" y="5487431"/>
            <a:ext cx="2232248" cy="1152128"/>
          </a:xfrm>
          <a:prstGeom prst="wedgeEllipseCallout">
            <a:avLst>
              <a:gd name="adj1" fmla="val -60985"/>
              <a:gd name="adj2" fmla="val -17652"/>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2"/>
                </a:solidFill>
                <a:latin typeface="Times New Roman" panose="02020603050405020304" pitchFamily="18" charset="0"/>
                <a:ea typeface="標楷體" panose="03000509000000000000" pitchFamily="65" charset="-120"/>
              </a:rPr>
              <a:t>超狀態</a:t>
            </a:r>
            <a:r>
              <a:rPr lang="en-US" altLang="zh-TW" dirty="0" smtClean="0">
                <a:solidFill>
                  <a:schemeClr val="tx2"/>
                </a:solidFill>
                <a:latin typeface="Times New Roman" panose="02020603050405020304" pitchFamily="18" charset="0"/>
                <a:ea typeface="標楷體" panose="03000509000000000000" pitchFamily="65" charset="-120"/>
              </a:rPr>
              <a:t>(</a:t>
            </a:r>
            <a:r>
              <a:rPr lang="en-US" altLang="zh-TW" i="1" dirty="0" err="1" smtClean="0">
                <a:solidFill>
                  <a:schemeClr val="tx2"/>
                </a:solidFill>
                <a:latin typeface="Times New Roman" panose="02020603050405020304" pitchFamily="18" charset="0"/>
                <a:ea typeface="標楷體" panose="03000509000000000000" pitchFamily="65" charset="-120"/>
              </a:rPr>
              <a:t>superstate</a:t>
            </a:r>
            <a:r>
              <a:rPr lang="en-US" altLang="zh-TW" dirty="0" smtClean="0">
                <a:solidFill>
                  <a:schemeClr val="tx2"/>
                </a:solidFill>
                <a:latin typeface="Times New Roman" panose="02020603050405020304" pitchFamily="18" charset="0"/>
                <a:ea typeface="標楷體" panose="03000509000000000000" pitchFamily="65" charset="-120"/>
              </a:rPr>
              <a:t>)</a:t>
            </a:r>
            <a:endParaRPr lang="zh-TW" altLang="en-US" dirty="0">
              <a:solidFill>
                <a:schemeClr val="tx2"/>
              </a:solidFill>
              <a:latin typeface="Times New Roman" panose="02020603050405020304" pitchFamily="18" charset="0"/>
              <a:ea typeface="標楷體" panose="03000509000000000000" pitchFamily="65" charset="-120"/>
            </a:endParaRPr>
          </a:p>
        </p:txBody>
      </p:sp>
      <p:sp>
        <p:nvSpPr>
          <p:cNvPr id="19" name="橢圓 18"/>
          <p:cNvSpPr>
            <a:spLocks noChangeAspect="1"/>
          </p:cNvSpPr>
          <p:nvPr/>
        </p:nvSpPr>
        <p:spPr>
          <a:xfrm>
            <a:off x="8110636" y="5258697"/>
            <a:ext cx="360000" cy="36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形圖說文字 19"/>
          <p:cNvSpPr/>
          <p:nvPr/>
        </p:nvSpPr>
        <p:spPr>
          <a:xfrm>
            <a:off x="8138300" y="3717231"/>
            <a:ext cx="2232248" cy="1324674"/>
          </a:xfrm>
          <a:prstGeom prst="wedgeEllipseCallout">
            <a:avLst>
              <a:gd name="adj1" fmla="val -33811"/>
              <a:gd name="adj2" fmla="val 63867"/>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2"/>
                </a:solidFill>
                <a:latin typeface="Times New Roman" panose="02020603050405020304" pitchFamily="18" charset="0"/>
                <a:ea typeface="標楷體" panose="03000509000000000000" pitchFamily="65" charset="-120"/>
              </a:rPr>
              <a:t>只有一個的話，都是指事件</a:t>
            </a:r>
            <a:endParaRPr lang="zh-TW" altLang="en-US" dirty="0">
              <a:solidFill>
                <a:schemeClr val="tx2"/>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94945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10" grpId="0" animBg="1"/>
      <p:bldP spid="10" grpId="1" animBg="1"/>
      <p:bldP spid="11" grpId="0" animBg="1"/>
      <p:bldP spid="11" grpId="1" animBg="1"/>
      <p:bldP spid="15" grpId="0" animBg="1"/>
      <p:bldP spid="15" grpId="1" animBg="1"/>
      <p:bldP spid="16"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狀態圖</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狀態的下層格間含有</a:t>
            </a:r>
            <a:r>
              <a:rPr lang="zh-TW" altLang="en-US" b="1" dirty="0" smtClean="0">
                <a:solidFill>
                  <a:srgbClr val="FF0000"/>
                </a:solidFill>
                <a:latin typeface="Times New Roman" panose="02020603050405020304" pitchFamily="18" charset="0"/>
                <a:ea typeface="標楷體" panose="03000509000000000000" pitchFamily="65" charset="-120"/>
              </a:rPr>
              <a:t>事件</a:t>
            </a:r>
            <a:r>
              <a:rPr lang="en-US" altLang="zh-TW" b="1" dirty="0" smtClean="0">
                <a:solidFill>
                  <a:srgbClr val="FF0000"/>
                </a:solidFill>
                <a:latin typeface="Times New Roman" panose="02020603050405020304" pitchFamily="18" charset="0"/>
                <a:ea typeface="標楷體" panose="03000509000000000000" pitchFamily="65" charset="-120"/>
              </a:rPr>
              <a:t>/</a:t>
            </a:r>
            <a:r>
              <a:rPr lang="zh-TW" altLang="en-US" b="1" dirty="0" smtClean="0">
                <a:solidFill>
                  <a:srgbClr val="FF0000"/>
                </a:solidFill>
                <a:latin typeface="Times New Roman" panose="02020603050405020304" pitchFamily="18" charset="0"/>
                <a:ea typeface="標楷體" panose="03000509000000000000" pitchFamily="65" charset="-120"/>
              </a:rPr>
              <a:t>動作對</a:t>
            </a:r>
            <a:r>
              <a:rPr lang="zh-TW" altLang="en-US" dirty="0" smtClean="0">
                <a:latin typeface="Times New Roman" panose="02020603050405020304" pitchFamily="18" charset="0"/>
                <a:ea typeface="標楷體" panose="03000509000000000000" pitchFamily="65" charset="-120"/>
              </a:rPr>
              <a:t>。</a:t>
            </a:r>
            <a:r>
              <a:rPr lang="en-US" altLang="zh-TW" dirty="0">
                <a:latin typeface="Times New Roman" panose="02020603050405020304" pitchFamily="18" charset="0"/>
                <a:ea typeface="標楷體" panose="03000509000000000000" pitchFamily="65" charset="-120"/>
              </a:rPr>
              <a:t>e</a:t>
            </a:r>
            <a:r>
              <a:rPr lang="en-US" altLang="zh-TW" dirty="0" smtClean="0">
                <a:latin typeface="Times New Roman" panose="02020603050405020304" pitchFamily="18" charset="0"/>
                <a:ea typeface="標楷體" panose="03000509000000000000" pitchFamily="65" charset="-120"/>
              </a:rPr>
              <a:t>ntry</a:t>
            </a:r>
            <a:r>
              <a:rPr lang="zh-TW" altLang="en-US" dirty="0" smtClean="0">
                <a:latin typeface="Times New Roman" panose="02020603050405020304" pitchFamily="18" charset="0"/>
                <a:ea typeface="標楷體" panose="03000509000000000000" pitchFamily="65" charset="-120"/>
              </a:rPr>
              <a:t>和</a:t>
            </a:r>
            <a:r>
              <a:rPr lang="en-US" altLang="zh-TW" dirty="0" smtClean="0">
                <a:latin typeface="Times New Roman" panose="02020603050405020304" pitchFamily="18" charset="0"/>
                <a:ea typeface="標楷體" panose="03000509000000000000" pitchFamily="65" charset="-120"/>
              </a:rPr>
              <a:t>exit</a:t>
            </a:r>
            <a:r>
              <a:rPr lang="zh-TW" altLang="en-US" dirty="0" smtClean="0">
                <a:latin typeface="Times New Roman" panose="02020603050405020304" pitchFamily="18" charset="0"/>
                <a:ea typeface="標楷體" panose="03000509000000000000" pitchFamily="65" charset="-120"/>
              </a:rPr>
              <a:t>是標準事件，如果有需要，你可以提供自己的事件</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自反</a:t>
            </a:r>
            <a:r>
              <a:rPr lang="zh-TW" altLang="en-US" dirty="0" smtClean="0">
                <a:latin typeface="Times New Roman" panose="02020603050405020304" pitchFamily="18" charset="0"/>
                <a:ea typeface="標楷體" panose="03000509000000000000" pitchFamily="65" charset="-120"/>
              </a:rPr>
              <a:t>遷移</a:t>
            </a:r>
            <a:r>
              <a:rPr lang="en-US" altLang="zh-TW" dirty="0" smtClean="0">
                <a:latin typeface="Times New Roman" panose="02020603050405020304" pitchFamily="18" charset="0"/>
                <a:ea typeface="標楷體" panose="03000509000000000000" pitchFamily="65" charset="-120"/>
              </a:rPr>
              <a:t>(reflexive transition)</a:t>
            </a:r>
            <a:r>
              <a:rPr lang="zh-TW" altLang="en-US" dirty="0" smtClean="0">
                <a:latin typeface="Times New Roman" panose="02020603050405020304" pitchFamily="18" charset="0"/>
                <a:ea typeface="標楷體" panose="03000509000000000000" pitchFamily="65" charset="-120"/>
              </a:rPr>
              <a:t>，不僅觸發</a:t>
            </a:r>
            <a:r>
              <a:rPr lang="en-US" altLang="zh-TW" dirty="0" smtClean="0">
                <a:latin typeface="Times New Roman" panose="02020603050405020304" pitchFamily="18" charset="0"/>
                <a:ea typeface="標楷體" panose="03000509000000000000" pitchFamily="65" charset="-120"/>
              </a:rPr>
              <a:t>entry</a:t>
            </a:r>
            <a:r>
              <a:rPr lang="zh-TW" altLang="en-US" dirty="0" smtClean="0">
                <a:latin typeface="Times New Roman" panose="02020603050405020304" pitchFamily="18" charset="0"/>
                <a:ea typeface="標楷體" panose="03000509000000000000" pitchFamily="65" charset="-120"/>
              </a:rPr>
              <a:t>和</a:t>
            </a:r>
            <a:r>
              <a:rPr lang="en-US" altLang="zh-TW" dirty="0" smtClean="0">
                <a:latin typeface="Times New Roman" panose="02020603050405020304" pitchFamily="18" charset="0"/>
                <a:ea typeface="標楷體" panose="03000509000000000000" pitchFamily="65" charset="-120"/>
              </a:rPr>
              <a:t>exit</a:t>
            </a:r>
            <a:r>
              <a:rPr lang="zh-TW" altLang="en-US" dirty="0" smtClean="0">
                <a:latin typeface="Times New Roman" panose="02020603050405020304" pitchFamily="18" charset="0"/>
                <a:ea typeface="標楷體" panose="03000509000000000000" pitchFamily="65" charset="-120"/>
              </a:rPr>
              <a:t>標準事件，也觸發</a:t>
            </a:r>
            <a:r>
              <a:rPr lang="en-US" altLang="zh-TW" dirty="0" err="1" smtClean="0">
                <a:latin typeface="Times New Roman" panose="02020603050405020304" pitchFamily="18" charset="0"/>
                <a:ea typeface="標楷體" panose="03000509000000000000" pitchFamily="65" charset="-120"/>
              </a:rPr>
              <a:t>myEvent</a:t>
            </a:r>
            <a:r>
              <a:rPr lang="zh-TW" altLang="en-US" dirty="0" smtClean="0">
                <a:latin typeface="Times New Roman" panose="02020603050405020304" pitchFamily="18" charset="0"/>
                <a:ea typeface="標楷體" panose="03000509000000000000" pitchFamily="65" charset="-120"/>
              </a:rPr>
              <a:t>事件</a:t>
            </a:r>
            <a:endParaRPr lang="zh-TW" altLang="en-US" dirty="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rotWithShape="1">
          <a:blip r:embed="rId2" cstate="print">
            <a:extLst>
              <a:ext uri="{28A0092B-C50C-407E-A947-70E740481C1C}">
                <a14:useLocalDpi xmlns:a14="http://schemas.microsoft.com/office/drawing/2010/main" val="0"/>
              </a:ext>
            </a:extLst>
          </a:blip>
          <a:srcRect l="22011" t="25850" r="31341" b="37400"/>
          <a:stretch/>
        </p:blipFill>
        <p:spPr>
          <a:xfrm rot="16200000">
            <a:off x="2205980" y="4011960"/>
            <a:ext cx="1800200" cy="2520280"/>
          </a:xfrm>
          <a:prstGeom prst="rect">
            <a:avLst/>
          </a:prstGeom>
        </p:spPr>
      </p:pic>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35073" t="22700" r="36938" b="30050"/>
          <a:stretch/>
        </p:blipFill>
        <p:spPr>
          <a:xfrm rot="16200000">
            <a:off x="7102524" y="3327884"/>
            <a:ext cx="1296144" cy="3888432"/>
          </a:xfrm>
          <a:prstGeom prst="rect">
            <a:avLst/>
          </a:prstGeom>
        </p:spPr>
      </p:pic>
    </p:spTree>
    <p:extLst>
      <p:ext uri="{BB962C8B-B14F-4D97-AF65-F5344CB8AC3E}">
        <p14:creationId xmlns:p14="http://schemas.microsoft.com/office/powerpoint/2010/main" val="17036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狀態圖</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超狀態</a:t>
            </a:r>
            <a:r>
              <a:rPr lang="en-US" altLang="zh-TW" dirty="0" smtClean="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a:latin typeface="Times New Roman" panose="02020603050405020304" pitchFamily="18" charset="0"/>
                <a:ea typeface="標楷體" panose="03000509000000000000" pitchFamily="65" charset="-120"/>
              </a:rPr>
              <a:t>當許多狀態以相同的方式回應某些相同的</a:t>
            </a:r>
            <a:r>
              <a:rPr lang="zh-TW" altLang="en-US" dirty="0" smtClean="0">
                <a:latin typeface="Times New Roman" panose="02020603050405020304" pitchFamily="18" charset="0"/>
                <a:ea typeface="標楷體" panose="03000509000000000000" pitchFamily="65" charset="-120"/>
              </a:rPr>
              <a:t>事件</a:t>
            </a:r>
            <a:r>
              <a:rPr lang="zh-TW" altLang="en-US" dirty="0">
                <a:latin typeface="Times New Roman" panose="02020603050405020304" pitchFamily="18" charset="0"/>
                <a:ea typeface="標楷體" panose="03000509000000000000" pitchFamily="65" charset="-120"/>
              </a:rPr>
              <a:t>或</a:t>
            </a:r>
            <a:r>
              <a:rPr lang="zh-TW" altLang="en-US" dirty="0" smtClean="0">
                <a:latin typeface="Times New Roman" panose="02020603050405020304" pitchFamily="18" charset="0"/>
                <a:ea typeface="標楷體" panose="03000509000000000000" pitchFamily="65" charset="-120"/>
              </a:rPr>
              <a:t>事情和行為時，可以繪製一個包圍這些相似狀態的超狀態，遷移箭頭線只要從超狀態</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而非其中的單獨狀態</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開始繪製即可</a:t>
            </a:r>
            <a:endParaRPr lang="zh-TW" altLang="en-US" dirty="0">
              <a:latin typeface="Times New Roman" panose="02020603050405020304" pitchFamily="18" charset="0"/>
              <a:ea typeface="標楷體" panose="03000509000000000000" pitchFamily="65" charset="-120"/>
            </a:endParaRPr>
          </a:p>
        </p:txBody>
      </p:sp>
      <p:pic>
        <p:nvPicPr>
          <p:cNvPr id="7" name="圖片 6"/>
          <p:cNvPicPr>
            <a:picLocks noChangeAspect="1"/>
          </p:cNvPicPr>
          <p:nvPr/>
        </p:nvPicPr>
        <p:blipFill rotWithShape="1">
          <a:blip r:embed="rId2" cstate="print">
            <a:extLst>
              <a:ext uri="{28A0092B-C50C-407E-A947-70E740481C1C}">
                <a14:useLocalDpi xmlns:a14="http://schemas.microsoft.com/office/drawing/2010/main" val="0"/>
              </a:ext>
            </a:extLst>
          </a:blip>
          <a:srcRect l="16413" t="16400" r="27610" b="9051"/>
          <a:stretch/>
        </p:blipFill>
        <p:spPr>
          <a:xfrm rot="16200000">
            <a:off x="4560439" y="1722614"/>
            <a:ext cx="2707906" cy="6408712"/>
          </a:xfrm>
          <a:prstGeom prst="rect">
            <a:avLst/>
          </a:prstGeom>
        </p:spPr>
      </p:pic>
    </p:spTree>
    <p:extLst>
      <p:ext uri="{BB962C8B-B14F-4D97-AF65-F5344CB8AC3E}">
        <p14:creationId xmlns:p14="http://schemas.microsoft.com/office/powerpoint/2010/main" val="203280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狀態圖</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a:latin typeface="Times New Roman" panose="02020603050405020304" pitchFamily="18" charset="0"/>
                <a:ea typeface="標楷體" panose="03000509000000000000" pitchFamily="65" charset="-120"/>
              </a:rPr>
              <a:t>從初始偽</a:t>
            </a:r>
            <a:r>
              <a:rPr lang="zh-TW" altLang="en-US" dirty="0" smtClean="0">
                <a:latin typeface="Times New Roman" panose="02020603050405020304" pitchFamily="18" charset="0"/>
                <a:ea typeface="標楷體" panose="03000509000000000000" pitchFamily="65" charset="-120"/>
              </a:rPr>
              <a:t>狀態出來的遷移</a:t>
            </a:r>
            <a:r>
              <a:rPr lang="zh-TW" altLang="en-US" b="1" dirty="0" smtClean="0">
                <a:solidFill>
                  <a:srgbClr val="FF0000"/>
                </a:solidFill>
                <a:latin typeface="Times New Roman" panose="02020603050405020304" pitchFamily="18" charset="0"/>
                <a:ea typeface="標楷體" panose="03000509000000000000" pitchFamily="65" charset="-120"/>
              </a:rPr>
              <a:t>不能帶有事件</a:t>
            </a:r>
            <a:r>
              <a:rPr lang="zh-TW" altLang="en-US" dirty="0" smtClean="0">
                <a:latin typeface="Times New Roman" panose="02020603050405020304" pitchFamily="18" charset="0"/>
                <a:ea typeface="標楷體" panose="03000509000000000000" pitchFamily="65" charset="-120"/>
              </a:rPr>
              <a:t>，因為這個事件就是狀態機狀態機的建立</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不過，這個遷移可以帶有動作。這個動作將作為</a:t>
            </a: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建立完成後觸發的第一個動作</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以遷移到結束偽狀態而消亡，實際上，結束偽狀態是永遠無法到達的</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smtClean="0">
                <a:latin typeface="Times New Roman" panose="02020603050405020304" pitchFamily="18" charset="0"/>
                <a:ea typeface="標楷體" panose="03000509000000000000" pitchFamily="65" charset="-120"/>
              </a:rPr>
              <a:t>結束偽狀態的遷移上頭所帶的任何動作，都將成為該</a:t>
            </a: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觸發的最後動作</a:t>
            </a:r>
            <a:endParaRPr lang="zh-TW" altLang="en-US" dirty="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rotWithShape="1">
          <a:blip r:embed="rId2" cstate="print">
            <a:extLst>
              <a:ext uri="{28A0092B-C50C-407E-A947-70E740481C1C}">
                <a14:useLocalDpi xmlns:a14="http://schemas.microsoft.com/office/drawing/2010/main" val="0"/>
              </a:ext>
            </a:extLst>
          </a:blip>
          <a:srcRect l="33207" t="17450" r="27609" b="22700"/>
          <a:stretch/>
        </p:blipFill>
        <p:spPr>
          <a:xfrm rot="16200000">
            <a:off x="4654253" y="3933056"/>
            <a:ext cx="1512168" cy="4104456"/>
          </a:xfrm>
          <a:prstGeom prst="rect">
            <a:avLst/>
          </a:prstGeom>
        </p:spPr>
      </p:pic>
      <p:sp>
        <p:nvSpPr>
          <p:cNvPr id="6" name="橢圓形圖說文字 5"/>
          <p:cNvSpPr/>
          <p:nvPr/>
        </p:nvSpPr>
        <p:spPr>
          <a:xfrm>
            <a:off x="7678588" y="5229199"/>
            <a:ext cx="2448272" cy="1440160"/>
          </a:xfrm>
          <a:prstGeom prst="wedgeEllipseCallout">
            <a:avLst>
              <a:gd name="adj1" fmla="val -61141"/>
              <a:gd name="adj2" fmla="val 17867"/>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2"/>
                </a:solidFill>
                <a:latin typeface="Times New Roman" panose="02020603050405020304" pitchFamily="18" charset="0"/>
                <a:ea typeface="標楷體" panose="03000509000000000000" pitchFamily="65" charset="-120"/>
              </a:rPr>
              <a:t>結束偽</a:t>
            </a:r>
            <a:r>
              <a:rPr lang="zh-TW" altLang="en-US" dirty="0" smtClean="0">
                <a:solidFill>
                  <a:schemeClr val="tx2"/>
                </a:solidFill>
                <a:latin typeface="Times New Roman" panose="02020603050405020304" pitchFamily="18" charset="0"/>
                <a:ea typeface="標楷體" panose="03000509000000000000" pitchFamily="65" charset="-120"/>
              </a:rPr>
              <a:t>狀態</a:t>
            </a:r>
            <a:endParaRPr lang="en-US" altLang="zh-TW" dirty="0" smtClean="0">
              <a:solidFill>
                <a:schemeClr val="tx2"/>
              </a:solidFill>
              <a:latin typeface="Times New Roman" panose="02020603050405020304" pitchFamily="18" charset="0"/>
              <a:ea typeface="標楷體" panose="03000509000000000000" pitchFamily="65" charset="-120"/>
            </a:endParaRPr>
          </a:p>
          <a:p>
            <a:pPr algn="ctr"/>
            <a:r>
              <a:rPr lang="en-US" altLang="zh-TW" dirty="0" smtClean="0">
                <a:solidFill>
                  <a:schemeClr val="tx2"/>
                </a:solidFill>
                <a:latin typeface="Times New Roman" panose="02020603050405020304" pitchFamily="18" charset="0"/>
                <a:ea typeface="標楷體" panose="03000509000000000000" pitchFamily="65" charset="-120"/>
              </a:rPr>
              <a:t>(</a:t>
            </a:r>
            <a:r>
              <a:rPr lang="en-US" altLang="zh-TW" i="1" dirty="0" smtClean="0">
                <a:solidFill>
                  <a:schemeClr val="tx2"/>
                </a:solidFill>
                <a:latin typeface="Times New Roman" panose="02020603050405020304" pitchFamily="18" charset="0"/>
                <a:ea typeface="標楷體" panose="03000509000000000000" pitchFamily="65" charset="-120"/>
              </a:rPr>
              <a:t>final </a:t>
            </a:r>
            <a:r>
              <a:rPr lang="en-US" altLang="zh-TW" i="1" dirty="0" err="1" smtClean="0">
                <a:solidFill>
                  <a:schemeClr val="tx2"/>
                </a:solidFill>
                <a:latin typeface="Times New Roman" panose="02020603050405020304" pitchFamily="18" charset="0"/>
                <a:ea typeface="標楷體" panose="03000509000000000000" pitchFamily="65" charset="-120"/>
              </a:rPr>
              <a:t>pseudostate</a:t>
            </a:r>
            <a:r>
              <a:rPr lang="en-US" altLang="zh-TW" dirty="0" smtClean="0">
                <a:solidFill>
                  <a:schemeClr val="tx2"/>
                </a:solidFill>
                <a:latin typeface="Times New Roman" panose="02020603050405020304" pitchFamily="18" charset="0"/>
                <a:ea typeface="標楷體" panose="03000509000000000000" pitchFamily="65" charset="-120"/>
              </a:rPr>
              <a:t>)</a:t>
            </a:r>
            <a:endParaRPr lang="zh-TW" altLang="en-US" dirty="0">
              <a:solidFill>
                <a:schemeClr val="tx2"/>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01021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rPr>
              <a:t>STD</a:t>
            </a:r>
            <a:r>
              <a:rPr lang="zh-TW" altLang="en-US" dirty="0" smtClean="0">
                <a:latin typeface="Times New Roman" panose="02020603050405020304" pitchFamily="18" charset="0"/>
                <a:ea typeface="標楷體" panose="03000509000000000000" pitchFamily="65" charset="-120"/>
              </a:rPr>
              <a:t>的缺點</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en-US" altLang="zh-TW" dirty="0" smtClean="0">
                <a:latin typeface="Times New Roman" panose="02020603050405020304" pitchFamily="18" charset="0"/>
                <a:ea typeface="標楷體" panose="03000509000000000000" pitchFamily="65" charset="-120"/>
              </a:rPr>
              <a:t>STD</a:t>
            </a:r>
            <a:r>
              <a:rPr lang="zh-TW" altLang="en-US" dirty="0" smtClean="0">
                <a:latin typeface="Times New Roman" panose="02020603050405020304" pitchFamily="18" charset="0"/>
                <a:ea typeface="標楷體" panose="03000509000000000000" pitchFamily="65" charset="-120"/>
              </a:rPr>
              <a:t>用在理解那些</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行為已知的子系統</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的狀態機時非常有用，但是，大部分以</a:t>
            </a:r>
            <a:r>
              <a:rPr lang="en-US" altLang="zh-TW" dirty="0" smtClean="0">
                <a:latin typeface="Times New Roman" panose="02020603050405020304" pitchFamily="18" charset="0"/>
                <a:ea typeface="標楷體" panose="03000509000000000000" pitchFamily="65" charset="-120"/>
              </a:rPr>
              <a:t>FSM</a:t>
            </a:r>
            <a:r>
              <a:rPr lang="zh-TW" altLang="en-US" dirty="0" smtClean="0">
                <a:latin typeface="Times New Roman" panose="02020603050405020304" pitchFamily="18" charset="0"/>
                <a:ea typeface="標楷體" panose="03000509000000000000" pitchFamily="65" charset="-120"/>
              </a:rPr>
              <a:t>表達的系統，其行為是無法預知的，這些</a:t>
            </a:r>
            <a:r>
              <a:rPr lang="zh-TW" altLang="en-US" dirty="0">
                <a:latin typeface="Times New Roman" panose="02020603050405020304" pitchFamily="18" charset="0"/>
                <a:ea typeface="標楷體" panose="03000509000000000000" pitchFamily="65" charset="-120"/>
              </a:rPr>
              <a:t>系統的行為會隨著時間而出現，也會</a:t>
            </a:r>
            <a:r>
              <a:rPr lang="zh-TW" altLang="en-US" dirty="0" smtClean="0">
                <a:latin typeface="Times New Roman" panose="02020603050405020304" pitchFamily="18" charset="0"/>
                <a:ea typeface="標楷體" panose="03000509000000000000" pitchFamily="65" charset="-120"/>
              </a:rPr>
              <a:t>演化，因此，</a:t>
            </a:r>
            <a:r>
              <a:rPr lang="en-US" altLang="zh-TW" dirty="0" smtClean="0">
                <a:latin typeface="Times New Roman" panose="02020603050405020304" pitchFamily="18" charset="0"/>
                <a:ea typeface="標楷體" panose="03000509000000000000" pitchFamily="65" charset="-120"/>
              </a:rPr>
              <a:t>STD</a:t>
            </a:r>
            <a:r>
              <a:rPr lang="zh-TW" altLang="en-US" b="1" dirty="0" smtClean="0">
                <a:solidFill>
                  <a:srgbClr val="FF0000"/>
                </a:solidFill>
                <a:latin typeface="Times New Roman" panose="02020603050405020304" pitchFamily="18" charset="0"/>
                <a:ea typeface="標楷體" panose="03000509000000000000" pitchFamily="65" charset="-120"/>
              </a:rPr>
              <a:t>不適合用於那些頻繁變化的系統</a:t>
            </a:r>
            <a:endParaRPr lang="en-US" altLang="zh-TW" b="1" dirty="0" smtClean="0">
              <a:solidFill>
                <a:srgbClr val="FF0000"/>
              </a:solidFill>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關於佈局和</a:t>
            </a:r>
            <a:r>
              <a:rPr lang="zh-TW" altLang="en-US" dirty="0" smtClean="0">
                <a:latin typeface="Times New Roman" panose="02020603050405020304" pitchFamily="18" charset="0"/>
                <a:ea typeface="標楷體" panose="03000509000000000000" pitchFamily="65" charset="-120"/>
              </a:rPr>
              <a:t>空間配置方面的問題則會損害圖示的內容。這種損害有時會阻止設計者對設計做出必要的變更。對於</a:t>
            </a:r>
            <a:r>
              <a:rPr lang="zh-TW" altLang="en-US" b="1" dirty="0" smtClean="0">
                <a:solidFill>
                  <a:srgbClr val="FF0000"/>
                </a:solidFill>
                <a:latin typeface="Times New Roman" panose="02020603050405020304" pitchFamily="18" charset="0"/>
                <a:ea typeface="標楷體" panose="03000509000000000000" pitchFamily="65" charset="-120"/>
              </a:rPr>
              <a:t>重新格式化圖示</a:t>
            </a:r>
            <a:r>
              <a:rPr lang="zh-TW" altLang="en-US" dirty="0" smtClean="0">
                <a:latin typeface="Times New Roman" panose="02020603050405020304" pitchFamily="18" charset="0"/>
                <a:ea typeface="標楷體" panose="03000509000000000000" pitchFamily="65" charset="-120"/>
              </a:rPr>
              <a:t>的恐懼會</a:t>
            </a:r>
            <a:r>
              <a:rPr lang="zh-TW" altLang="en-US" b="1" dirty="0" smtClean="0">
                <a:solidFill>
                  <a:srgbClr val="FF0000"/>
                </a:solidFill>
                <a:latin typeface="Times New Roman" panose="02020603050405020304" pitchFamily="18" charset="0"/>
                <a:ea typeface="標楷體" panose="03000509000000000000" pitchFamily="65" charset="-120"/>
              </a:rPr>
              <a:t>阻止</a:t>
            </a:r>
            <a:r>
              <a:rPr lang="zh-TW" altLang="en-US" dirty="0" smtClean="0">
                <a:latin typeface="Times New Roman" panose="02020603050405020304" pitchFamily="18" charset="0"/>
                <a:ea typeface="標楷體" panose="03000509000000000000" pitchFamily="65" charset="-120"/>
              </a:rPr>
              <a:t>他們</a:t>
            </a:r>
            <a:r>
              <a:rPr lang="zh-TW" altLang="en-US" b="1" dirty="0" smtClean="0">
                <a:solidFill>
                  <a:srgbClr val="FF0000"/>
                </a:solidFill>
                <a:latin typeface="Times New Roman" panose="02020603050405020304" pitchFamily="18" charset="0"/>
                <a:ea typeface="標楷體" panose="03000509000000000000" pitchFamily="65" charset="-120"/>
              </a:rPr>
              <a:t>加入一個新且必要的類別或狀態</a:t>
            </a:r>
            <a:r>
              <a:rPr lang="zh-TW" altLang="en-US" dirty="0" smtClean="0">
                <a:latin typeface="Times New Roman" panose="02020603050405020304" pitchFamily="18" charset="0"/>
                <a:ea typeface="標楷體" panose="03000509000000000000" pitchFamily="65" charset="-120"/>
              </a:rPr>
              <a:t>，這導致他們會採取一種不會影響到圖示佈局的</a:t>
            </a:r>
            <a:r>
              <a:rPr lang="zh-TW" altLang="en-US" b="1" dirty="0" smtClean="0">
                <a:solidFill>
                  <a:srgbClr val="FF0000"/>
                </a:solidFill>
                <a:latin typeface="Times New Roman" panose="02020603050405020304" pitchFamily="18" charset="0"/>
                <a:ea typeface="標楷體" panose="03000509000000000000" pitchFamily="65" charset="-120"/>
              </a:rPr>
              <a:t>低劣解決方案</a:t>
            </a:r>
            <a:endParaRPr lang="zh-TW" altLang="en-US" b="1" dirty="0">
              <a:solidFill>
                <a:srgbClr val="FF0000"/>
              </a:solidFill>
              <a:latin typeface="Times New Roman" panose="02020603050405020304" pitchFamily="18" charset="0"/>
              <a:ea typeface="標楷體" panose="03000509000000000000" pitchFamily="65" charset="-120"/>
            </a:endParaRPr>
          </a:p>
          <a:p>
            <a:pPr>
              <a:lnSpc>
                <a:spcPct val="100000"/>
              </a:lnSpc>
            </a:pPr>
            <a:endParaRPr lang="en-US" altLang="zh-TW" dirty="0" smtClean="0">
              <a:latin typeface="Times New Roman" panose="02020603050405020304" pitchFamily="18" charset="0"/>
              <a:ea typeface="標楷體" panose="03000509000000000000" pitchFamily="65" charset="-120"/>
            </a:endParaRPr>
          </a:p>
        </p:txBody>
      </p:sp>
      <p:sp>
        <p:nvSpPr>
          <p:cNvPr id="5" name="文字方塊 4"/>
          <p:cNvSpPr txBox="1"/>
          <p:nvPr/>
        </p:nvSpPr>
        <p:spPr>
          <a:xfrm>
            <a:off x="1551470" y="5229200"/>
            <a:ext cx="9289032" cy="1077218"/>
          </a:xfrm>
          <a:prstGeom prst="rect">
            <a:avLst/>
          </a:prstGeom>
          <a:solidFill>
            <a:schemeClr val="bg1"/>
          </a:solidFill>
        </p:spPr>
        <p:txBody>
          <a:bodyPr wrap="square" rtlCol="0">
            <a:spAutoFit/>
          </a:bodyPr>
          <a:lstStyle/>
          <a:p>
            <a:r>
              <a:rPr lang="zh-TW" altLang="en-US" sz="3200" dirty="0" smtClean="0">
                <a:latin typeface="Times New Roman" panose="02020603050405020304" pitchFamily="18" charset="0"/>
                <a:ea typeface="標楷體" panose="03000509000000000000" pitchFamily="65" charset="-120"/>
              </a:rPr>
              <a:t>因此，有一個</a:t>
            </a:r>
            <a:r>
              <a:rPr lang="en-US" altLang="zh-TW" sz="3200" dirty="0" smtClean="0">
                <a:latin typeface="Times New Roman" panose="02020603050405020304" pitchFamily="18" charset="0"/>
                <a:ea typeface="標楷體" panose="03000509000000000000" pitchFamily="65" charset="-120"/>
              </a:rPr>
              <a:t>xxx</a:t>
            </a:r>
            <a:r>
              <a:rPr lang="zh-TW" altLang="en-US" sz="3200" dirty="0" smtClean="0">
                <a:latin typeface="Times New Roman" panose="02020603050405020304" pitchFamily="18" charset="0"/>
                <a:ea typeface="標楷體" panose="03000509000000000000" pitchFamily="65" charset="-120"/>
              </a:rPr>
              <a:t>可以非常靈活應對頻繁變化的系統，而且佈局根本就不是問題，那個</a:t>
            </a:r>
            <a:r>
              <a:rPr lang="en-US" altLang="zh-TW" sz="3200" dirty="0" smtClean="0">
                <a:latin typeface="Times New Roman" panose="02020603050405020304" pitchFamily="18" charset="0"/>
                <a:ea typeface="標楷體" panose="03000509000000000000" pitchFamily="65" charset="-120"/>
              </a:rPr>
              <a:t>xxx…</a:t>
            </a:r>
            <a:endParaRPr lang="zh-TW" altLang="en-US" sz="3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91630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rPr>
              <a:t>就是</a:t>
            </a:r>
            <a:r>
              <a:rPr lang="en-US" altLang="zh-TW" dirty="0" smtClean="0">
                <a:latin typeface="Times New Roman" panose="02020603050405020304" pitchFamily="18" charset="0"/>
                <a:ea typeface="標楷體" panose="03000509000000000000" pitchFamily="65" charset="-120"/>
              </a:rPr>
              <a:t>STT</a:t>
            </a:r>
            <a:endParaRPr lang="zh-TW" altLang="en-US"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lstStyle/>
          <a:p>
            <a:pPr>
              <a:lnSpc>
                <a:spcPct val="100000"/>
              </a:lnSpc>
            </a:pPr>
            <a:r>
              <a:rPr lang="zh-TW" altLang="en-US" dirty="0" smtClean="0">
                <a:latin typeface="Times New Roman" panose="02020603050405020304" pitchFamily="18" charset="0"/>
                <a:ea typeface="標楷體" panose="03000509000000000000" pitchFamily="65" charset="-120"/>
              </a:rPr>
              <a:t>狀態遷移表</a:t>
            </a:r>
            <a:r>
              <a:rPr lang="en-US" altLang="zh-TW" dirty="0" smtClean="0">
                <a:latin typeface="Times New Roman" panose="02020603050405020304" pitchFamily="18" charset="0"/>
                <a:ea typeface="標楷體" panose="03000509000000000000" pitchFamily="65" charset="-120"/>
              </a:rPr>
              <a:t>(</a:t>
            </a:r>
            <a:r>
              <a:rPr lang="en-US" altLang="zh-TW" i="1" dirty="0" smtClean="0">
                <a:latin typeface="Times New Roman" panose="02020603050405020304" pitchFamily="18" charset="0"/>
                <a:ea typeface="標楷體" panose="03000509000000000000" pitchFamily="65" charset="-120"/>
              </a:rPr>
              <a:t>state transition tables</a:t>
            </a:r>
            <a:r>
              <a:rPr lang="en-US" altLang="zh-TW" dirty="0" smtClean="0">
                <a:latin typeface="Times New Roman" panose="02020603050405020304" pitchFamily="18" charset="0"/>
                <a:ea typeface="標楷體" panose="03000509000000000000" pitchFamily="65" charset="-120"/>
              </a:rPr>
              <a:t>)</a:t>
            </a:r>
          </a:p>
          <a:p>
            <a:pPr>
              <a:lnSpc>
                <a:spcPct val="100000"/>
              </a:lnSpc>
            </a:pPr>
            <a:r>
              <a:rPr lang="zh-TW" altLang="en-US" dirty="0">
                <a:latin typeface="Times New Roman" panose="02020603050405020304" pitchFamily="18" charset="0"/>
                <a:ea typeface="標楷體" panose="03000509000000000000" pitchFamily="65" charset="-120"/>
              </a:rPr>
              <a:t>可以</a:t>
            </a:r>
            <a:r>
              <a:rPr lang="zh-TW" altLang="en-US" dirty="0" smtClean="0">
                <a:latin typeface="Times New Roman" panose="02020603050405020304" pitchFamily="18" charset="0"/>
                <a:ea typeface="標楷體" panose="03000509000000000000" pitchFamily="65" charset="-120"/>
              </a:rPr>
              <a:t>應付那些演化的系統，不考慮佈局問題</a:t>
            </a:r>
            <a:endParaRPr lang="en-US" altLang="zh-TW" dirty="0" smtClean="0">
              <a:latin typeface="Times New Roman" panose="02020603050405020304" pitchFamily="18" charset="0"/>
              <a:ea typeface="標楷體" panose="03000509000000000000" pitchFamily="65" charset="-120"/>
            </a:endParaRPr>
          </a:p>
          <a:p>
            <a:pPr>
              <a:lnSpc>
                <a:spcPct val="100000"/>
              </a:lnSpc>
            </a:pPr>
            <a:r>
              <a:rPr lang="zh-TW" altLang="en-US" dirty="0">
                <a:latin typeface="Times New Roman" panose="02020603050405020304" pitchFamily="18" charset="0"/>
                <a:ea typeface="標楷體" panose="03000509000000000000" pitchFamily="65" charset="-120"/>
              </a:rPr>
              <a:t>以文件檔的方式建立</a:t>
            </a:r>
            <a:endParaRPr lang="en-US" altLang="zh-TW" dirty="0" smtClean="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rotWithShape="1">
          <a:blip r:embed="rId2" cstate="print">
            <a:extLst>
              <a:ext uri="{28A0092B-C50C-407E-A947-70E740481C1C}">
                <a14:useLocalDpi xmlns:a14="http://schemas.microsoft.com/office/drawing/2010/main" val="0"/>
              </a:ext>
            </a:extLst>
          </a:blip>
          <a:srcRect l="3351" t="5901" r="8950" b="5901"/>
          <a:stretch/>
        </p:blipFill>
        <p:spPr>
          <a:xfrm rot="16200000">
            <a:off x="6425736" y="1585510"/>
            <a:ext cx="3585827" cy="6408712"/>
          </a:xfrm>
          <a:prstGeom prst="rect">
            <a:avLst/>
          </a:prstGeom>
        </p:spPr>
      </p:pic>
    </p:spTree>
    <p:extLst>
      <p:ext uri="{BB962C8B-B14F-4D97-AF65-F5344CB8AC3E}">
        <p14:creationId xmlns:p14="http://schemas.microsoft.com/office/powerpoint/2010/main" val="5941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書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1_TF02787940_TF02787940.potx" id="{E4A5FE8E-4BD4-4FB0-A38F-F1EAE933DD53}" vid="{3F795CD6-D941-463B-BA60-C19998ABAD90}"/>
    </a:ext>
  </a:extLst>
</a:theme>
</file>

<file path=ppt/theme/theme2.xml><?xml version="1.0" encoding="utf-8"?>
<a:theme xmlns:a="http://schemas.openxmlformats.org/drawingml/2006/main" name="Office 佈景主題">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terms/"/>
    <ds:schemaRef ds:uri="http://purl.org/dc/elements/1.1/"/>
    <ds:schemaRef ds:uri="4873beb7-5857-4685-be1f-d57550cc96c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藍色書堆簡報 (寬螢幕)</Template>
  <TotalTime>0</TotalTime>
  <Words>1228</Words>
  <Application>Microsoft Office PowerPoint</Application>
  <PresentationFormat>自訂</PresentationFormat>
  <Paragraphs>110</Paragraphs>
  <Slides>18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Microsoft JhengHei UI</vt:lpstr>
      <vt:lpstr>微軟正黑體</vt:lpstr>
      <vt:lpstr>標楷體</vt:lpstr>
      <vt:lpstr>Arial</vt:lpstr>
      <vt:lpstr>Century Gothic</vt:lpstr>
      <vt:lpstr>Times New Roman</vt:lpstr>
      <vt:lpstr>Wingdings</vt:lpstr>
      <vt:lpstr>書籍 16x9</vt:lpstr>
      <vt:lpstr>讀書會報告</vt:lpstr>
      <vt:lpstr>目錄</vt:lpstr>
      <vt:lpstr>狀態圖</vt:lpstr>
      <vt:lpstr>狀態圖</vt:lpstr>
      <vt:lpstr>狀態圖</vt:lpstr>
      <vt:lpstr>狀態圖(超狀態)</vt:lpstr>
      <vt:lpstr>狀態圖</vt:lpstr>
      <vt:lpstr>STD的缺點</vt:lpstr>
      <vt:lpstr>就是STT</vt:lpstr>
      <vt:lpstr>SMC</vt:lpstr>
      <vt:lpstr>物件圖</vt:lpstr>
      <vt:lpstr>使用案例</vt:lpstr>
      <vt:lpstr>使用案例</vt:lpstr>
      <vt:lpstr>基本流程</vt:lpstr>
      <vt:lpstr>基本流程</vt:lpstr>
      <vt:lpstr>使用案例</vt:lpstr>
      <vt:lpstr>系統邊界圖(system boundary diagram)</vt:lpstr>
      <vt:lpstr>系統邊界圖(system boundary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2021-11-30T15:44:59Z</dcterms:created>
  <dcterms:modified xsi:type="dcterms:W3CDTF">2021-12-01T17:26:03Z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