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06C8-C4EE-4C6A-829F-9ADD2B4D0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E3289B-6B72-49D4-B73A-F2ED5A93E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4C4A2D-0047-4019-8634-1C97854EDC9D}"/>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64C093BF-6F89-439E-A044-C804264F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8135F-0BF8-4B04-B053-7DBA86E90C79}"/>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1878914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4018-8C56-4EE9-989A-CB0E09927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D66304-038B-43AD-8810-12456E4BB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7D7C3-86AD-40F2-8E12-5548D589F40A}"/>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F013F4F3-E91D-4D18-A5E5-BEC04A0C2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AA6A0-9159-4E7A-B173-9B4F2D1BC3FE}"/>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333580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EA4A36-103F-4A41-B0B3-418EB4458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E44D6E-F656-4D27-9D56-5FB3B26CF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6933C-5CCE-49E3-BA78-2EE4E2172A7E}"/>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5981EB66-F8F7-46B5-B0AB-05D0A7136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798AC-9359-4D84-9331-7A2EE70B1A94}"/>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366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7083-6131-43D4-9662-59CE88BE05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2046B-7712-4E1F-8CD0-09A15E2A0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B9BC9-11FC-45B0-B257-A3E9F773D69C}"/>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5F51FF15-1F83-4FC2-8C2C-0FDAFD2B0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D951D-4F54-4D0E-9929-091CF2B40373}"/>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271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D20D-107F-4562-91FD-BFB600648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E33B6-176B-422B-868C-C175BE2FB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B6E57-0CD6-4917-B9BC-50B8DEC33E8A}"/>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695600D6-B72D-43C9-9FD0-E7022E9BB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A0311-FE33-4005-B3AF-13AB591F8209}"/>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280671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910D-1CAB-40DD-B656-61597ED34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117C4-A075-4A43-97B3-4CE852E1A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5DD411-6C82-491B-A07D-4E5B06150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DC3B6B-8980-46E5-9103-901668CEDD8B}"/>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6" name="Footer Placeholder 5">
            <a:extLst>
              <a:ext uri="{FF2B5EF4-FFF2-40B4-BE49-F238E27FC236}">
                <a16:creationId xmlns:a16="http://schemas.microsoft.com/office/drawing/2014/main" id="{E6E730D0-E64D-452E-AE46-26B28D4F1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07299-A5EA-45BF-9C57-8D219B8A31C8}"/>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347732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149D-6990-416C-BA56-79A94C9A5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6224BC-95D1-40DA-B7E8-79A1F6F83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EF728-9F25-4057-97E8-E6D5F431B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3A4EB4-A103-465E-83D6-0C8A31008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5CD59-1E47-40E2-818B-9B3F42714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251A8-779C-4F89-B6E6-EF508FA381A4}"/>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8" name="Footer Placeholder 7">
            <a:extLst>
              <a:ext uri="{FF2B5EF4-FFF2-40B4-BE49-F238E27FC236}">
                <a16:creationId xmlns:a16="http://schemas.microsoft.com/office/drawing/2014/main" id="{20D26D92-DF1E-4866-A27A-1EF17E173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3D35A7-ECA2-4976-8DCA-1B51489929D4}"/>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108333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4161-2F59-40AC-B16A-2852241543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F13E3-FE4F-40DA-B6BE-7F8C68D8CBD6}"/>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4" name="Footer Placeholder 3">
            <a:extLst>
              <a:ext uri="{FF2B5EF4-FFF2-40B4-BE49-F238E27FC236}">
                <a16:creationId xmlns:a16="http://schemas.microsoft.com/office/drawing/2014/main" id="{F649F2E3-FC0F-4523-82F7-9B919289C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6BFB4E-CDF9-482E-88AB-8E4C970272D4}"/>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63427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A2D5C-2EDD-4FD8-BA4E-E52AB0FE51C5}"/>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3" name="Footer Placeholder 2">
            <a:extLst>
              <a:ext uri="{FF2B5EF4-FFF2-40B4-BE49-F238E27FC236}">
                <a16:creationId xmlns:a16="http://schemas.microsoft.com/office/drawing/2014/main" id="{0915DCD3-AFA8-4DAA-8223-06281F103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6B11F-C8D7-4B2C-BA47-797D9B9E1257}"/>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222734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414A-611C-4667-8913-B0ACC9495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67146A-FF42-432C-B8FD-8230D3E03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C04EE-BD85-4FA3-8E33-624F4E989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FEB12-B5C3-44B2-A12F-38DEE879C8C5}"/>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6" name="Footer Placeholder 5">
            <a:extLst>
              <a:ext uri="{FF2B5EF4-FFF2-40B4-BE49-F238E27FC236}">
                <a16:creationId xmlns:a16="http://schemas.microsoft.com/office/drawing/2014/main" id="{7AC98E06-6B6B-4993-BB13-6175BB275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1CBA5-22AA-48EA-A33F-22D7D5AAC707}"/>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206662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163F-14F3-4612-AC97-D24062FC6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C160EC-761C-47EB-AFAF-CB8D1A920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00932B-AB25-404C-A3E7-5EAEFEEB9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636E7-0680-45A4-9188-91669761EDC6}"/>
              </a:ext>
            </a:extLst>
          </p:cNvPr>
          <p:cNvSpPr>
            <a:spLocks noGrp="1"/>
          </p:cNvSpPr>
          <p:nvPr>
            <p:ph type="dt" sz="half" idx="10"/>
          </p:nvPr>
        </p:nvSpPr>
        <p:spPr/>
        <p:txBody>
          <a:bodyPr/>
          <a:lstStyle/>
          <a:p>
            <a:fld id="{DC147CFE-6F2B-4A3C-8D6B-72AD0DE9BE08}" type="datetimeFigureOut">
              <a:rPr lang="en-US" smtClean="0"/>
              <a:t>1/6/2022</a:t>
            </a:fld>
            <a:endParaRPr lang="en-US"/>
          </a:p>
        </p:txBody>
      </p:sp>
      <p:sp>
        <p:nvSpPr>
          <p:cNvPr id="6" name="Footer Placeholder 5">
            <a:extLst>
              <a:ext uri="{FF2B5EF4-FFF2-40B4-BE49-F238E27FC236}">
                <a16:creationId xmlns:a16="http://schemas.microsoft.com/office/drawing/2014/main" id="{3AC77346-23A6-4F20-B672-77A7D0C07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EE8FA-A353-4CB0-9112-858A12F17D55}"/>
              </a:ext>
            </a:extLst>
          </p:cNvPr>
          <p:cNvSpPr>
            <a:spLocks noGrp="1"/>
          </p:cNvSpPr>
          <p:nvPr>
            <p:ph type="sldNum" sz="quarter" idx="12"/>
          </p:nvPr>
        </p:nvSpPr>
        <p:spPr/>
        <p:txBody>
          <a:bodyPr/>
          <a:lstStyle/>
          <a:p>
            <a:fld id="{61C1B048-C843-4A96-B766-496E2A394BE1}" type="slidenum">
              <a:rPr lang="en-US" smtClean="0"/>
              <a:t>‹#›</a:t>
            </a:fld>
            <a:endParaRPr lang="en-US"/>
          </a:p>
        </p:txBody>
      </p:sp>
    </p:spTree>
    <p:extLst>
      <p:ext uri="{BB962C8B-B14F-4D97-AF65-F5344CB8AC3E}">
        <p14:creationId xmlns:p14="http://schemas.microsoft.com/office/powerpoint/2010/main" val="266120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1A451-8148-434E-8FF5-257BEB33F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6B715-C1FC-482D-A0E1-34759E480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2FA41-F368-4121-B8C7-E4137B81B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47CFE-6F2B-4A3C-8D6B-72AD0DE9BE08}" type="datetimeFigureOut">
              <a:rPr lang="en-US" smtClean="0"/>
              <a:t>1/6/2022</a:t>
            </a:fld>
            <a:endParaRPr lang="en-US"/>
          </a:p>
        </p:txBody>
      </p:sp>
      <p:sp>
        <p:nvSpPr>
          <p:cNvPr id="5" name="Footer Placeholder 4">
            <a:extLst>
              <a:ext uri="{FF2B5EF4-FFF2-40B4-BE49-F238E27FC236}">
                <a16:creationId xmlns:a16="http://schemas.microsoft.com/office/drawing/2014/main" id="{5715A58A-EDB0-40FF-9780-ADBDEEA64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740F37-5316-4898-B3ED-694ED4C50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1B048-C843-4A96-B766-496E2A394BE1}" type="slidenum">
              <a:rPr lang="en-US" smtClean="0"/>
              <a:t>‹#›</a:t>
            </a:fld>
            <a:endParaRPr lang="en-US"/>
          </a:p>
        </p:txBody>
      </p:sp>
    </p:spTree>
    <p:extLst>
      <p:ext uri="{BB962C8B-B14F-4D97-AF65-F5344CB8AC3E}">
        <p14:creationId xmlns:p14="http://schemas.microsoft.com/office/powerpoint/2010/main" val="217167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5F47-7363-4978-A03F-77593D9D9FFA}"/>
              </a:ext>
            </a:extLst>
          </p:cNvPr>
          <p:cNvSpPr>
            <a:spLocks noGrp="1"/>
          </p:cNvSpPr>
          <p:nvPr>
            <p:ph type="title"/>
          </p:nvPr>
        </p:nvSpPr>
        <p:spPr>
          <a:xfrm>
            <a:off x="4639457" y="189353"/>
            <a:ext cx="2900379" cy="886321"/>
          </a:xfrm>
          <a:ln>
            <a:solidFill>
              <a:schemeClr val="tx1"/>
            </a:solidFill>
          </a:ln>
        </p:spPr>
        <p:txBody>
          <a:bodyPr>
            <a:normAutofit/>
          </a:bodyPr>
          <a:lstStyle/>
          <a:p>
            <a:r>
              <a:rPr lang="en-US" sz="1400" dirty="0"/>
              <a:t>Create 6 lists of regex keywords each with its own sensitivity (how many words before and after to capture) and order them by priority 1 to 6</a:t>
            </a:r>
          </a:p>
        </p:txBody>
      </p:sp>
      <p:grpSp>
        <p:nvGrpSpPr>
          <p:cNvPr id="7" name="Group 6">
            <a:extLst>
              <a:ext uri="{FF2B5EF4-FFF2-40B4-BE49-F238E27FC236}">
                <a16:creationId xmlns:a16="http://schemas.microsoft.com/office/drawing/2014/main" id="{2A22F0B0-87D3-4924-AC50-A882FB1F2AAA}"/>
              </a:ext>
            </a:extLst>
          </p:cNvPr>
          <p:cNvGrpSpPr/>
          <p:nvPr/>
        </p:nvGrpSpPr>
        <p:grpSpPr>
          <a:xfrm>
            <a:off x="3784717" y="1552160"/>
            <a:ext cx="4622564" cy="1407858"/>
            <a:chOff x="3914685" y="1859809"/>
            <a:chExt cx="4622564" cy="1407858"/>
          </a:xfrm>
        </p:grpSpPr>
        <p:sp>
          <p:nvSpPr>
            <p:cNvPr id="4" name="Title 1">
              <a:extLst>
                <a:ext uri="{FF2B5EF4-FFF2-40B4-BE49-F238E27FC236}">
                  <a16:creationId xmlns:a16="http://schemas.microsoft.com/office/drawing/2014/main" id="{5AA9F8AF-F96B-49B9-BC11-C06DE18E37C5}"/>
                </a:ext>
              </a:extLst>
            </p:cNvPr>
            <p:cNvSpPr txBox="1">
              <a:spLocks/>
            </p:cNvSpPr>
            <p:nvPr/>
          </p:nvSpPr>
          <p:spPr>
            <a:xfrm>
              <a:off x="3914685" y="1859809"/>
              <a:ext cx="4622564" cy="703929"/>
            </a:xfrm>
            <a:prstGeom prst="rect">
              <a:avLst/>
            </a:prstGeom>
            <a:ln>
              <a:solidFill>
                <a:schemeClr val="tx1"/>
              </a:solidFill>
            </a:ln>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1</a:t>
              </a:r>
              <a:r>
                <a:rPr lang="en-US" sz="2000" baseline="30000" dirty="0"/>
                <a:t>st</a:t>
              </a:r>
              <a:r>
                <a:rPr lang="en-US" sz="2000" dirty="0"/>
                <a:t> iteration: Search the last 50 characters of the note using the keywords in order of priority from 1 to 6 and if there’s a hit, collect all hits for that keyword and stop search. </a:t>
              </a:r>
            </a:p>
          </p:txBody>
        </p:sp>
        <p:sp>
          <p:nvSpPr>
            <p:cNvPr id="5" name="Title 1">
              <a:extLst>
                <a:ext uri="{FF2B5EF4-FFF2-40B4-BE49-F238E27FC236}">
                  <a16:creationId xmlns:a16="http://schemas.microsoft.com/office/drawing/2014/main" id="{BFB71B36-9642-4090-9B3C-8FE080DEC5D9}"/>
                </a:ext>
              </a:extLst>
            </p:cNvPr>
            <p:cNvSpPr txBox="1">
              <a:spLocks/>
            </p:cNvSpPr>
            <p:nvPr/>
          </p:nvSpPr>
          <p:spPr>
            <a:xfrm>
              <a:off x="3914685" y="2563738"/>
              <a:ext cx="4622564" cy="703929"/>
            </a:xfrm>
            <a:prstGeom prst="rect">
              <a:avLst/>
            </a:prstGeom>
            <a:ln>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2</a:t>
              </a:r>
              <a:r>
                <a:rPr lang="en-US" sz="1400" baseline="30000" dirty="0"/>
                <a:t>nd</a:t>
              </a:r>
              <a:r>
                <a:rPr lang="en-US" sz="1400" dirty="0"/>
                <a:t> iteration: Search the entire note using the keywords in order of priority from 1 to 6 and if there’s a hit, collect all hits for that keyword and stop search. </a:t>
              </a:r>
            </a:p>
          </p:txBody>
        </p:sp>
      </p:grpSp>
      <p:sp>
        <p:nvSpPr>
          <p:cNvPr id="6" name="Title 1">
            <a:extLst>
              <a:ext uri="{FF2B5EF4-FFF2-40B4-BE49-F238E27FC236}">
                <a16:creationId xmlns:a16="http://schemas.microsoft.com/office/drawing/2014/main" id="{FD382E2F-92AD-4E40-B61A-D6D234EF4A47}"/>
              </a:ext>
            </a:extLst>
          </p:cNvPr>
          <p:cNvSpPr txBox="1">
            <a:spLocks/>
          </p:cNvSpPr>
          <p:nvPr/>
        </p:nvSpPr>
        <p:spPr>
          <a:xfrm>
            <a:off x="4501673" y="3346163"/>
            <a:ext cx="3188652" cy="1186765"/>
          </a:xfrm>
          <a:prstGeom prst="rect">
            <a:avLst/>
          </a:prstGeom>
          <a:ln>
            <a:solidFill>
              <a:schemeClr val="tx1"/>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If there are hits, go through the captured text before and after each hit and search for strings with format NUMBER followed by DATE TYPE or any of the special date keywords. Also search the last 10 characters of the note no matter what.</a:t>
            </a:r>
          </a:p>
        </p:txBody>
      </p:sp>
      <p:cxnSp>
        <p:nvCxnSpPr>
          <p:cNvPr id="11" name="Connector: Curved 10">
            <a:extLst>
              <a:ext uri="{FF2B5EF4-FFF2-40B4-BE49-F238E27FC236}">
                <a16:creationId xmlns:a16="http://schemas.microsoft.com/office/drawing/2014/main" id="{E6F04A25-2FE4-4933-8353-E0C1DEBFD398}"/>
              </a:ext>
            </a:extLst>
          </p:cNvPr>
          <p:cNvCxnSpPr>
            <a:cxnSpLocks/>
            <a:stCxn id="6" idx="1"/>
            <a:endCxn id="5" idx="1"/>
          </p:cNvCxnSpPr>
          <p:nvPr/>
        </p:nvCxnSpPr>
        <p:spPr>
          <a:xfrm rot="10800000">
            <a:off x="3784717" y="2608054"/>
            <a:ext cx="716956" cy="1331492"/>
          </a:xfrm>
          <a:prstGeom prst="curvedConnector3">
            <a:avLst>
              <a:gd name="adj1" fmla="val 1318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6F6DC580-7ECC-4B88-9B84-C1398BCACCBF}"/>
              </a:ext>
            </a:extLst>
          </p:cNvPr>
          <p:cNvCxnSpPr>
            <a:cxnSpLocks/>
            <a:stCxn id="5" idx="2"/>
            <a:endCxn id="6" idx="0"/>
          </p:cNvCxnSpPr>
          <p:nvPr/>
        </p:nvCxnSpPr>
        <p:spPr>
          <a:xfrm rot="5400000">
            <a:off x="5902927" y="3153090"/>
            <a:ext cx="386145"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6529AB3-0A29-42D6-AF78-BC490F63EAE9}"/>
              </a:ext>
            </a:extLst>
          </p:cNvPr>
          <p:cNvSpPr txBox="1"/>
          <p:nvPr/>
        </p:nvSpPr>
        <p:spPr>
          <a:xfrm>
            <a:off x="1313021" y="3273800"/>
            <a:ext cx="2579759" cy="276999"/>
          </a:xfrm>
          <a:prstGeom prst="rect">
            <a:avLst/>
          </a:prstGeom>
          <a:noFill/>
        </p:spPr>
        <p:txBody>
          <a:bodyPr wrap="square" rtlCol="0">
            <a:spAutoFit/>
          </a:bodyPr>
          <a:lstStyle/>
          <a:p>
            <a:r>
              <a:rPr lang="en-US" sz="1200" dirty="0"/>
              <a:t>No </a:t>
            </a:r>
            <a:r>
              <a:rPr lang="en-US" sz="1200" dirty="0" err="1"/>
              <a:t>followup</a:t>
            </a:r>
            <a:r>
              <a:rPr lang="en-US" sz="1200" dirty="0"/>
              <a:t> hits after 1</a:t>
            </a:r>
            <a:r>
              <a:rPr lang="en-US" sz="1200" baseline="30000" dirty="0"/>
              <a:t>st</a:t>
            </a:r>
            <a:r>
              <a:rPr lang="en-US" sz="1200" dirty="0"/>
              <a:t> iteration</a:t>
            </a:r>
          </a:p>
        </p:txBody>
      </p:sp>
      <p:sp>
        <p:nvSpPr>
          <p:cNvPr id="38" name="Title 1">
            <a:extLst>
              <a:ext uri="{FF2B5EF4-FFF2-40B4-BE49-F238E27FC236}">
                <a16:creationId xmlns:a16="http://schemas.microsoft.com/office/drawing/2014/main" id="{92EE4A69-05E0-4370-926A-691880C1C791}"/>
              </a:ext>
            </a:extLst>
          </p:cNvPr>
          <p:cNvSpPr txBox="1">
            <a:spLocks/>
          </p:cNvSpPr>
          <p:nvPr/>
        </p:nvSpPr>
        <p:spPr>
          <a:xfrm>
            <a:off x="4697245" y="5056051"/>
            <a:ext cx="2784804" cy="639107"/>
          </a:xfrm>
          <a:prstGeom prst="rect">
            <a:avLst/>
          </a:prstGeom>
          <a:ln>
            <a:solidFill>
              <a:schemeClr val="tx1"/>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Compare all the </a:t>
            </a:r>
            <a:r>
              <a:rPr lang="en-US" sz="1400" dirty="0" err="1"/>
              <a:t>followup</a:t>
            </a:r>
            <a:r>
              <a:rPr lang="en-US" sz="1400" dirty="0"/>
              <a:t> hits and output the </a:t>
            </a:r>
            <a:r>
              <a:rPr lang="en-US" sz="1400" dirty="0" err="1"/>
              <a:t>followup</a:t>
            </a:r>
            <a:r>
              <a:rPr lang="en-US" sz="1400" dirty="0"/>
              <a:t> time that is the shortest amount of time</a:t>
            </a:r>
          </a:p>
        </p:txBody>
      </p:sp>
      <p:cxnSp>
        <p:nvCxnSpPr>
          <p:cNvPr id="43" name="Connector: Curved 42">
            <a:extLst>
              <a:ext uri="{FF2B5EF4-FFF2-40B4-BE49-F238E27FC236}">
                <a16:creationId xmlns:a16="http://schemas.microsoft.com/office/drawing/2014/main" id="{6C9B3A2F-EAB0-4FB8-9C1B-0A4CE06AC985}"/>
              </a:ext>
            </a:extLst>
          </p:cNvPr>
          <p:cNvCxnSpPr>
            <a:cxnSpLocks/>
            <a:stCxn id="6" idx="2"/>
            <a:endCxn id="38" idx="0"/>
          </p:cNvCxnSpPr>
          <p:nvPr/>
        </p:nvCxnSpPr>
        <p:spPr>
          <a:xfrm rot="5400000">
            <a:off x="5831262" y="4791313"/>
            <a:ext cx="523123" cy="6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AAE4B02-35E4-4788-9C8C-162AA64F8884}"/>
              </a:ext>
            </a:extLst>
          </p:cNvPr>
          <p:cNvSpPr txBox="1"/>
          <p:nvPr/>
        </p:nvSpPr>
        <p:spPr>
          <a:xfrm>
            <a:off x="6089649" y="4668080"/>
            <a:ext cx="1568925" cy="276999"/>
          </a:xfrm>
          <a:prstGeom prst="rect">
            <a:avLst/>
          </a:prstGeom>
          <a:noFill/>
        </p:spPr>
        <p:txBody>
          <a:bodyPr wrap="square" rtlCol="0">
            <a:spAutoFit/>
          </a:bodyPr>
          <a:lstStyle/>
          <a:p>
            <a:r>
              <a:rPr lang="en-US" sz="1200" dirty="0"/>
              <a:t>found </a:t>
            </a:r>
            <a:r>
              <a:rPr lang="en-US" sz="1200" dirty="0" err="1"/>
              <a:t>followup</a:t>
            </a:r>
            <a:r>
              <a:rPr lang="en-US" sz="1200" dirty="0"/>
              <a:t> hit(s)</a:t>
            </a:r>
          </a:p>
        </p:txBody>
      </p:sp>
      <p:cxnSp>
        <p:nvCxnSpPr>
          <p:cNvPr id="48" name="Connector: Curved 47">
            <a:extLst>
              <a:ext uri="{FF2B5EF4-FFF2-40B4-BE49-F238E27FC236}">
                <a16:creationId xmlns:a16="http://schemas.microsoft.com/office/drawing/2014/main" id="{3919443F-9CD4-4063-9230-51B1AC19AC0F}"/>
              </a:ext>
            </a:extLst>
          </p:cNvPr>
          <p:cNvCxnSpPr>
            <a:cxnSpLocks/>
            <a:stCxn id="2" idx="2"/>
            <a:endCxn id="4" idx="0"/>
          </p:cNvCxnSpPr>
          <p:nvPr/>
        </p:nvCxnSpPr>
        <p:spPr>
          <a:xfrm rot="16200000" flipH="1">
            <a:off x="5854580" y="1310741"/>
            <a:ext cx="476486" cy="6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94E9682D-BB2C-4582-9F10-6E884A8F55AC}"/>
              </a:ext>
            </a:extLst>
          </p:cNvPr>
          <p:cNvSpPr txBox="1">
            <a:spLocks/>
          </p:cNvSpPr>
          <p:nvPr/>
        </p:nvSpPr>
        <p:spPr>
          <a:xfrm>
            <a:off x="9082727" y="4506460"/>
            <a:ext cx="1829099" cy="288029"/>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Don’t output anything</a:t>
            </a:r>
          </a:p>
        </p:txBody>
      </p:sp>
      <p:cxnSp>
        <p:nvCxnSpPr>
          <p:cNvPr id="57" name="Connector: Curved 56">
            <a:extLst>
              <a:ext uri="{FF2B5EF4-FFF2-40B4-BE49-F238E27FC236}">
                <a16:creationId xmlns:a16="http://schemas.microsoft.com/office/drawing/2014/main" id="{ECE1F15A-2177-43B5-AA51-2D1A011868AA}"/>
              </a:ext>
            </a:extLst>
          </p:cNvPr>
          <p:cNvCxnSpPr>
            <a:cxnSpLocks/>
            <a:stCxn id="6" idx="3"/>
            <a:endCxn id="52" idx="1"/>
          </p:cNvCxnSpPr>
          <p:nvPr/>
        </p:nvCxnSpPr>
        <p:spPr>
          <a:xfrm>
            <a:off x="7690325" y="3939546"/>
            <a:ext cx="1392402" cy="71092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6790A46-950E-4F0C-A23E-6919EBC5F73F}"/>
              </a:ext>
            </a:extLst>
          </p:cNvPr>
          <p:cNvSpPr txBox="1"/>
          <p:nvPr/>
        </p:nvSpPr>
        <p:spPr>
          <a:xfrm>
            <a:off x="8097293" y="3844509"/>
            <a:ext cx="2579759" cy="276999"/>
          </a:xfrm>
          <a:prstGeom prst="rect">
            <a:avLst/>
          </a:prstGeom>
          <a:noFill/>
        </p:spPr>
        <p:txBody>
          <a:bodyPr wrap="square" rtlCol="0">
            <a:spAutoFit/>
          </a:bodyPr>
          <a:lstStyle/>
          <a:p>
            <a:r>
              <a:rPr lang="en-US" sz="1200" dirty="0"/>
              <a:t>No </a:t>
            </a:r>
            <a:r>
              <a:rPr lang="en-US" sz="1200" dirty="0" err="1"/>
              <a:t>followup</a:t>
            </a:r>
            <a:r>
              <a:rPr lang="en-US" sz="1200" dirty="0"/>
              <a:t> hits after 2</a:t>
            </a:r>
            <a:r>
              <a:rPr lang="en-US" sz="1200" baseline="30000" dirty="0"/>
              <a:t>nd</a:t>
            </a:r>
            <a:r>
              <a:rPr lang="en-US" sz="1200" dirty="0"/>
              <a:t> iteration</a:t>
            </a:r>
          </a:p>
        </p:txBody>
      </p:sp>
    </p:spTree>
    <p:extLst>
      <p:ext uri="{BB962C8B-B14F-4D97-AF65-F5344CB8AC3E}">
        <p14:creationId xmlns:p14="http://schemas.microsoft.com/office/powerpoint/2010/main" val="306191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C7DBD7-DF9B-40CE-9471-2C1C333A78E2}"/>
              </a:ext>
            </a:extLst>
          </p:cNvPr>
          <p:cNvSpPr txBox="1">
            <a:spLocks/>
          </p:cNvSpPr>
          <p:nvPr/>
        </p:nvSpPr>
        <p:spPr>
          <a:xfrm>
            <a:off x="4511270" y="854579"/>
            <a:ext cx="2900379" cy="468923"/>
          </a:xfrm>
          <a:prstGeom prst="rect">
            <a:avLst/>
          </a:prstGeom>
          <a:ln>
            <a:solidFill>
              <a:schemeClr val="tx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t>Create list of regex keywords related to diabetic retinopathy</a:t>
            </a:r>
          </a:p>
        </p:txBody>
      </p:sp>
      <p:cxnSp>
        <p:nvCxnSpPr>
          <p:cNvPr id="5" name="Connector: Curved 4">
            <a:extLst>
              <a:ext uri="{FF2B5EF4-FFF2-40B4-BE49-F238E27FC236}">
                <a16:creationId xmlns:a16="http://schemas.microsoft.com/office/drawing/2014/main" id="{054D6BA7-770C-4B29-82FD-7AF21EA6B922}"/>
              </a:ext>
            </a:extLst>
          </p:cNvPr>
          <p:cNvCxnSpPr>
            <a:cxnSpLocks/>
            <a:stCxn id="4" idx="2"/>
            <a:endCxn id="8" idx="0"/>
          </p:cNvCxnSpPr>
          <p:nvPr/>
        </p:nvCxnSpPr>
        <p:spPr>
          <a:xfrm rot="16200000" flipH="1">
            <a:off x="5748589" y="1536373"/>
            <a:ext cx="465966" cy="402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4C776606-60B2-4893-99CF-AE77B138AAE5}"/>
              </a:ext>
            </a:extLst>
          </p:cNvPr>
          <p:cNvSpPr txBox="1">
            <a:spLocks/>
          </p:cNvSpPr>
          <p:nvPr/>
        </p:nvSpPr>
        <p:spPr>
          <a:xfrm>
            <a:off x="4311243" y="1789468"/>
            <a:ext cx="3380882" cy="468924"/>
          </a:xfrm>
          <a:prstGeom prst="rect">
            <a:avLst/>
          </a:prstGeom>
          <a:ln>
            <a:solidFill>
              <a:schemeClr val="tx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t>Search the text in the note type column to determine if the note is a progress report</a:t>
            </a:r>
          </a:p>
        </p:txBody>
      </p:sp>
      <p:sp>
        <p:nvSpPr>
          <p:cNvPr id="11" name="Title 1">
            <a:extLst>
              <a:ext uri="{FF2B5EF4-FFF2-40B4-BE49-F238E27FC236}">
                <a16:creationId xmlns:a16="http://schemas.microsoft.com/office/drawing/2014/main" id="{F7E04924-E224-4C3A-BAF3-9AF5D44D521F}"/>
              </a:ext>
            </a:extLst>
          </p:cNvPr>
          <p:cNvSpPr txBox="1">
            <a:spLocks/>
          </p:cNvSpPr>
          <p:nvPr/>
        </p:nvSpPr>
        <p:spPr>
          <a:xfrm>
            <a:off x="4311242" y="3868841"/>
            <a:ext cx="3593617" cy="600609"/>
          </a:xfrm>
          <a:prstGeom prst="rect">
            <a:avLst/>
          </a:prstGeom>
          <a:ln>
            <a:solidFill>
              <a:schemeClr val="tx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t>Search the note text to see if it has any hits and output true if there are hits and false if not</a:t>
            </a:r>
          </a:p>
        </p:txBody>
      </p:sp>
      <p:cxnSp>
        <p:nvCxnSpPr>
          <p:cNvPr id="12" name="Connector: Curved 11">
            <a:extLst>
              <a:ext uri="{FF2B5EF4-FFF2-40B4-BE49-F238E27FC236}">
                <a16:creationId xmlns:a16="http://schemas.microsoft.com/office/drawing/2014/main" id="{805DF032-9ED3-48C0-94FD-A6E5AEB82396}"/>
              </a:ext>
            </a:extLst>
          </p:cNvPr>
          <p:cNvCxnSpPr>
            <a:cxnSpLocks/>
            <a:stCxn id="8" idx="1"/>
            <a:endCxn id="11" idx="0"/>
          </p:cNvCxnSpPr>
          <p:nvPr/>
        </p:nvCxnSpPr>
        <p:spPr>
          <a:xfrm rot="10800000" flipH="1" flipV="1">
            <a:off x="4311243" y="2023929"/>
            <a:ext cx="1796808" cy="1844911"/>
          </a:xfrm>
          <a:prstGeom prst="curvedConnector4">
            <a:avLst>
              <a:gd name="adj1" fmla="val -12723"/>
              <a:gd name="adj2" fmla="val 89705"/>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25EA841-3838-456F-908F-71527F34AA3C}"/>
              </a:ext>
            </a:extLst>
          </p:cNvPr>
          <p:cNvSpPr txBox="1">
            <a:spLocks/>
          </p:cNvSpPr>
          <p:nvPr/>
        </p:nvSpPr>
        <p:spPr>
          <a:xfrm>
            <a:off x="4291131" y="2729653"/>
            <a:ext cx="3380882" cy="468924"/>
          </a:xfrm>
          <a:prstGeom prst="rect">
            <a:avLst/>
          </a:prstGeom>
          <a:ln>
            <a:solidFill>
              <a:schemeClr val="tx1"/>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t>Search the ICD tag to see if it is diabetic retinopathy tagged</a:t>
            </a:r>
          </a:p>
        </p:txBody>
      </p:sp>
      <p:cxnSp>
        <p:nvCxnSpPr>
          <p:cNvPr id="25" name="Connector: Curved 24">
            <a:extLst>
              <a:ext uri="{FF2B5EF4-FFF2-40B4-BE49-F238E27FC236}">
                <a16:creationId xmlns:a16="http://schemas.microsoft.com/office/drawing/2014/main" id="{C99D83B3-6A3E-4355-A91F-2F3CF141B6BA}"/>
              </a:ext>
            </a:extLst>
          </p:cNvPr>
          <p:cNvCxnSpPr>
            <a:cxnSpLocks/>
            <a:stCxn id="8" idx="2"/>
            <a:endCxn id="16" idx="0"/>
          </p:cNvCxnSpPr>
          <p:nvPr/>
        </p:nvCxnSpPr>
        <p:spPr>
          <a:xfrm rot="5400000">
            <a:off x="5755998" y="2483966"/>
            <a:ext cx="471261" cy="201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09E7DC9-3121-4622-BB67-9BF2E0B527B6}"/>
              </a:ext>
            </a:extLst>
          </p:cNvPr>
          <p:cNvCxnSpPr>
            <a:cxnSpLocks/>
            <a:stCxn id="16" idx="2"/>
            <a:endCxn id="11" idx="0"/>
          </p:cNvCxnSpPr>
          <p:nvPr/>
        </p:nvCxnSpPr>
        <p:spPr>
          <a:xfrm rot="16200000" flipH="1">
            <a:off x="5709679" y="3470469"/>
            <a:ext cx="670264" cy="1264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356C96C-4D19-4E6D-9147-FEE6DAEAEAEF}"/>
              </a:ext>
            </a:extLst>
          </p:cNvPr>
          <p:cNvSpPr txBox="1"/>
          <p:nvPr/>
        </p:nvSpPr>
        <p:spPr>
          <a:xfrm>
            <a:off x="3611473" y="2591153"/>
            <a:ext cx="669603" cy="276999"/>
          </a:xfrm>
          <a:prstGeom prst="rect">
            <a:avLst/>
          </a:prstGeom>
          <a:noFill/>
        </p:spPr>
        <p:txBody>
          <a:bodyPr wrap="square" rtlCol="0">
            <a:spAutoFit/>
          </a:bodyPr>
          <a:lstStyle/>
          <a:p>
            <a:r>
              <a:rPr lang="en-US" sz="1200" dirty="0"/>
              <a:t>If yes</a:t>
            </a:r>
          </a:p>
        </p:txBody>
      </p:sp>
      <p:sp>
        <p:nvSpPr>
          <p:cNvPr id="33" name="TextBox 32">
            <a:extLst>
              <a:ext uri="{FF2B5EF4-FFF2-40B4-BE49-F238E27FC236}">
                <a16:creationId xmlns:a16="http://schemas.microsoft.com/office/drawing/2014/main" id="{CBF33C81-0E6B-486E-BE0E-33D424F35F26}"/>
              </a:ext>
            </a:extLst>
          </p:cNvPr>
          <p:cNvSpPr txBox="1"/>
          <p:nvPr/>
        </p:nvSpPr>
        <p:spPr>
          <a:xfrm>
            <a:off x="6167243" y="2357300"/>
            <a:ext cx="669603" cy="276999"/>
          </a:xfrm>
          <a:prstGeom prst="rect">
            <a:avLst/>
          </a:prstGeom>
          <a:noFill/>
        </p:spPr>
        <p:txBody>
          <a:bodyPr wrap="square" rtlCol="0">
            <a:spAutoFit/>
          </a:bodyPr>
          <a:lstStyle/>
          <a:p>
            <a:r>
              <a:rPr lang="en-US" sz="1200" dirty="0"/>
              <a:t>If no</a:t>
            </a:r>
          </a:p>
        </p:txBody>
      </p:sp>
      <p:sp>
        <p:nvSpPr>
          <p:cNvPr id="34" name="TextBox 33">
            <a:extLst>
              <a:ext uri="{FF2B5EF4-FFF2-40B4-BE49-F238E27FC236}">
                <a16:creationId xmlns:a16="http://schemas.microsoft.com/office/drawing/2014/main" id="{7A83E7E9-5D74-423C-9499-763E3C31BE6D}"/>
              </a:ext>
            </a:extLst>
          </p:cNvPr>
          <p:cNvSpPr txBox="1"/>
          <p:nvPr/>
        </p:nvSpPr>
        <p:spPr>
          <a:xfrm>
            <a:off x="6031848" y="3363886"/>
            <a:ext cx="669603" cy="276999"/>
          </a:xfrm>
          <a:prstGeom prst="rect">
            <a:avLst/>
          </a:prstGeom>
          <a:noFill/>
        </p:spPr>
        <p:txBody>
          <a:bodyPr wrap="square" rtlCol="0">
            <a:spAutoFit/>
          </a:bodyPr>
          <a:lstStyle/>
          <a:p>
            <a:r>
              <a:rPr lang="en-US" sz="1200" dirty="0"/>
              <a:t>If not</a:t>
            </a:r>
          </a:p>
        </p:txBody>
      </p:sp>
    </p:spTree>
    <p:extLst>
      <p:ext uri="{BB962C8B-B14F-4D97-AF65-F5344CB8AC3E}">
        <p14:creationId xmlns:p14="http://schemas.microsoft.com/office/powerpoint/2010/main" val="319567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252</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Create 6 lists of regex keywords each with its own sensitivity (how many words before and after to capture) and order them by priority 1 to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Liou</dc:creator>
  <cp:lastModifiedBy>Wilson Liou</cp:lastModifiedBy>
  <cp:revision>3</cp:revision>
  <dcterms:created xsi:type="dcterms:W3CDTF">2022-01-06T05:09:14Z</dcterms:created>
  <dcterms:modified xsi:type="dcterms:W3CDTF">2022-01-06T19:34:27Z</dcterms:modified>
</cp:coreProperties>
</file>