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097347B4-B4C8-4AF6-835F-E705EA64AAFB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2" h="3770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3" h="3770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4" h="573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8" h="510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8" h="509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Nimbus Sans"/>
              </a:rPr>
              <a:t>&lt;fecha/hora&gt;</a:t>
            </a:r>
            <a:endParaRPr b="0" lang="es-GT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Nimbus Sans"/>
              </a:rPr>
              <a:t>&lt;pie de página&gt;</a:t>
            </a:r>
            <a:endParaRPr b="0" lang="es-GT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1E7D839-6EAC-4B32-B5C4-9CC55D0E0E54}" type="slidenum">
              <a:rPr b="0" lang="es-GT" sz="1400" spc="-1" strike="noStrike">
                <a:latin typeface="Nimbus Sans"/>
              </a:rPr>
              <a:t>&lt;número&gt;</a:t>
            </a:fld>
            <a:endParaRPr b="0" lang="es-GT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1" h="2363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2" h="3639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20" h="356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6" h="356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6" h="2634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6" h="117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5" h="864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16EF3892-30B4-4D34-AB4E-BFB293CE6A6D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9" h="15749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9" h="4990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3" h="667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2" h="668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9" h="3668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2" h="883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5" h="201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6" h="201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9" h="4537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4" h="444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2" h="443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2" h="3284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4" h="1471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3" h="886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4" h="899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2" h="911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4" h="886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8" h="502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724D48A-5910-468C-B9AF-B1C282E49955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6" h="3993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8" h="390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7" h="390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9" h="2891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600" h="10130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AD3266E-D2FA-4F59-A00D-AFB375DB9022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BD358B0B-EEEB-4E53-B07C-E2350FCEB04B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5" h="4530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8" h="443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7" h="442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6" h="3280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C03B993-20D0-4709-B5CF-5C7236B19F8F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6093410-E4A8-412B-BB7F-4B35C74D20BB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8" h="503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2" h="474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Noto Sans"/>
              </a:rPr>
              <a:t>Pulse para editar el formato del texto de título</a:t>
            </a:r>
            <a:endParaRPr b="0" lang="es-GT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GT" sz="1400" spc="-1" strike="noStrike">
                <a:latin typeface="Times New Roman"/>
              </a:rPr>
              <a:t>&lt;fecha/hora&gt;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GT" sz="1400" spc="-1" strike="noStrike">
                <a:latin typeface="Times New Roman"/>
              </a:rPr>
              <a:t>&lt;pie de página&gt;</a:t>
            </a:r>
            <a:endParaRPr b="0" lang="es-GT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2835ACC-E43E-4D54-979B-01B1C71C7529}" type="slidenum">
              <a:rPr b="0" lang="es-GT" sz="1400" spc="-1" strike="noStrike">
                <a:latin typeface="Times New Roman"/>
              </a:rPr>
              <a:t>&lt;número&gt;</a:t>
            </a:fld>
            <a:endParaRPr b="0" lang="es-GT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4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5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6" h="519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1" h="511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3" h="461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4" h="545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etbootstrap.com/docs/5.1/examples/carousel/" TargetMode="External"/><Relationship Id="rId2" Type="http://schemas.openxmlformats.org/officeDocument/2006/relationships/hyperlink" Target="https://wilsonbyu.github.io/wdd230/chamber/" TargetMode="External"/><Relationship Id="rId3" Type="http://schemas.openxmlformats.org/officeDocument/2006/relationships/hyperlink" Target="https://developer.mozilla.org/es/docs/Web/CSS/Media_Queries/Using_media_queries" TargetMode="External"/><Relationship Id="rId4" Type="http://schemas.openxmlformats.org/officeDocument/2006/relationships/hyperlink" Target="https://www.w3schools.com/css/css_rwd_mediaqueries.asp" TargetMode="External"/><Relationship Id="rId5" Type="http://schemas.openxmlformats.org/officeDocument/2006/relationships/slideLayout" Target="../slideLayouts/slideLayout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1080000" y="4680000"/>
            <a:ext cx="2767680" cy="900000"/>
          </a:xfrm>
          <a:custGeom>
            <a:avLst/>
            <a:gdLst/>
            <a:ahLst/>
            <a:rect l="0" t="0" r="r" b="b"/>
            <a:pathLst>
              <a:path w="7689" h="2501">
                <a:moveTo>
                  <a:pt x="3844" y="2500"/>
                </a:moveTo>
                <a:lnTo>
                  <a:pt x="6802" y="2500"/>
                </a:lnTo>
                <a:lnTo>
                  <a:pt x="6894" y="2494"/>
                </a:lnTo>
                <a:lnTo>
                  <a:pt x="6981" y="2472"/>
                </a:lnTo>
                <a:lnTo>
                  <a:pt x="7065" y="2442"/>
                </a:lnTo>
                <a:lnTo>
                  <a:pt x="7148" y="2402"/>
                </a:lnTo>
                <a:lnTo>
                  <a:pt x="7223" y="2350"/>
                </a:lnTo>
                <a:lnTo>
                  <a:pt x="7298" y="2285"/>
                </a:lnTo>
                <a:lnTo>
                  <a:pt x="7365" y="2215"/>
                </a:lnTo>
                <a:lnTo>
                  <a:pt x="7430" y="2135"/>
                </a:lnTo>
                <a:lnTo>
                  <a:pt x="7486" y="2043"/>
                </a:lnTo>
                <a:lnTo>
                  <a:pt x="7536" y="1951"/>
                </a:lnTo>
                <a:lnTo>
                  <a:pt x="7582" y="1847"/>
                </a:lnTo>
                <a:lnTo>
                  <a:pt x="7619" y="1736"/>
                </a:lnTo>
                <a:lnTo>
                  <a:pt x="7648" y="1620"/>
                </a:lnTo>
                <a:lnTo>
                  <a:pt x="7669" y="1500"/>
                </a:lnTo>
                <a:lnTo>
                  <a:pt x="7684" y="1377"/>
                </a:lnTo>
                <a:lnTo>
                  <a:pt x="7688" y="1248"/>
                </a:lnTo>
                <a:lnTo>
                  <a:pt x="7688" y="1248"/>
                </a:lnTo>
                <a:lnTo>
                  <a:pt x="7684" y="1120"/>
                </a:lnTo>
                <a:lnTo>
                  <a:pt x="7669" y="997"/>
                </a:lnTo>
                <a:lnTo>
                  <a:pt x="7648" y="880"/>
                </a:lnTo>
                <a:lnTo>
                  <a:pt x="7619" y="761"/>
                </a:lnTo>
                <a:lnTo>
                  <a:pt x="7582" y="653"/>
                </a:lnTo>
                <a:lnTo>
                  <a:pt x="7536" y="549"/>
                </a:lnTo>
                <a:lnTo>
                  <a:pt x="7486" y="457"/>
                </a:lnTo>
                <a:lnTo>
                  <a:pt x="7430" y="365"/>
                </a:lnTo>
                <a:lnTo>
                  <a:pt x="7365" y="285"/>
                </a:lnTo>
                <a:lnTo>
                  <a:pt x="7298" y="215"/>
                </a:lnTo>
                <a:lnTo>
                  <a:pt x="7223" y="150"/>
                </a:lnTo>
                <a:lnTo>
                  <a:pt x="7148" y="98"/>
                </a:lnTo>
                <a:lnTo>
                  <a:pt x="7065" y="58"/>
                </a:lnTo>
                <a:lnTo>
                  <a:pt x="6981" y="28"/>
                </a:lnTo>
                <a:lnTo>
                  <a:pt x="6894" y="6"/>
                </a:lnTo>
                <a:lnTo>
                  <a:pt x="6802" y="0"/>
                </a:lnTo>
                <a:lnTo>
                  <a:pt x="888" y="0"/>
                </a:lnTo>
                <a:lnTo>
                  <a:pt x="798" y="6"/>
                </a:lnTo>
                <a:lnTo>
                  <a:pt x="709" y="28"/>
                </a:lnTo>
                <a:lnTo>
                  <a:pt x="623" y="58"/>
                </a:lnTo>
                <a:lnTo>
                  <a:pt x="542" y="98"/>
                </a:lnTo>
                <a:lnTo>
                  <a:pt x="465" y="150"/>
                </a:lnTo>
                <a:lnTo>
                  <a:pt x="390" y="215"/>
                </a:lnTo>
                <a:lnTo>
                  <a:pt x="323" y="285"/>
                </a:lnTo>
                <a:lnTo>
                  <a:pt x="258" y="365"/>
                </a:lnTo>
                <a:lnTo>
                  <a:pt x="202" y="457"/>
                </a:lnTo>
                <a:lnTo>
                  <a:pt x="152" y="549"/>
                </a:lnTo>
                <a:lnTo>
                  <a:pt x="106" y="653"/>
                </a:lnTo>
                <a:lnTo>
                  <a:pt x="69" y="761"/>
                </a:lnTo>
                <a:lnTo>
                  <a:pt x="40" y="880"/>
                </a:lnTo>
                <a:lnTo>
                  <a:pt x="19" y="997"/>
                </a:lnTo>
                <a:lnTo>
                  <a:pt x="4" y="1120"/>
                </a:lnTo>
                <a:lnTo>
                  <a:pt x="0" y="1248"/>
                </a:lnTo>
                <a:lnTo>
                  <a:pt x="0" y="1248"/>
                </a:lnTo>
                <a:lnTo>
                  <a:pt x="4" y="1377"/>
                </a:lnTo>
                <a:lnTo>
                  <a:pt x="19" y="1500"/>
                </a:lnTo>
                <a:lnTo>
                  <a:pt x="40" y="1620"/>
                </a:lnTo>
                <a:lnTo>
                  <a:pt x="69" y="1736"/>
                </a:lnTo>
                <a:lnTo>
                  <a:pt x="106" y="1847"/>
                </a:lnTo>
                <a:lnTo>
                  <a:pt x="152" y="1951"/>
                </a:lnTo>
                <a:lnTo>
                  <a:pt x="202" y="2043"/>
                </a:lnTo>
                <a:lnTo>
                  <a:pt x="258" y="2135"/>
                </a:lnTo>
                <a:lnTo>
                  <a:pt x="323" y="2215"/>
                </a:lnTo>
                <a:lnTo>
                  <a:pt x="390" y="2285"/>
                </a:lnTo>
                <a:lnTo>
                  <a:pt x="465" y="2350"/>
                </a:lnTo>
                <a:lnTo>
                  <a:pt x="542" y="2402"/>
                </a:lnTo>
                <a:lnTo>
                  <a:pt x="623" y="2442"/>
                </a:lnTo>
                <a:lnTo>
                  <a:pt x="709" y="2472"/>
                </a:lnTo>
                <a:lnTo>
                  <a:pt x="798" y="2494"/>
                </a:lnTo>
                <a:lnTo>
                  <a:pt x="888" y="2500"/>
                </a:lnTo>
                <a:lnTo>
                  <a:pt x="3844" y="25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es-GT" sz="1800" spc="-1" strike="noStrike">
              <a:latin typeface="Arial"/>
            </a:endParaRPr>
          </a:p>
          <a:p>
            <a:pPr algn="ctr"/>
            <a:r>
              <a:rPr b="0" lang="es-GT" sz="1400" spc="-1" strike="noStrike">
                <a:latin typeface="Noto Sans"/>
              </a:rPr>
              <a:t>Wilson Romero</a:t>
            </a:r>
            <a:endParaRPr b="0" lang="es-GT" sz="1400" spc="-1" strike="noStrike">
              <a:latin typeface="Arial"/>
            </a:endParaRPr>
          </a:p>
          <a:p>
            <a:pPr algn="ctr"/>
            <a:r>
              <a:rPr b="0" lang="es-GT" sz="1400" spc="-1" strike="noStrike">
                <a:latin typeface="Noto Sans"/>
                <a:ea typeface="DejaVu Sans"/>
              </a:rPr>
              <a:t>WDD230 – </a:t>
            </a:r>
            <a:r>
              <a:rPr b="0" lang="es-GT" sz="1400" spc="-1" strike="noStrike">
                <a:latin typeface="Noto Sans"/>
              </a:rPr>
              <a:t>BYU-I</a:t>
            </a:r>
            <a:endParaRPr b="0" lang="es-GT" sz="1400" spc="-1" strike="noStrike">
              <a:latin typeface="Arial"/>
            </a:endParaRPr>
          </a:p>
          <a:p>
            <a:pPr algn="ctr"/>
            <a:r>
              <a:rPr b="0" lang="es-GT" sz="1400" spc="-1" strike="noStrike">
                <a:latin typeface="Noto Sans"/>
              </a:rPr>
              <a:t>01/31/2022</a:t>
            </a:r>
            <a:endParaRPr b="0" lang="es-GT" sz="1400" spc="-1" strike="noStrike">
              <a:latin typeface="Arial"/>
            </a:endParaRPr>
          </a:p>
          <a:p>
            <a:pPr algn="ctr"/>
            <a:endParaRPr b="0" lang="es-GT" sz="1400" spc="-1" strike="noStrike">
              <a:latin typeface="Arial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36000" y="1620000"/>
            <a:ext cx="5760000" cy="22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6600" spc="-1" strike="noStrike">
                <a:solidFill>
                  <a:srgbClr val="000000"/>
                </a:solidFill>
                <a:latin typeface="Noto Sans"/>
              </a:rPr>
              <a:t>Media</a:t>
            </a:r>
            <a:br/>
            <a:r>
              <a:rPr b="0" lang="es-GT" sz="6600" spc="-1" strike="noStrike">
                <a:solidFill>
                  <a:srgbClr val="000000"/>
                </a:solidFill>
                <a:latin typeface="Noto Sans"/>
              </a:rPr>
              <a:t>Queries</a:t>
            </a:r>
            <a:endParaRPr b="0" lang="es-GT" sz="66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"/>
          <p:cNvSpPr txBox="1"/>
          <p:nvPr/>
        </p:nvSpPr>
        <p:spPr>
          <a:xfrm>
            <a:off x="300816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1400" spc="-1" strike="noStrike">
                <a:solidFill>
                  <a:srgbClr val="000000"/>
                </a:solidFill>
                <a:latin typeface="Noto Sans"/>
              </a:rPr>
              <a:t>Media queries are a feature of CSS that allow you to conditionally apply styles based on a set of browser and operating system parameters.</a:t>
            </a:r>
            <a:endParaRPr b="0" lang="es-GT" sz="1400" spc="-1" strike="noStrike">
              <a:latin typeface="Arial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1692000" y="468000"/>
            <a:ext cx="666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3200" spc="-1" strike="noStrike">
                <a:solidFill>
                  <a:srgbClr val="000000"/>
                </a:solidFill>
                <a:latin typeface="Noto Sans"/>
              </a:rPr>
              <a:t>The </a:t>
            </a:r>
            <a:r>
              <a:rPr b="0" lang="es-GT" sz="6000" spc="-1" strike="noStrike">
                <a:solidFill>
                  <a:srgbClr val="000000"/>
                </a:solidFill>
                <a:latin typeface="Noto Sans"/>
              </a:rPr>
              <a:t>core</a:t>
            </a:r>
            <a:r>
              <a:rPr b="0" lang="es-GT" sz="3200" spc="-1" strike="noStrike">
                <a:solidFill>
                  <a:srgbClr val="000000"/>
                </a:solidFill>
                <a:latin typeface="Noto Sans"/>
              </a:rPr>
              <a:t> of responsive design</a:t>
            </a:r>
            <a:endParaRPr b="0" lang="es-GT" sz="3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198680" y="210348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3200" spc="-1" strike="noStrike">
                <a:latin typeface="Noto Sans"/>
              </a:rPr>
              <a:t>Using media queries</a:t>
            </a:r>
            <a:endParaRPr b="0" lang="es-GT" sz="3200" spc="-1" strike="noStrike">
              <a:latin typeface="Noto Sans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4270680" y="2850480"/>
            <a:ext cx="4023360" cy="82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200" spc="-1" strike="noStrike">
                <a:latin typeface="Noto Sans"/>
              </a:rPr>
              <a:t>Media queries are useful when you want to modify your site or app depending on a device's general type (such as print vs. screen) or specific characteristics and parameter</a:t>
            </a:r>
            <a:endParaRPr b="0" lang="es-GT" sz="12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3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s-GT" sz="130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Conditional style</a:t>
            </a:r>
            <a:endParaRPr b="0" lang="es-GT" sz="1800" spc="-1" strike="noStrike">
              <a:latin typeface="Noto Sans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2412720" y="895680"/>
            <a:ext cx="2975760" cy="72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100" spc="-1" strike="noStrike">
                <a:latin typeface="Noto Sans"/>
              </a:rPr>
              <a:t>To conditionally apply styles with the CSS @media and @import at-rules.</a:t>
            </a:r>
            <a:endParaRPr b="0" lang="es-GT" sz="1100" spc="-1" strike="noStrike">
              <a:latin typeface="Arial"/>
            </a:endParaRPr>
          </a:p>
          <a:p>
            <a:endParaRPr b="0" lang="es-GT" sz="11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Target Specific Media</a:t>
            </a:r>
            <a:endParaRPr b="0" lang="es-GT" sz="1800" spc="-1" strike="noStrike">
              <a:latin typeface="Noto Sans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2402280" y="2541600"/>
            <a:ext cx="2986200" cy="6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100" spc="-1" strike="noStrike">
                <a:latin typeface="Noto Sans"/>
              </a:rPr>
              <a:t>To target specific media for the &lt;style&gt;, &lt;link&gt;, &lt;source&gt;, and other HTML elements with the media= attribute.</a:t>
            </a:r>
            <a:endParaRPr b="0" lang="es-GT" sz="11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Test and monitor</a:t>
            </a:r>
            <a:endParaRPr b="0" lang="es-GT" sz="1800" spc="-1" strike="noStrike">
              <a:latin typeface="Noto Sans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6668640" y="2564280"/>
            <a:ext cx="292608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100" spc="-1" strike="noStrike">
                <a:latin typeface="Noto Sans"/>
              </a:rPr>
              <a:t>To test and monitor media states using the Window.matchMedia() and MediaQueryList.addListener() JavaScript methods.</a:t>
            </a:r>
            <a:endParaRPr b="0" lang="es-GT" sz="1100" spc="-1" strike="noStrike"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title"/>
          </p:nvPr>
        </p:nvSpPr>
        <p:spPr>
          <a:xfrm>
            <a:off x="6668640" y="385992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Responsiveness</a:t>
            </a:r>
            <a:r>
              <a:rPr b="0" lang="es-GT" sz="1800" spc="-1" strike="noStrike">
                <a:latin typeface="Noto Sans"/>
              </a:rPr>
              <a:t>	</a:t>
            </a:r>
            <a:endParaRPr b="0" lang="es-GT" sz="1800" spc="-1" strike="noStrike">
              <a:latin typeface="Noto Sans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6668640" y="4210200"/>
            <a:ext cx="292608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100" spc="-1" strike="noStrike">
                <a:latin typeface="Noto Sans"/>
              </a:rPr>
              <a:t>To create the breakpoints for our website responsiveness.</a:t>
            </a:r>
            <a:endParaRPr b="0" lang="es-G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2200" spc="-1" strike="noStrike">
                <a:latin typeface="Noto Sans"/>
              </a:rPr>
              <a:t>Media Queries</a:t>
            </a:r>
            <a:endParaRPr b="0" lang="es-GT" sz="2200" spc="-1" strike="noStrike">
              <a:latin typeface="Noto Sans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title"/>
          </p:nvPr>
        </p:nvSpPr>
        <p:spPr>
          <a:xfrm>
            <a:off x="4206600" y="1752480"/>
            <a:ext cx="1920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Media Features</a:t>
            </a:r>
            <a:endParaRPr b="0" lang="es-GT" sz="1800" spc="-1" strike="noStrike">
              <a:latin typeface="Noto Sans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3922560" y="2119320"/>
            <a:ext cx="2377440" cy="26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1200" spc="-1" strike="noStrike">
                <a:latin typeface="Noto Sans"/>
              </a:rPr>
              <a:t>Describe a specific characteristic of the user agent, output device, or environment: any-hover, any-pointer, aspect-ratio, color, color-gamut, color-index, device-aspect-ratio , device-height , device-width , etc. For example, the hover feature allows a query to test against whether the device supports hovering over elements. Each media feature expression must be surrounded by parentheses.</a:t>
            </a:r>
            <a:endParaRPr b="0" lang="es-GT" sz="12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title"/>
          </p:nvPr>
        </p:nvSpPr>
        <p:spPr>
          <a:xfrm>
            <a:off x="6766920" y="2591280"/>
            <a:ext cx="1920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Logical operators</a:t>
            </a:r>
            <a:endParaRPr b="0" lang="es-GT" sz="1800" spc="-1" strike="noStrike">
              <a:latin typeface="Noto Sans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6492600" y="2930040"/>
            <a:ext cx="2377440" cy="14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1200" spc="-1" strike="noStrike">
                <a:latin typeface="Noto Sans"/>
              </a:rPr>
              <a:t>Can be used to compose a complex media query: not, and, and only. You can also combine multiple media queries into a single rule by separating them with commas.</a:t>
            </a:r>
            <a:endParaRPr b="0" lang="es-GT" sz="1200" spc="-1" strike="noStrike"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title"/>
          </p:nvPr>
        </p:nvSpPr>
        <p:spPr>
          <a:xfrm>
            <a:off x="1554840" y="2616480"/>
            <a:ext cx="1920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Media Types</a:t>
            </a:r>
            <a:endParaRPr b="0" lang="es-GT" sz="1800" spc="-1" strike="noStrike">
              <a:latin typeface="Noto Sans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1280520" y="2955240"/>
            <a:ext cx="2377440" cy="14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GT" sz="1200" spc="-1" strike="noStrike">
                <a:latin typeface="Noto Sans"/>
              </a:rPr>
              <a:t>Define the broad category of device for which the media query applies: all, print, screen. The type is optional (assumed to be all) except when using the not or only logical operators.</a:t>
            </a:r>
            <a:endParaRPr b="0" lang="es-GT" sz="1200" spc="-1" strike="noStrike"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s-GT" sz="5400" spc="-1" strike="noStrike">
                <a:latin typeface="Noto Sans"/>
              </a:rPr>
              <a:t>Syntax</a:t>
            </a:r>
            <a:endParaRPr b="0" lang="es-GT" sz="54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1080000" y="866160"/>
            <a:ext cx="5400000" cy="9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2800" spc="-1" strike="noStrike">
                <a:latin typeface="Noto Sans"/>
              </a:rPr>
              <a:t>Targeting Media Types</a:t>
            </a:r>
            <a:endParaRPr b="0" lang="es-GT" sz="2800" spc="-1" strike="noStrike">
              <a:latin typeface="Noto Sans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1047600" y="1620000"/>
            <a:ext cx="83124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Media types describe the general category of a given device.</a:t>
            </a:r>
            <a:endParaRPr b="0" lang="es-GT" sz="1800" spc="-1" strike="noStrike"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2200" spc="-1" strike="noStrike">
                <a:latin typeface="Noto Sans"/>
              </a:rPr>
              <a:t>Media Queries</a:t>
            </a:r>
            <a:endParaRPr b="0" lang="es-GT" sz="2200" spc="-1" strike="noStrike">
              <a:latin typeface="Noto Sans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1047600" y="1620000"/>
            <a:ext cx="83124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Noto Sans"/>
              </a:rPr>
              <a:t>Media types describe the general category of a given device.</a:t>
            </a:r>
            <a:endParaRPr b="0" lang="es-GT" sz="1800" spc="-1" strike="noStrike">
              <a:latin typeface="Arial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1047600" y="2149920"/>
            <a:ext cx="8312400" cy="12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latin typeface="Noto Sans"/>
              </a:rPr>
              <a:t>all</a:t>
            </a:r>
            <a:r>
              <a:rPr b="0" lang="es-GT" sz="1800" spc="-1" strike="noStrike">
                <a:latin typeface="Noto Sans"/>
              </a:rPr>
              <a:t>	</a:t>
            </a:r>
            <a:r>
              <a:rPr b="0" lang="es-GT" sz="1800" spc="-1" strike="noStrike">
                <a:latin typeface="Noto Sans"/>
              </a:rPr>
              <a:t>Used for all media type devices</a:t>
            </a:r>
            <a:endParaRPr b="0" lang="es-G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latin typeface="Noto Sans"/>
              </a:rPr>
              <a:t>print</a:t>
            </a:r>
            <a:r>
              <a:rPr b="0" lang="es-GT" sz="1800" spc="-1" strike="noStrike">
                <a:latin typeface="Noto Sans"/>
              </a:rPr>
              <a:t>	</a:t>
            </a:r>
            <a:r>
              <a:rPr b="0" lang="es-GT" sz="1800" spc="-1" strike="noStrike">
                <a:latin typeface="Noto Sans"/>
              </a:rPr>
              <a:t>Used for printers</a:t>
            </a:r>
            <a:endParaRPr b="0" lang="es-G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latin typeface="Noto Sans"/>
              </a:rPr>
              <a:t>screen</a:t>
            </a:r>
            <a:r>
              <a:rPr b="0" lang="es-GT" sz="1800" spc="-1" strike="noStrike">
                <a:latin typeface="Noto Sans"/>
              </a:rPr>
              <a:t>	</a:t>
            </a:r>
            <a:r>
              <a:rPr b="0" lang="es-GT" sz="1800" spc="-1" strike="noStrike">
                <a:latin typeface="Noto Sans"/>
              </a:rPr>
              <a:t>Used for computer screens, tablets, smart-phones etc.</a:t>
            </a:r>
            <a:endParaRPr b="0" lang="es-GT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latin typeface="Noto Sans"/>
              </a:rPr>
              <a:t>speech</a:t>
            </a:r>
            <a:r>
              <a:rPr b="0" lang="es-GT" sz="1800" spc="-1" strike="noStrike">
                <a:latin typeface="Noto Sans"/>
              </a:rPr>
              <a:t>	</a:t>
            </a:r>
            <a:r>
              <a:rPr b="0" lang="es-GT" sz="1800" spc="-1" strike="noStrike">
                <a:latin typeface="Noto Sans"/>
              </a:rPr>
              <a:t>Used for screenreaders that "reads" the page out loud</a:t>
            </a:r>
            <a:endParaRPr b="0" lang="es-G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080000" y="866160"/>
            <a:ext cx="5400000" cy="9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2800" spc="-1" strike="noStrike">
                <a:latin typeface="Noto Sans"/>
              </a:rPr>
              <a:t>Targeting Media Features</a:t>
            </a:r>
            <a:endParaRPr b="0" lang="es-GT" sz="2800" spc="-1" strike="noStrike">
              <a:latin typeface="Noto Sans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2200" spc="-1" strike="noStrike">
                <a:latin typeface="Noto Sans"/>
              </a:rPr>
              <a:t>Media Queries</a:t>
            </a:r>
            <a:endParaRPr b="0" lang="es-GT" sz="2200" spc="-1" strike="noStrike">
              <a:latin typeface="Noto Sans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1116000" y="1873080"/>
            <a:ext cx="8312400" cy="10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GT" sz="1500" spc="-1" strike="noStrike">
                <a:latin typeface="Noto Sans"/>
              </a:rPr>
              <a:t>Media features describe the specific characteristics of a given user agent, output device, or environment. For instance, you can apply specific styles to widescreen monitors, computers that use mice, or to devices that are being used in low-light conditions. This example applies styles when the user's primary input mechanism (such as a mouse) can hover over elements:</a:t>
            </a:r>
            <a:endParaRPr b="0" lang="es-GT" sz="1500" spc="-1" strike="noStrike">
              <a:latin typeface="Arial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1080000" y="3240000"/>
            <a:ext cx="83124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latin typeface="Noto Sans"/>
              </a:rPr>
              <a:t>@media (hover: hover) { ... }</a:t>
            </a:r>
            <a:endParaRPr b="0" lang="es-G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"/>
          <p:cNvSpPr txBox="1"/>
          <p:nvPr/>
        </p:nvSpPr>
        <p:spPr>
          <a:xfrm>
            <a:off x="900000" y="1879920"/>
            <a:ext cx="8100000" cy="27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s-GT" sz="1600" spc="-1" strike="noStrike">
                <a:latin typeface="Noto Sans"/>
              </a:rPr>
              <a:t>Examples of responsive websites</a:t>
            </a:r>
            <a:endParaRPr b="0" lang="es-GT" sz="1600" spc="-1" strike="noStrike">
              <a:latin typeface="Arial"/>
            </a:endParaRPr>
          </a:p>
          <a:p>
            <a:pPr algn="r"/>
            <a:r>
              <a:rPr b="0" lang="es-GT" sz="1600" spc="-1" strike="noStrike">
                <a:latin typeface="Noto Sans"/>
                <a:hlinkClick r:id="rId1"/>
              </a:rPr>
              <a:t>https://getbootstrap.com/docs/5.1/examples/carousel/</a:t>
            </a:r>
            <a:endParaRPr b="0" lang="es-GT" sz="1600" spc="-1" strike="noStrike">
              <a:latin typeface="Arial"/>
            </a:endParaRPr>
          </a:p>
          <a:p>
            <a:pPr algn="r"/>
            <a:r>
              <a:rPr b="0" lang="es-GT" sz="1600" spc="-1" strike="noStrike">
                <a:latin typeface="Noto Sans"/>
                <a:hlinkClick r:id="rId2"/>
              </a:rPr>
              <a:t>https://wilsonbyu.github.io/wdd230/chamber/</a:t>
            </a:r>
            <a:endParaRPr b="0" lang="es-GT" sz="1600" spc="-1" strike="noStrike">
              <a:latin typeface="Arial"/>
            </a:endParaRPr>
          </a:p>
          <a:p>
            <a:pPr algn="r"/>
            <a:endParaRPr b="0" lang="es-GT" sz="1600" spc="-1" strike="noStrike">
              <a:latin typeface="Arial"/>
            </a:endParaRPr>
          </a:p>
          <a:p>
            <a:pPr algn="r"/>
            <a:endParaRPr b="0" lang="es-GT" sz="1600" spc="-1" strike="noStrike">
              <a:latin typeface="Arial"/>
            </a:endParaRPr>
          </a:p>
          <a:p>
            <a:pPr algn="r"/>
            <a:r>
              <a:rPr b="0" lang="es-GT" sz="1600" spc="-1" strike="noStrike">
                <a:latin typeface="Noto Sans"/>
              </a:rPr>
              <a:t>More information about media queries:</a:t>
            </a:r>
            <a:br/>
            <a:r>
              <a:rPr b="0" lang="es-GT" sz="1600" spc="-1" strike="noStrike">
                <a:latin typeface="Noto Sans"/>
                <a:hlinkClick r:id="rId3"/>
              </a:rPr>
              <a:t>https://developer.mozilla.org/es/docs/Web/CSS/Media_Queries/Using_media_queries</a:t>
            </a:r>
            <a:br/>
            <a:r>
              <a:rPr b="0" lang="es-GT" sz="1600" spc="-1" strike="noStrike">
                <a:latin typeface="Noto Sans"/>
                <a:hlinkClick r:id="rId4"/>
              </a:rPr>
              <a:t>https://www.w3schools.com/css/css_rwd_mediaqueries.asp</a:t>
            </a:r>
            <a:endParaRPr b="0" lang="es-GT" sz="1600" spc="-1" strike="noStrike">
              <a:latin typeface="Arial"/>
            </a:endParaRPr>
          </a:p>
          <a:p>
            <a:pPr algn="r"/>
            <a:r>
              <a:rPr b="0" lang="es-GT" sz="1600" spc="-1" strike="noStrike">
                <a:latin typeface="Noto Sans"/>
              </a:rPr>
              <a:t>https://medium.com/beginners-guide-to-mobile-web-development/media-queries-54a1a463356f</a:t>
            </a:r>
            <a:endParaRPr b="0" lang="es-G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LibreOffice/7.2.2.2$Linux_X86_64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2022-02-01T22:02:07Z</dcterms:created>
  <dc:creator/>
  <dc:description/>
  <dc:language>es-GT</dc:language>
  <cp:lastModifiedBy/>
  <dcterms:modified xsi:type="dcterms:W3CDTF">2022-02-02T01:31:52Z</dcterms:modified>
  <cp:revision>4</cp:revision>
  <dc:subject/>
  <dc:title>Yellow Idea</dc:title>
</cp:coreProperties>
</file>