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1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594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298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1538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164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4790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161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387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656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2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598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835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31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30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413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896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481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575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6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998470"/>
            <a:ext cx="7231499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El Sistema de Votaciones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sistema de votaciones es una herramienta indispensable para garantizar la transparencia y la equidad en cualquier proceso de toma de decisiones. Descubre cómo implementarlo en tu equipo.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4085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Definition of Done: Desarrollo del sistema de votaciones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7394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que un objetivo de sprint se considere completo, se deben cumplir los siguientes requisitos adicionales: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934658"/>
            <a:ext cx="1019901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trabajo de todos los miembros del equipo de desarrollo tiene que estar totalmente integrado en cada objetivo.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823103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trabajo de cada miembro del equipo ha sido revisado por al menos otro miembro del equipo.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311735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Todo el equipo considera que para cada objetivo/requisito debe cumplir los criterios de Aceptación.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800368"/>
            <a:ext cx="1019901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trabajo en cada objetivo tiene que cumplir con los requisitos de calidad (confiabilidad, usabilidad, funcionalidad, seguridad) y tiene que estar probado.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6688812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Product Owner ha validado y aceptado el objetivo/requisito.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FFF8F0"/>
          </a:solidFill>
          <a:ln w="11906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781062" y="524947"/>
            <a:ext cx="5754291" cy="5966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98"/>
              </a:lnSpc>
              <a:buNone/>
            </a:pPr>
            <a:r>
              <a:rPr lang="en-US" sz="3758" kern="0" spc="-113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Herramientas de desarrollo</a:t>
            </a:r>
            <a:endParaRPr lang="en-US" sz="3758" dirty="0"/>
          </a:p>
        </p:txBody>
      </p:sp>
      <p:sp>
        <p:nvSpPr>
          <p:cNvPr id="5" name="Text 3"/>
          <p:cNvSpPr/>
          <p:nvPr/>
        </p:nvSpPr>
        <p:spPr>
          <a:xfrm>
            <a:off x="2781062" y="1503283"/>
            <a:ext cx="9068157" cy="305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5"/>
              </a:lnSpc>
              <a:buNone/>
            </a:pPr>
            <a:r>
              <a:rPr lang="en-US" sz="1503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el desarrollo del proyecto, se utilizarán las siguientes herramientas de software:</a:t>
            </a:r>
            <a:endParaRPr lang="en-US" sz="1503" dirty="0"/>
          </a:p>
        </p:txBody>
      </p:sp>
      <p:sp>
        <p:nvSpPr>
          <p:cNvPr id="6" name="Text 4"/>
          <p:cNvSpPr/>
          <p:nvPr/>
        </p:nvSpPr>
        <p:spPr>
          <a:xfrm>
            <a:off x="3086457" y="2023229"/>
            <a:ext cx="8762762" cy="6869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06"/>
              </a:lnSpc>
              <a:buSzPct val="100000"/>
              <a:buChar char="•"/>
            </a:pPr>
            <a:r>
              <a:rPr lang="en-US" sz="1503" b="1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Spring Boot:</a:t>
            </a:r>
            <a:r>
              <a:rPr lang="en-US" sz="1503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para desarrollar los microservicios y asegurar la escalabilidad y el mantenimiento del sistema.</a:t>
            </a:r>
            <a:endParaRPr lang="en-US" sz="1503" dirty="0"/>
          </a:p>
        </p:txBody>
      </p:sp>
      <p:sp>
        <p:nvSpPr>
          <p:cNvPr id="7" name="Text 5"/>
          <p:cNvSpPr/>
          <p:nvPr/>
        </p:nvSpPr>
        <p:spPr>
          <a:xfrm>
            <a:off x="3086457" y="2786539"/>
            <a:ext cx="8762762" cy="6869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06"/>
              </a:lnSpc>
              <a:buSzPct val="100000"/>
              <a:buChar char="•"/>
            </a:pPr>
            <a:r>
              <a:rPr lang="en-US" sz="1503" b="1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Angular:</a:t>
            </a:r>
            <a:r>
              <a:rPr lang="en-US" sz="1503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para desarrollar la interfaz de usuario y garantizar una experiencia de usuario intuitiva y fácil de usar.</a:t>
            </a:r>
            <a:endParaRPr lang="en-US" sz="1503" dirty="0"/>
          </a:p>
        </p:txBody>
      </p:sp>
      <p:sp>
        <p:nvSpPr>
          <p:cNvPr id="8" name="Text 6"/>
          <p:cNvSpPr/>
          <p:nvPr/>
        </p:nvSpPr>
        <p:spPr>
          <a:xfrm>
            <a:off x="3086457" y="3549848"/>
            <a:ext cx="8762762" cy="6869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06"/>
              </a:lnSpc>
              <a:buSzPct val="100000"/>
              <a:buChar char="•"/>
            </a:pPr>
            <a:r>
              <a:rPr lang="en-US" sz="1503" b="1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Postgresql:</a:t>
            </a:r>
            <a:r>
              <a:rPr lang="en-US" sz="1503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para gestionar la base de datos y garantizar la integridad y seguridad de los datos almacenados.</a:t>
            </a:r>
            <a:endParaRPr lang="en-US" sz="1503" dirty="0"/>
          </a:p>
        </p:txBody>
      </p:sp>
      <p:sp>
        <p:nvSpPr>
          <p:cNvPr id="9" name="Text 7"/>
          <p:cNvSpPr/>
          <p:nvPr/>
        </p:nvSpPr>
        <p:spPr>
          <a:xfrm>
            <a:off x="2781062" y="4451509"/>
            <a:ext cx="9068157" cy="305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5"/>
              </a:lnSpc>
              <a:buNone/>
            </a:pPr>
            <a:r>
              <a:rPr lang="en-US" sz="1503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Las ventajas de utilizar estas herramientas son:</a:t>
            </a:r>
            <a:endParaRPr lang="en-US" sz="1503" dirty="0"/>
          </a:p>
        </p:txBody>
      </p:sp>
      <p:sp>
        <p:nvSpPr>
          <p:cNvPr id="10" name="Text 8"/>
          <p:cNvSpPr/>
          <p:nvPr/>
        </p:nvSpPr>
        <p:spPr>
          <a:xfrm>
            <a:off x="3086457" y="4971455"/>
            <a:ext cx="8762762" cy="6869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06"/>
              </a:lnSpc>
              <a:buSzPct val="100000"/>
              <a:buChar char="•"/>
            </a:pPr>
            <a:r>
              <a:rPr lang="en-US" sz="1503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Spring Boot es un framework muy popular para desarrollar microservicios que ofrece un alto grado de flexibilidad y escalabilidad.</a:t>
            </a:r>
            <a:endParaRPr lang="en-US" sz="1503" dirty="0"/>
          </a:p>
        </p:txBody>
      </p:sp>
      <p:sp>
        <p:nvSpPr>
          <p:cNvPr id="11" name="Text 9"/>
          <p:cNvSpPr/>
          <p:nvPr/>
        </p:nvSpPr>
        <p:spPr>
          <a:xfrm>
            <a:off x="3086457" y="5734764"/>
            <a:ext cx="8762762" cy="6869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06"/>
              </a:lnSpc>
              <a:buSzPct val="100000"/>
              <a:buChar char="•"/>
            </a:pPr>
            <a:r>
              <a:rPr lang="en-US" sz="1503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 ofrece una gran cantidad de herramientas y componentes para desarrollar interfaces de usuario modernas y atractivas.</a:t>
            </a:r>
            <a:endParaRPr lang="en-US" sz="1503" dirty="0"/>
          </a:p>
        </p:txBody>
      </p:sp>
      <p:sp>
        <p:nvSpPr>
          <p:cNvPr id="12" name="Text 10"/>
          <p:cNvSpPr/>
          <p:nvPr/>
        </p:nvSpPr>
        <p:spPr>
          <a:xfrm>
            <a:off x="3086457" y="6498074"/>
            <a:ext cx="8762762" cy="6869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06"/>
              </a:lnSpc>
              <a:buSzPct val="100000"/>
              <a:buChar char="•"/>
            </a:pPr>
            <a:r>
              <a:rPr lang="en-US" sz="1503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Postgresql es un sistema de gestión de bases de datos muy seguro y confiable que se utiliza ampliamente en aplicaciones empresariales.</a:t>
            </a:r>
            <a:endParaRPr lang="en-US" sz="1503" dirty="0"/>
          </a:p>
        </p:txBody>
      </p:sp>
      <p:sp>
        <p:nvSpPr>
          <p:cNvPr id="13" name="Text 11"/>
          <p:cNvSpPr/>
          <p:nvPr/>
        </p:nvSpPr>
        <p:spPr>
          <a:xfrm>
            <a:off x="2781062" y="7399734"/>
            <a:ext cx="9068157" cy="305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5"/>
              </a:lnSpc>
              <a:buNone/>
            </a:pPr>
            <a:endParaRPr lang="en-US" sz="150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677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Distribución de roles en el equipo de desarrollo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0081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153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Scrum Master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474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 responsable de liderar y coordinar el trabajo del equipo de desarrolladores.
(Wilson Alexander Luis)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0081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155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Product Owner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486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 responsable de maximizar el valor del producto y de guiar el trabajo del equipo de desarrolladores.
(Edy Noé Boc)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0081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155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Developer team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486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Está formado por profesionales que realizan el trabajo de desarrollo del proyecto.
(Oscar Andrés Estrada Orrego,
Henderson John Alonzo Canteo)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847023"/>
            <a:ext cx="91080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Días de Reunión para Spring Planning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985736"/>
            <a:ext cx="10554414" cy="1396722"/>
          </a:xfrm>
          <a:prstGeom prst="roundRect">
            <a:avLst>
              <a:gd name="adj" fmla="val 7159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42217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Lunes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791075"/>
            <a:ext cx="1008245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Reunión de Planificación de Sprint programada a las 09:00 pm- 09:15 pm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1549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890242" y="512445"/>
            <a:ext cx="3726299" cy="5822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85"/>
              </a:lnSpc>
              <a:buNone/>
            </a:pPr>
            <a:r>
              <a:rPr lang="en-US" sz="3668" kern="0" spc="-11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Daily Scrum</a:t>
            </a:r>
            <a:endParaRPr lang="en-US" sz="366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78" y="1569720"/>
            <a:ext cx="104656" cy="1396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169682" y="1467207"/>
            <a:ext cx="8570476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1"/>
              </a:lnSpc>
              <a:buNone/>
            </a:pPr>
            <a:r>
              <a:rPr lang="en-US" sz="1467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¿Qué es un Daily Scrum?</a:t>
            </a:r>
            <a:endParaRPr lang="en-US" sz="1467" dirty="0"/>
          </a:p>
        </p:txBody>
      </p:sp>
      <p:sp>
        <p:nvSpPr>
          <p:cNvPr id="7" name="Shape 4"/>
          <p:cNvSpPr/>
          <p:nvPr/>
        </p:nvSpPr>
        <p:spPr>
          <a:xfrm>
            <a:off x="2890242" y="2157770"/>
            <a:ext cx="419100" cy="419100"/>
          </a:xfrm>
          <a:prstGeom prst="roundRect">
            <a:avLst>
              <a:gd name="adj" fmla="val 20005"/>
            </a:avLst>
          </a:prstGeom>
          <a:solidFill>
            <a:srgbClr val="FCE2CF"/>
          </a:solidFill>
          <a:ln w="11549">
            <a:solidFill>
              <a:srgbClr val="F9C59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044428" y="2192655"/>
            <a:ext cx="110609" cy="349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1"/>
              </a:lnSpc>
              <a:buNone/>
            </a:pPr>
            <a:r>
              <a:rPr lang="en-US" sz="2201" kern="0" spc="-2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201" dirty="0"/>
          </a:p>
        </p:txBody>
      </p:sp>
      <p:sp>
        <p:nvSpPr>
          <p:cNvPr id="9" name="Text 6"/>
          <p:cNvSpPr/>
          <p:nvPr/>
        </p:nvSpPr>
        <p:spPr>
          <a:xfrm>
            <a:off x="3495556" y="2221706"/>
            <a:ext cx="3311485" cy="291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2"/>
              </a:lnSpc>
              <a:buNone/>
            </a:pPr>
            <a:r>
              <a:rPr lang="en-US" sz="1834" kern="0" spc="-5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¿Qué se hace en un Daily Scrum?</a:t>
            </a:r>
            <a:endParaRPr lang="en-US" sz="1834" dirty="0"/>
          </a:p>
        </p:txBody>
      </p:sp>
      <p:sp>
        <p:nvSpPr>
          <p:cNvPr id="10" name="Text 7"/>
          <p:cNvSpPr/>
          <p:nvPr/>
        </p:nvSpPr>
        <p:spPr>
          <a:xfrm>
            <a:off x="3495556" y="2699028"/>
            <a:ext cx="8244602" cy="298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7"/>
              </a:lnSpc>
              <a:buNone/>
            </a:pPr>
            <a:r>
              <a:rPr lang="en-US" sz="1467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 el Daily Scrum, cada miembro del equipo de Scrum responde a las siguientes preguntas:</a:t>
            </a:r>
            <a:endParaRPr lang="en-US" sz="1467" dirty="0"/>
          </a:p>
        </p:txBody>
      </p:sp>
      <p:sp>
        <p:nvSpPr>
          <p:cNvPr id="11" name="Text 8"/>
          <p:cNvSpPr/>
          <p:nvPr/>
        </p:nvSpPr>
        <p:spPr>
          <a:xfrm>
            <a:off x="3793450" y="3206710"/>
            <a:ext cx="7946708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41"/>
              </a:lnSpc>
              <a:buSzPct val="100000"/>
              <a:buChar char="•"/>
            </a:pPr>
            <a:r>
              <a:rPr lang="en-US" sz="1467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¿Qué se hizo ayer?</a:t>
            </a:r>
            <a:endParaRPr lang="en-US" sz="1467" dirty="0"/>
          </a:p>
        </p:txBody>
      </p:sp>
      <p:sp>
        <p:nvSpPr>
          <p:cNvPr id="12" name="Text 9"/>
          <p:cNvSpPr/>
          <p:nvPr/>
        </p:nvSpPr>
        <p:spPr>
          <a:xfrm>
            <a:off x="3793450" y="3616523"/>
            <a:ext cx="7946708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41"/>
              </a:lnSpc>
              <a:buSzPct val="100000"/>
              <a:buChar char="•"/>
            </a:pPr>
            <a:r>
              <a:rPr lang="en-US" sz="1467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¿Qué se planea hacer hoy?</a:t>
            </a:r>
            <a:endParaRPr lang="en-US" sz="1467" dirty="0"/>
          </a:p>
        </p:txBody>
      </p:sp>
      <p:sp>
        <p:nvSpPr>
          <p:cNvPr id="13" name="Text 10"/>
          <p:cNvSpPr/>
          <p:nvPr/>
        </p:nvSpPr>
        <p:spPr>
          <a:xfrm>
            <a:off x="3793450" y="4026337"/>
            <a:ext cx="7946708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41"/>
              </a:lnSpc>
              <a:buSzPct val="100000"/>
              <a:buChar char="•"/>
            </a:pPr>
            <a:r>
              <a:rPr lang="en-US" sz="1467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¿Hay algún impedimento que esté bloqueando el progreso del equipo?</a:t>
            </a:r>
            <a:endParaRPr lang="en-US" sz="1467" dirty="0"/>
          </a:p>
        </p:txBody>
      </p:sp>
      <p:sp>
        <p:nvSpPr>
          <p:cNvPr id="14" name="Text 11"/>
          <p:cNvSpPr/>
          <p:nvPr/>
        </p:nvSpPr>
        <p:spPr>
          <a:xfrm>
            <a:off x="2890242" y="4757499"/>
            <a:ext cx="1863090" cy="291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2"/>
              </a:lnSpc>
              <a:buNone/>
            </a:pPr>
            <a:r>
              <a:rPr lang="en-US" sz="1834" kern="0" spc="-5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Objetivos</a:t>
            </a:r>
            <a:endParaRPr lang="en-US" sz="1834" dirty="0"/>
          </a:p>
        </p:txBody>
      </p:sp>
      <p:sp>
        <p:nvSpPr>
          <p:cNvPr id="15" name="Text 12"/>
          <p:cNvSpPr/>
          <p:nvPr/>
        </p:nvSpPr>
        <p:spPr>
          <a:xfrm>
            <a:off x="2890242" y="5234821"/>
            <a:ext cx="4197668" cy="298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7"/>
              </a:lnSpc>
              <a:buNone/>
            </a:pPr>
            <a:r>
              <a:rPr lang="en-US" sz="1467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 objetivos del Daily Scrum son:</a:t>
            </a:r>
            <a:endParaRPr lang="en-US" sz="1467" dirty="0"/>
          </a:p>
        </p:txBody>
      </p:sp>
      <p:sp>
        <p:nvSpPr>
          <p:cNvPr id="16" name="Text 13"/>
          <p:cNvSpPr/>
          <p:nvPr/>
        </p:nvSpPr>
        <p:spPr>
          <a:xfrm>
            <a:off x="3188137" y="5742503"/>
            <a:ext cx="3899773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41"/>
              </a:lnSpc>
              <a:buSzPct val="100000"/>
              <a:buChar char="•"/>
            </a:pPr>
            <a:r>
              <a:rPr lang="en-US" sz="1467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Sincronizar el equipo diariamente</a:t>
            </a:r>
            <a:endParaRPr lang="en-US" sz="1467" dirty="0"/>
          </a:p>
        </p:txBody>
      </p:sp>
      <p:sp>
        <p:nvSpPr>
          <p:cNvPr id="17" name="Text 14"/>
          <p:cNvSpPr/>
          <p:nvPr/>
        </p:nvSpPr>
        <p:spPr>
          <a:xfrm>
            <a:off x="3188137" y="6152317"/>
            <a:ext cx="3899773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41"/>
              </a:lnSpc>
              <a:buSzPct val="100000"/>
              <a:buChar char="•"/>
            </a:pPr>
            <a:r>
              <a:rPr lang="en-US" sz="1467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Identificar impedimentos que puedan surgir</a:t>
            </a:r>
            <a:endParaRPr lang="en-US" sz="1467" dirty="0"/>
          </a:p>
        </p:txBody>
      </p:sp>
      <p:sp>
        <p:nvSpPr>
          <p:cNvPr id="18" name="Text 15"/>
          <p:cNvSpPr/>
          <p:nvPr/>
        </p:nvSpPr>
        <p:spPr>
          <a:xfrm>
            <a:off x="3188137" y="6562130"/>
            <a:ext cx="3899773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41"/>
              </a:lnSpc>
              <a:buSzPct val="100000"/>
              <a:buChar char="•"/>
            </a:pPr>
            <a:r>
              <a:rPr lang="en-US" sz="1467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Actualizar el plan del Sprint</a:t>
            </a:r>
            <a:endParaRPr lang="en-US" sz="1467" dirty="0"/>
          </a:p>
        </p:txBody>
      </p:sp>
      <p:sp>
        <p:nvSpPr>
          <p:cNvPr id="19" name="Text 16"/>
          <p:cNvSpPr/>
          <p:nvPr/>
        </p:nvSpPr>
        <p:spPr>
          <a:xfrm>
            <a:off x="3188137" y="6971943"/>
            <a:ext cx="3899773" cy="670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41"/>
              </a:lnSpc>
              <a:buSzPct val="100000"/>
              <a:buChar char="•"/>
            </a:pPr>
            <a:r>
              <a:rPr lang="en-US" sz="1467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Identificar oportunidades de mejora del proceso</a:t>
            </a:r>
            <a:endParaRPr lang="en-US" sz="1467" dirty="0"/>
          </a:p>
        </p:txBody>
      </p:sp>
      <p:sp>
        <p:nvSpPr>
          <p:cNvPr id="20" name="Text 17"/>
          <p:cNvSpPr/>
          <p:nvPr/>
        </p:nvSpPr>
        <p:spPr>
          <a:xfrm>
            <a:off x="7550110" y="4757499"/>
            <a:ext cx="1863090" cy="291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2"/>
              </a:lnSpc>
              <a:buNone/>
            </a:pPr>
            <a:r>
              <a:rPr lang="en-US" sz="1834" kern="0" spc="-5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Duración</a:t>
            </a:r>
            <a:endParaRPr lang="en-US" sz="1834" dirty="0"/>
          </a:p>
        </p:txBody>
      </p:sp>
      <p:sp>
        <p:nvSpPr>
          <p:cNvPr id="21" name="Text 18"/>
          <p:cNvSpPr/>
          <p:nvPr/>
        </p:nvSpPr>
        <p:spPr>
          <a:xfrm>
            <a:off x="7550110" y="5234821"/>
            <a:ext cx="4197668" cy="596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7"/>
              </a:lnSpc>
              <a:buNone/>
            </a:pPr>
            <a:r>
              <a:rPr lang="en-US" sz="1467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duración del Daily Scrum es de 15 minutos o menos programada a las 08:00 pm - 08:20.</a:t>
            </a:r>
            <a:endParaRPr lang="en-US" sz="146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8071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Sprint Review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34" y="2236827"/>
            <a:ext cx="124897" cy="16656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71249" y="2119432"/>
            <a:ext cx="10221158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¿Qué es el Sprint Review?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2852499"/>
            <a:ext cx="6425684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kern="0" spc="-10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¿Qué se hace en el Sprint Review?</a:t>
            </a:r>
            <a:endParaRPr lang="en-US" sz="3499" dirty="0"/>
          </a:p>
        </p:txBody>
      </p:sp>
      <p:sp>
        <p:nvSpPr>
          <p:cNvPr id="8" name="Shape 5"/>
          <p:cNvSpPr/>
          <p:nvPr/>
        </p:nvSpPr>
        <p:spPr>
          <a:xfrm>
            <a:off x="2037993" y="3741182"/>
            <a:ext cx="10554414" cy="3507700"/>
          </a:xfrm>
          <a:prstGeom prst="roundRect">
            <a:avLst>
              <a:gd name="adj" fmla="val 2851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2051804" y="3754993"/>
            <a:ext cx="10526792" cy="348007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629376" y="3895844"/>
            <a:ext cx="445984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revisa el trabajo completado durante el Sprint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629376" y="4828699"/>
            <a:ext cx="445984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muestra una demostración del trabajo completado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629376" y="5761553"/>
            <a:ext cx="445984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recopila feedback de los stakeholders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2629376" y="6294596"/>
            <a:ext cx="445984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identifican oportunidades de mejora para el próximo Sprint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39847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Duración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7541181" y="4554141"/>
            <a:ext cx="481524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duración del Sprint Review depende de la duración del Sprint, pero generalmente se lleva a cabo en una sesión de 1 a 2 horas programada para los dias viernes a las 08:00 pm para las 09:00 pm.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216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99148" y="1161336"/>
            <a:ext cx="4755237" cy="665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44"/>
              </a:lnSpc>
              <a:buNone/>
            </a:pPr>
            <a:r>
              <a:rPr lang="en-US" sz="4195" kern="0" spc="-12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Sprint Retrospective</a:t>
            </a:r>
            <a:endParaRPr lang="en-US" sz="419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98" y="2253020"/>
            <a:ext cx="119777" cy="1597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18711" y="2146816"/>
            <a:ext cx="9054941" cy="383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21"/>
              </a:lnSpc>
              <a:buNone/>
            </a:pPr>
            <a:r>
              <a:rPr lang="en-US" sz="1678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¿Qué es el Sprint Retrospective?</a:t>
            </a:r>
            <a:endParaRPr lang="en-US" sz="1678" dirty="0"/>
          </a:p>
        </p:txBody>
      </p:sp>
      <p:sp>
        <p:nvSpPr>
          <p:cNvPr id="7" name="Text 4"/>
          <p:cNvSpPr/>
          <p:nvPr/>
        </p:nvSpPr>
        <p:spPr>
          <a:xfrm>
            <a:off x="799148" y="2849999"/>
            <a:ext cx="7443907" cy="532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95"/>
              </a:lnSpc>
              <a:buNone/>
            </a:pPr>
            <a:r>
              <a:rPr lang="en-US" sz="3356" kern="0" spc="-10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¿Qué se hace en el Sprint Retrospective?</a:t>
            </a:r>
            <a:endParaRPr lang="en-US" sz="3356" dirty="0"/>
          </a:p>
        </p:txBody>
      </p:sp>
      <p:sp>
        <p:nvSpPr>
          <p:cNvPr id="8" name="Shape 5"/>
          <p:cNvSpPr/>
          <p:nvPr/>
        </p:nvSpPr>
        <p:spPr>
          <a:xfrm>
            <a:off x="799148" y="3702368"/>
            <a:ext cx="9374505" cy="3365778"/>
          </a:xfrm>
          <a:prstGeom prst="roundRect">
            <a:avLst>
              <a:gd name="adj" fmla="val 2849"/>
            </a:avLst>
          </a:prstGeom>
          <a:noFill/>
          <a:ln w="13216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812363" y="3715583"/>
            <a:ext cx="9348073" cy="333934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366123" y="3850958"/>
            <a:ext cx="3903464" cy="767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021"/>
              </a:lnSpc>
              <a:buSzPct val="100000"/>
              <a:buChar char="•"/>
            </a:pPr>
            <a:r>
              <a:rPr lang="en-US" sz="1678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reflexiona sobre el proceso y el desempeño del equipo durante el Sprint</a:t>
            </a:r>
            <a:endParaRPr lang="en-US" sz="1678" dirty="0"/>
          </a:p>
        </p:txBody>
      </p:sp>
      <p:sp>
        <p:nvSpPr>
          <p:cNvPr id="11" name="Text 8"/>
          <p:cNvSpPr/>
          <p:nvPr/>
        </p:nvSpPr>
        <p:spPr>
          <a:xfrm>
            <a:off x="1366123" y="4745950"/>
            <a:ext cx="3903464" cy="383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021"/>
              </a:lnSpc>
              <a:buSzPct val="100000"/>
              <a:buChar char="•"/>
            </a:pPr>
            <a:r>
              <a:rPr lang="en-US" sz="1678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identifican oportunidades de mejora</a:t>
            </a:r>
            <a:endParaRPr lang="en-US" sz="1678" dirty="0"/>
          </a:p>
        </p:txBody>
      </p:sp>
      <p:sp>
        <p:nvSpPr>
          <p:cNvPr id="12" name="Text 9"/>
          <p:cNvSpPr/>
          <p:nvPr/>
        </p:nvSpPr>
        <p:spPr>
          <a:xfrm>
            <a:off x="1366123" y="5257324"/>
            <a:ext cx="3903464" cy="767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021"/>
              </a:lnSpc>
              <a:buSzPct val="100000"/>
              <a:buChar char="•"/>
            </a:pPr>
            <a:r>
              <a:rPr lang="en-US" sz="1678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discuten soluciones para abordar los problemas identificados</a:t>
            </a:r>
            <a:endParaRPr lang="en-US" sz="1678" dirty="0"/>
          </a:p>
        </p:txBody>
      </p:sp>
      <p:sp>
        <p:nvSpPr>
          <p:cNvPr id="13" name="Text 10"/>
          <p:cNvSpPr/>
          <p:nvPr/>
        </p:nvSpPr>
        <p:spPr>
          <a:xfrm>
            <a:off x="1366123" y="6152317"/>
            <a:ext cx="3903464" cy="767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021"/>
              </a:lnSpc>
              <a:buSzPct val="100000"/>
              <a:buChar char="•"/>
            </a:pPr>
            <a:r>
              <a:rPr lang="en-US" sz="1678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establecen acciones específicas para ajustar el proceso en futuros Sprints</a:t>
            </a:r>
            <a:endParaRPr lang="en-US" sz="1678" dirty="0"/>
          </a:p>
        </p:txBody>
      </p:sp>
      <p:sp>
        <p:nvSpPr>
          <p:cNvPr id="14" name="Text 11"/>
          <p:cNvSpPr/>
          <p:nvPr/>
        </p:nvSpPr>
        <p:spPr>
          <a:xfrm>
            <a:off x="5703213" y="3936206"/>
            <a:ext cx="2131100" cy="332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2"/>
              </a:lnSpc>
              <a:buNone/>
            </a:pPr>
            <a:r>
              <a:rPr lang="en-US" sz="2098" kern="0" spc="-63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Duración</a:t>
            </a:r>
            <a:endParaRPr lang="en-US" sz="2098" dirty="0"/>
          </a:p>
        </p:txBody>
      </p:sp>
      <p:sp>
        <p:nvSpPr>
          <p:cNvPr id="15" name="Text 12"/>
          <p:cNvSpPr/>
          <p:nvPr/>
        </p:nvSpPr>
        <p:spPr>
          <a:xfrm>
            <a:off x="5703213" y="4482108"/>
            <a:ext cx="4244221" cy="17049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5"/>
              </a:lnSpc>
              <a:buNone/>
            </a:pPr>
            <a:r>
              <a:rPr lang="en-US" sz="1678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duración del Sprint Retrospective depende de la duración del Sprint, pero generalmente se lleva a cabo en una sesión de 1 a 2 horas programada para los dias viernes a las 08:00 pm para las 09:00 pm..</a:t>
            </a:r>
            <a:endParaRPr lang="en-US" sz="1678" dirty="0"/>
          </a:p>
        </p:txBody>
      </p:sp>
      <p:pic>
        <p:nvPicPr>
          <p:cNvPr id="1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000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507938" y="441127"/>
            <a:ext cx="6440448" cy="5008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44"/>
              </a:lnSpc>
              <a:buNone/>
            </a:pPr>
            <a:r>
              <a:rPr lang="en-US" sz="3156" kern="0" spc="-9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Gestión del Product Backlog con JIRA</a:t>
            </a:r>
            <a:endParaRPr lang="en-US" sz="3156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41" y="1345763"/>
            <a:ext cx="90011" cy="12013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748326" y="1262539"/>
            <a:ext cx="7374017" cy="2883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2"/>
              </a:lnSpc>
              <a:buNone/>
            </a:pPr>
            <a:r>
              <a:rPr lang="en-US" sz="1262" kern="0" spc="-2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¿Qué es JIRA?</a:t>
            </a:r>
            <a:endParaRPr lang="en-US" sz="1262" dirty="0"/>
          </a:p>
        </p:txBody>
      </p:sp>
      <p:sp>
        <p:nvSpPr>
          <p:cNvPr id="7" name="Text 4"/>
          <p:cNvSpPr/>
          <p:nvPr/>
        </p:nvSpPr>
        <p:spPr>
          <a:xfrm>
            <a:off x="3507938" y="1791295"/>
            <a:ext cx="7614404" cy="8015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56"/>
              </a:lnSpc>
              <a:buNone/>
            </a:pPr>
            <a:r>
              <a:rPr lang="en-US" sz="2524" kern="0" spc="-7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¿Cómo se utilizará JIRA para gestionar el Product Backlog?</a:t>
            </a:r>
            <a:endParaRPr lang="en-US" sz="2524" dirty="0"/>
          </a:p>
        </p:txBody>
      </p:sp>
      <p:sp>
        <p:nvSpPr>
          <p:cNvPr id="8" name="Shape 5"/>
          <p:cNvSpPr/>
          <p:nvPr/>
        </p:nvSpPr>
        <p:spPr>
          <a:xfrm>
            <a:off x="3507938" y="3073598"/>
            <a:ext cx="7614404" cy="32028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9" name="Shape 6"/>
          <p:cNvSpPr/>
          <p:nvPr/>
        </p:nvSpPr>
        <p:spPr>
          <a:xfrm>
            <a:off x="4383584" y="3073539"/>
            <a:ext cx="32028" cy="56102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0" name="Shape 7"/>
          <p:cNvSpPr/>
          <p:nvPr/>
        </p:nvSpPr>
        <p:spPr>
          <a:xfrm>
            <a:off x="4219337" y="2893278"/>
            <a:ext cx="360640" cy="360640"/>
          </a:xfrm>
          <a:prstGeom prst="roundRect">
            <a:avLst>
              <a:gd name="adj" fmla="val 20002"/>
            </a:avLst>
          </a:prstGeom>
          <a:solidFill>
            <a:srgbClr val="FCE2CF"/>
          </a:solidFill>
          <a:ln w="10001">
            <a:solidFill>
              <a:srgbClr val="F9C59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351615" y="2923282"/>
            <a:ext cx="95964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7"/>
              </a:lnSpc>
              <a:buNone/>
            </a:pPr>
            <a:r>
              <a:rPr lang="en-US" sz="1893" kern="0" spc="-2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1893" dirty="0"/>
          </a:p>
        </p:txBody>
      </p:sp>
      <p:sp>
        <p:nvSpPr>
          <p:cNvPr id="12" name="Text 9"/>
          <p:cNvSpPr/>
          <p:nvPr/>
        </p:nvSpPr>
        <p:spPr>
          <a:xfrm>
            <a:off x="3668197" y="3794879"/>
            <a:ext cx="1462802" cy="5007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972"/>
              </a:lnSpc>
              <a:buNone/>
            </a:pPr>
            <a:r>
              <a:rPr lang="en-US" sz="1578" kern="0" spc="-4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Creación del Product Backlog</a:t>
            </a:r>
            <a:endParaRPr lang="en-US" sz="1578" dirty="0"/>
          </a:p>
        </p:txBody>
      </p:sp>
      <p:sp>
        <p:nvSpPr>
          <p:cNvPr id="13" name="Text 10"/>
          <p:cNvSpPr/>
          <p:nvPr/>
        </p:nvSpPr>
        <p:spPr>
          <a:xfrm>
            <a:off x="3668197" y="4455914"/>
            <a:ext cx="1462802" cy="3332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20"/>
              </a:lnSpc>
              <a:buNone/>
            </a:pPr>
            <a:r>
              <a:rPr lang="en-US" sz="1262" kern="0" spc="-2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Product Backlog se creará en JIRA usando la función de lista de tareas. Cada tarea se asignará a un elemento del Product Backlog y se configurará con una descripción, un valor de negocio y un nivel de prioridad.</a:t>
            </a:r>
            <a:endParaRPr lang="en-US" sz="1262" dirty="0"/>
          </a:p>
        </p:txBody>
      </p:sp>
      <p:sp>
        <p:nvSpPr>
          <p:cNvPr id="14" name="Shape 11"/>
          <p:cNvSpPr/>
          <p:nvPr/>
        </p:nvSpPr>
        <p:spPr>
          <a:xfrm>
            <a:off x="6327160" y="3073539"/>
            <a:ext cx="32028" cy="56102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5" name="Shape 12"/>
          <p:cNvSpPr/>
          <p:nvPr/>
        </p:nvSpPr>
        <p:spPr>
          <a:xfrm>
            <a:off x="6162913" y="2893278"/>
            <a:ext cx="360640" cy="360640"/>
          </a:xfrm>
          <a:prstGeom prst="roundRect">
            <a:avLst>
              <a:gd name="adj" fmla="val 20002"/>
            </a:avLst>
          </a:prstGeom>
          <a:solidFill>
            <a:srgbClr val="FCE2CF"/>
          </a:solidFill>
          <a:ln w="10001">
            <a:solidFill>
              <a:srgbClr val="F9C59F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6279952" y="2923282"/>
            <a:ext cx="126444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7"/>
              </a:lnSpc>
              <a:buNone/>
            </a:pPr>
            <a:r>
              <a:rPr lang="en-US" sz="1893" kern="0" spc="-2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1893" dirty="0"/>
          </a:p>
        </p:txBody>
      </p:sp>
      <p:sp>
        <p:nvSpPr>
          <p:cNvPr id="17" name="Text 14"/>
          <p:cNvSpPr/>
          <p:nvPr/>
        </p:nvSpPr>
        <p:spPr>
          <a:xfrm>
            <a:off x="5611773" y="3794879"/>
            <a:ext cx="1462921" cy="751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972"/>
              </a:lnSpc>
              <a:buNone/>
            </a:pPr>
            <a:r>
              <a:rPr lang="en-US" sz="1578" kern="0" spc="-4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Actualización del Product Backlog</a:t>
            </a:r>
            <a:endParaRPr lang="en-US" sz="1578" dirty="0"/>
          </a:p>
        </p:txBody>
      </p:sp>
      <p:sp>
        <p:nvSpPr>
          <p:cNvPr id="18" name="Text 15"/>
          <p:cNvSpPr/>
          <p:nvPr/>
        </p:nvSpPr>
        <p:spPr>
          <a:xfrm>
            <a:off x="5611773" y="4706303"/>
            <a:ext cx="1462921" cy="3076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20"/>
              </a:lnSpc>
              <a:buNone/>
            </a:pPr>
            <a:r>
              <a:rPr lang="en-US" sz="1262" kern="0" spc="-2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Product Backlog se actualizará continuamente en JIRA durante el Sprint. A medida que se completen las tareas, se actualizará el estado y se ajustará el orden de prioridad según sea necesario.</a:t>
            </a:r>
            <a:endParaRPr lang="en-US" sz="1262" dirty="0"/>
          </a:p>
        </p:txBody>
      </p:sp>
      <p:sp>
        <p:nvSpPr>
          <p:cNvPr id="19" name="Shape 16"/>
          <p:cNvSpPr/>
          <p:nvPr/>
        </p:nvSpPr>
        <p:spPr>
          <a:xfrm>
            <a:off x="8270855" y="3073539"/>
            <a:ext cx="32028" cy="56102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20" name="Shape 17"/>
          <p:cNvSpPr/>
          <p:nvPr/>
        </p:nvSpPr>
        <p:spPr>
          <a:xfrm>
            <a:off x="8106608" y="2893278"/>
            <a:ext cx="360640" cy="360640"/>
          </a:xfrm>
          <a:prstGeom prst="roundRect">
            <a:avLst>
              <a:gd name="adj" fmla="val 20002"/>
            </a:avLst>
          </a:prstGeom>
          <a:solidFill>
            <a:srgbClr val="FCE2CF"/>
          </a:solidFill>
          <a:ln w="10001">
            <a:solidFill>
              <a:srgbClr val="F9C59F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8219837" y="2923282"/>
            <a:ext cx="134064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7"/>
              </a:lnSpc>
              <a:buNone/>
            </a:pPr>
            <a:r>
              <a:rPr lang="en-US" sz="1893" kern="0" spc="-2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1893" dirty="0"/>
          </a:p>
        </p:txBody>
      </p:sp>
      <p:sp>
        <p:nvSpPr>
          <p:cNvPr id="22" name="Text 19"/>
          <p:cNvSpPr/>
          <p:nvPr/>
        </p:nvSpPr>
        <p:spPr>
          <a:xfrm>
            <a:off x="7555468" y="3794879"/>
            <a:ext cx="1462921" cy="751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972"/>
              </a:lnSpc>
              <a:buNone/>
            </a:pPr>
            <a:r>
              <a:rPr lang="en-US" sz="1578" kern="0" spc="-4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Reuniones de Planificación del Sprint</a:t>
            </a:r>
            <a:endParaRPr lang="en-US" sz="1578" dirty="0"/>
          </a:p>
        </p:txBody>
      </p:sp>
      <p:sp>
        <p:nvSpPr>
          <p:cNvPr id="23" name="Text 20"/>
          <p:cNvSpPr/>
          <p:nvPr/>
        </p:nvSpPr>
        <p:spPr>
          <a:xfrm>
            <a:off x="7555468" y="4706303"/>
            <a:ext cx="1462921" cy="3076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20"/>
              </a:lnSpc>
              <a:buNone/>
            </a:pPr>
            <a:r>
              <a:rPr lang="en-US" sz="1262" kern="0" spc="-2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Las reuniones de Planificación del Sprint se llevarán a cabo en google meet, donde se seleccionarán las tareas del Product Backlog para el Sprint y se asignarán a los miembros del equipo.</a:t>
            </a:r>
            <a:endParaRPr lang="en-US" sz="1262" dirty="0"/>
          </a:p>
        </p:txBody>
      </p:sp>
      <p:sp>
        <p:nvSpPr>
          <p:cNvPr id="24" name="Shape 21"/>
          <p:cNvSpPr/>
          <p:nvPr/>
        </p:nvSpPr>
        <p:spPr>
          <a:xfrm>
            <a:off x="10214550" y="3073539"/>
            <a:ext cx="32028" cy="56102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25" name="Shape 22"/>
          <p:cNvSpPr/>
          <p:nvPr/>
        </p:nvSpPr>
        <p:spPr>
          <a:xfrm>
            <a:off x="10050304" y="2893278"/>
            <a:ext cx="360640" cy="360640"/>
          </a:xfrm>
          <a:prstGeom prst="roundRect">
            <a:avLst>
              <a:gd name="adj" fmla="val 20002"/>
            </a:avLst>
          </a:prstGeom>
          <a:solidFill>
            <a:srgbClr val="FCE2CF"/>
          </a:solidFill>
          <a:ln w="10001">
            <a:solidFill>
              <a:srgbClr val="F9C59F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10159722" y="2923282"/>
            <a:ext cx="141684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7"/>
              </a:lnSpc>
              <a:buNone/>
            </a:pPr>
            <a:r>
              <a:rPr lang="en-US" sz="1893" kern="0" spc="-2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1893" dirty="0"/>
          </a:p>
        </p:txBody>
      </p:sp>
      <p:sp>
        <p:nvSpPr>
          <p:cNvPr id="27" name="Text 24"/>
          <p:cNvSpPr/>
          <p:nvPr/>
        </p:nvSpPr>
        <p:spPr>
          <a:xfrm>
            <a:off x="9499163" y="3794879"/>
            <a:ext cx="1462921" cy="751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972"/>
              </a:lnSpc>
              <a:buNone/>
            </a:pPr>
            <a:r>
              <a:rPr lang="en-US" sz="1578" kern="0" spc="-4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Reuniones de Revisión del Sprint</a:t>
            </a:r>
            <a:endParaRPr lang="en-US" sz="1578" dirty="0"/>
          </a:p>
        </p:txBody>
      </p:sp>
      <p:sp>
        <p:nvSpPr>
          <p:cNvPr id="28" name="Text 25"/>
          <p:cNvSpPr/>
          <p:nvPr/>
        </p:nvSpPr>
        <p:spPr>
          <a:xfrm>
            <a:off x="9499163" y="4706303"/>
            <a:ext cx="1462921" cy="2819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20"/>
              </a:lnSpc>
              <a:buNone/>
            </a:pPr>
            <a:r>
              <a:rPr lang="en-US" sz="1262" kern="0" spc="-2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Las reuniones de Revisión del Sprint se llevarán a cabo en google meet, donde se revisará el trabajo completado en el Sprint y se actualizará el estado del Product Backlog en consecuencia.</a:t>
            </a:r>
            <a:endParaRPr lang="en-US" sz="126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000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507938" y="441127"/>
            <a:ext cx="6147673" cy="5008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44"/>
              </a:lnSpc>
              <a:buNone/>
            </a:pPr>
            <a:r>
              <a:rPr lang="en-US" sz="3156" kern="0" spc="-9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Gestión del Sprint Backlog con JIRA</a:t>
            </a:r>
            <a:endParaRPr lang="en-US" sz="3156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41" y="1345763"/>
            <a:ext cx="90011" cy="12013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748326" y="1262539"/>
            <a:ext cx="7374017" cy="2883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2"/>
              </a:lnSpc>
              <a:buNone/>
            </a:pPr>
            <a:r>
              <a:rPr lang="en-US" sz="1262" kern="0" spc="-2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¿Qué es JIRA?</a:t>
            </a:r>
            <a:endParaRPr lang="en-US" sz="1262" dirty="0"/>
          </a:p>
        </p:txBody>
      </p:sp>
      <p:sp>
        <p:nvSpPr>
          <p:cNvPr id="7" name="Text 4"/>
          <p:cNvSpPr/>
          <p:nvPr/>
        </p:nvSpPr>
        <p:spPr>
          <a:xfrm>
            <a:off x="3507938" y="1791295"/>
            <a:ext cx="7614404" cy="8015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56"/>
              </a:lnSpc>
              <a:buNone/>
            </a:pPr>
            <a:r>
              <a:rPr lang="en-US" sz="2524" kern="0" spc="-7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¿Cómo se utilizará JIRA para gestionar el Sprint Backlog?</a:t>
            </a:r>
            <a:endParaRPr lang="en-US" sz="2524" dirty="0"/>
          </a:p>
        </p:txBody>
      </p:sp>
      <p:sp>
        <p:nvSpPr>
          <p:cNvPr id="8" name="Shape 5"/>
          <p:cNvSpPr/>
          <p:nvPr/>
        </p:nvSpPr>
        <p:spPr>
          <a:xfrm>
            <a:off x="3507938" y="3073598"/>
            <a:ext cx="7614404" cy="32028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9" name="Shape 6"/>
          <p:cNvSpPr/>
          <p:nvPr/>
        </p:nvSpPr>
        <p:spPr>
          <a:xfrm>
            <a:off x="4383584" y="3073539"/>
            <a:ext cx="32028" cy="56102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0" name="Shape 7"/>
          <p:cNvSpPr/>
          <p:nvPr/>
        </p:nvSpPr>
        <p:spPr>
          <a:xfrm>
            <a:off x="4219337" y="2893278"/>
            <a:ext cx="360640" cy="360640"/>
          </a:xfrm>
          <a:prstGeom prst="roundRect">
            <a:avLst>
              <a:gd name="adj" fmla="val 20002"/>
            </a:avLst>
          </a:prstGeom>
          <a:solidFill>
            <a:srgbClr val="FCE2CF"/>
          </a:solidFill>
          <a:ln w="10001">
            <a:solidFill>
              <a:srgbClr val="F9C59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351615" y="2923282"/>
            <a:ext cx="95964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7"/>
              </a:lnSpc>
              <a:buNone/>
            </a:pPr>
            <a:r>
              <a:rPr lang="en-US" sz="1893" kern="0" spc="-2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1893" dirty="0"/>
          </a:p>
        </p:txBody>
      </p:sp>
      <p:sp>
        <p:nvSpPr>
          <p:cNvPr id="12" name="Text 9"/>
          <p:cNvSpPr/>
          <p:nvPr/>
        </p:nvSpPr>
        <p:spPr>
          <a:xfrm>
            <a:off x="3668197" y="3794879"/>
            <a:ext cx="1462802" cy="5007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972"/>
              </a:lnSpc>
              <a:buNone/>
            </a:pPr>
            <a:r>
              <a:rPr lang="en-US" sz="1578" kern="0" spc="-4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Creación del Sprint Backlog</a:t>
            </a:r>
            <a:endParaRPr lang="en-US" sz="1578" dirty="0"/>
          </a:p>
        </p:txBody>
      </p:sp>
      <p:sp>
        <p:nvSpPr>
          <p:cNvPr id="13" name="Text 10"/>
          <p:cNvSpPr/>
          <p:nvPr/>
        </p:nvSpPr>
        <p:spPr>
          <a:xfrm>
            <a:off x="3668197" y="4455914"/>
            <a:ext cx="1462802" cy="3332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20"/>
              </a:lnSpc>
              <a:buNone/>
            </a:pPr>
            <a:r>
              <a:rPr lang="en-US" sz="1262" kern="0" spc="-2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Sprint Backlog se creará en JIRA durante la reunión de Planificación del Sprint. El equipo seleccionará las tareas del Product Backlog que se completarán durante el Sprint y las asignará a los miembros del equipo.</a:t>
            </a:r>
            <a:endParaRPr lang="en-US" sz="1262" dirty="0"/>
          </a:p>
        </p:txBody>
      </p:sp>
      <p:sp>
        <p:nvSpPr>
          <p:cNvPr id="14" name="Shape 11"/>
          <p:cNvSpPr/>
          <p:nvPr/>
        </p:nvSpPr>
        <p:spPr>
          <a:xfrm>
            <a:off x="6327160" y="3073539"/>
            <a:ext cx="32028" cy="56102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5" name="Shape 12"/>
          <p:cNvSpPr/>
          <p:nvPr/>
        </p:nvSpPr>
        <p:spPr>
          <a:xfrm>
            <a:off x="6162913" y="2893278"/>
            <a:ext cx="360640" cy="360640"/>
          </a:xfrm>
          <a:prstGeom prst="roundRect">
            <a:avLst>
              <a:gd name="adj" fmla="val 20002"/>
            </a:avLst>
          </a:prstGeom>
          <a:solidFill>
            <a:srgbClr val="FCE2CF"/>
          </a:solidFill>
          <a:ln w="10001">
            <a:solidFill>
              <a:srgbClr val="F9C59F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6279952" y="2923282"/>
            <a:ext cx="126444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7"/>
              </a:lnSpc>
              <a:buNone/>
            </a:pPr>
            <a:r>
              <a:rPr lang="en-US" sz="1893" kern="0" spc="-2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1893" dirty="0"/>
          </a:p>
        </p:txBody>
      </p:sp>
      <p:sp>
        <p:nvSpPr>
          <p:cNvPr id="17" name="Text 14"/>
          <p:cNvSpPr/>
          <p:nvPr/>
        </p:nvSpPr>
        <p:spPr>
          <a:xfrm>
            <a:off x="5611773" y="3794879"/>
            <a:ext cx="1462921" cy="751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972"/>
              </a:lnSpc>
              <a:buNone/>
            </a:pPr>
            <a:r>
              <a:rPr lang="en-US" sz="1578" kern="0" spc="-4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Actualización del Sprint Backlog</a:t>
            </a:r>
            <a:endParaRPr lang="en-US" sz="1578" dirty="0"/>
          </a:p>
        </p:txBody>
      </p:sp>
      <p:sp>
        <p:nvSpPr>
          <p:cNvPr id="18" name="Text 15"/>
          <p:cNvSpPr/>
          <p:nvPr/>
        </p:nvSpPr>
        <p:spPr>
          <a:xfrm>
            <a:off x="5611773" y="4706303"/>
            <a:ext cx="1462921" cy="3076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20"/>
              </a:lnSpc>
              <a:buNone/>
            </a:pPr>
            <a:r>
              <a:rPr lang="en-US" sz="1262" kern="0" spc="-2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Sprint Backlog se actualizará continuamente en JIRA durante el Sprint. A medida que se completen las tareas, se actualizará el estado y se ajustará el orden de prioridad según sea necesario.</a:t>
            </a:r>
            <a:endParaRPr lang="en-US" sz="1262" dirty="0"/>
          </a:p>
        </p:txBody>
      </p:sp>
      <p:sp>
        <p:nvSpPr>
          <p:cNvPr id="19" name="Shape 16"/>
          <p:cNvSpPr/>
          <p:nvPr/>
        </p:nvSpPr>
        <p:spPr>
          <a:xfrm>
            <a:off x="8270855" y="3073539"/>
            <a:ext cx="32028" cy="56102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20" name="Shape 17"/>
          <p:cNvSpPr/>
          <p:nvPr/>
        </p:nvSpPr>
        <p:spPr>
          <a:xfrm>
            <a:off x="8106608" y="2893278"/>
            <a:ext cx="360640" cy="360640"/>
          </a:xfrm>
          <a:prstGeom prst="roundRect">
            <a:avLst>
              <a:gd name="adj" fmla="val 20002"/>
            </a:avLst>
          </a:prstGeom>
          <a:solidFill>
            <a:srgbClr val="FCE2CF"/>
          </a:solidFill>
          <a:ln w="10001">
            <a:solidFill>
              <a:srgbClr val="F9C59F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8219837" y="2923282"/>
            <a:ext cx="134064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7"/>
              </a:lnSpc>
              <a:buNone/>
            </a:pPr>
            <a:r>
              <a:rPr lang="en-US" sz="1893" kern="0" spc="-2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1893" dirty="0"/>
          </a:p>
        </p:txBody>
      </p:sp>
      <p:sp>
        <p:nvSpPr>
          <p:cNvPr id="22" name="Text 19"/>
          <p:cNvSpPr/>
          <p:nvPr/>
        </p:nvSpPr>
        <p:spPr>
          <a:xfrm>
            <a:off x="7555468" y="3794879"/>
            <a:ext cx="1462921" cy="751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972"/>
              </a:lnSpc>
              <a:buNone/>
            </a:pPr>
            <a:r>
              <a:rPr lang="en-US" sz="1578" kern="0" spc="-4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Reuniones Diarias de Scrum</a:t>
            </a:r>
            <a:endParaRPr lang="en-US" sz="1578" dirty="0"/>
          </a:p>
        </p:txBody>
      </p:sp>
      <p:sp>
        <p:nvSpPr>
          <p:cNvPr id="23" name="Text 20"/>
          <p:cNvSpPr/>
          <p:nvPr/>
        </p:nvSpPr>
        <p:spPr>
          <a:xfrm>
            <a:off x="7555468" y="4706303"/>
            <a:ext cx="1462921" cy="3076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20"/>
              </a:lnSpc>
              <a:buNone/>
            </a:pPr>
            <a:r>
              <a:rPr lang="en-US" sz="1262" kern="0" spc="-2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Las reuniones diarias de Scrum se llevarán a cabo en google meet, donde cada miembro del equipo actualizará el estado de su trabajo y se identificarán los impedimentos que necesitan ser resueltos.</a:t>
            </a:r>
            <a:endParaRPr lang="en-US" sz="1262" dirty="0"/>
          </a:p>
        </p:txBody>
      </p:sp>
      <p:sp>
        <p:nvSpPr>
          <p:cNvPr id="24" name="Shape 21"/>
          <p:cNvSpPr/>
          <p:nvPr/>
        </p:nvSpPr>
        <p:spPr>
          <a:xfrm>
            <a:off x="10214550" y="3073539"/>
            <a:ext cx="32028" cy="56102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25" name="Shape 22"/>
          <p:cNvSpPr/>
          <p:nvPr/>
        </p:nvSpPr>
        <p:spPr>
          <a:xfrm>
            <a:off x="10050304" y="2893278"/>
            <a:ext cx="360640" cy="360640"/>
          </a:xfrm>
          <a:prstGeom prst="roundRect">
            <a:avLst>
              <a:gd name="adj" fmla="val 20002"/>
            </a:avLst>
          </a:prstGeom>
          <a:solidFill>
            <a:srgbClr val="FCE2CF"/>
          </a:solidFill>
          <a:ln w="10001">
            <a:solidFill>
              <a:srgbClr val="F9C59F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10159722" y="2923282"/>
            <a:ext cx="141684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7"/>
              </a:lnSpc>
              <a:buNone/>
            </a:pPr>
            <a:r>
              <a:rPr lang="en-US" sz="1893" kern="0" spc="-2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1893" dirty="0"/>
          </a:p>
        </p:txBody>
      </p:sp>
      <p:sp>
        <p:nvSpPr>
          <p:cNvPr id="27" name="Text 24"/>
          <p:cNvSpPr/>
          <p:nvPr/>
        </p:nvSpPr>
        <p:spPr>
          <a:xfrm>
            <a:off x="9499163" y="3794879"/>
            <a:ext cx="1462921" cy="751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972"/>
              </a:lnSpc>
              <a:buNone/>
            </a:pPr>
            <a:r>
              <a:rPr lang="en-US" sz="1578" kern="0" spc="-4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Reuniones de Revisión del Sprint</a:t>
            </a:r>
            <a:endParaRPr lang="en-US" sz="1578" dirty="0"/>
          </a:p>
        </p:txBody>
      </p:sp>
      <p:sp>
        <p:nvSpPr>
          <p:cNvPr id="28" name="Text 25"/>
          <p:cNvSpPr/>
          <p:nvPr/>
        </p:nvSpPr>
        <p:spPr>
          <a:xfrm>
            <a:off x="9499163" y="4706303"/>
            <a:ext cx="1462921" cy="2819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20"/>
              </a:lnSpc>
              <a:buNone/>
            </a:pPr>
            <a:r>
              <a:rPr lang="en-US" sz="1262" kern="0" spc="-2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Las reuniones de Revisión del Sprint se llevarán a cabo en google meet, donde se revisará el trabajo completado en el Sprint y se actualizará el estado del Sprint Backlog en consecuencia.</a:t>
            </a:r>
            <a:endParaRPr lang="en-US" sz="126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FFF8F0"/>
          </a:solidFill>
          <a:ln w="11787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834521" y="518755"/>
            <a:ext cx="8961239" cy="11789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42"/>
              </a:lnSpc>
              <a:buNone/>
            </a:pPr>
            <a:r>
              <a:rPr lang="en-US" sz="3714" kern="0" spc="-11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Product Goal: Mejorar el proceso de votación para elecciones estudiantiles</a:t>
            </a:r>
            <a:endParaRPr lang="en-US" sz="3714" dirty="0"/>
          </a:p>
        </p:txBody>
      </p:sp>
      <p:sp>
        <p:nvSpPr>
          <p:cNvPr id="5" name="Text 3"/>
          <p:cNvSpPr/>
          <p:nvPr/>
        </p:nvSpPr>
        <p:spPr>
          <a:xfrm>
            <a:off x="2834521" y="2075021"/>
            <a:ext cx="8961239" cy="12077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7"/>
              </a:lnSpc>
              <a:buNone/>
            </a:pPr>
            <a:r>
              <a:rPr lang="en-US" sz="1486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objetivo de este proyecto es mejorar el proceso de votación para las elecciones creando un sistema de votación en línea seguro y fácil de usar. Este sistema de votación permitirá que todos los ciudadanos puedan votar sin importar su ubicación, y garantizará la integridad y transparencia del proceso de votación.</a:t>
            </a:r>
            <a:endParaRPr lang="en-US" sz="1486" dirty="0"/>
          </a:p>
        </p:txBody>
      </p:sp>
      <p:sp>
        <p:nvSpPr>
          <p:cNvPr id="6" name="Text 4"/>
          <p:cNvSpPr/>
          <p:nvPr/>
        </p:nvSpPr>
        <p:spPr>
          <a:xfrm>
            <a:off x="2834521" y="3565684"/>
            <a:ext cx="4342686" cy="471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714"/>
              </a:lnSpc>
              <a:buNone/>
            </a:pPr>
            <a:r>
              <a:rPr lang="en-US" sz="2971" kern="0" spc="-8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Características principales</a:t>
            </a:r>
            <a:endParaRPr lang="en-US" sz="2971" dirty="0"/>
          </a:p>
        </p:txBody>
      </p:sp>
      <p:sp>
        <p:nvSpPr>
          <p:cNvPr id="7" name="Shape 5"/>
          <p:cNvSpPr/>
          <p:nvPr/>
        </p:nvSpPr>
        <p:spPr>
          <a:xfrm>
            <a:off x="2834521" y="4467463"/>
            <a:ext cx="424458" cy="424458"/>
          </a:xfrm>
          <a:prstGeom prst="roundRect">
            <a:avLst>
              <a:gd name="adj" fmla="val 20001"/>
            </a:avLst>
          </a:prstGeom>
          <a:solidFill>
            <a:srgbClr val="FCE2CF"/>
          </a:solidFill>
          <a:ln w="11787">
            <a:solidFill>
              <a:srgbClr val="F9C59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991445" y="4502825"/>
            <a:ext cx="110609" cy="353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85"/>
              </a:lnSpc>
              <a:buNone/>
            </a:pPr>
            <a:r>
              <a:rPr lang="en-US" sz="2228" kern="0" spc="-3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228" dirty="0"/>
          </a:p>
        </p:txBody>
      </p:sp>
      <p:sp>
        <p:nvSpPr>
          <p:cNvPr id="9" name="Text 7"/>
          <p:cNvSpPr/>
          <p:nvPr/>
        </p:nvSpPr>
        <p:spPr>
          <a:xfrm>
            <a:off x="3447574" y="4532352"/>
            <a:ext cx="1886545" cy="294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1"/>
              </a:lnSpc>
              <a:buNone/>
            </a:pPr>
            <a:r>
              <a:rPr lang="en-US" sz="1857" kern="0" spc="-5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Seguridad</a:t>
            </a:r>
            <a:endParaRPr lang="en-US" sz="1857" dirty="0"/>
          </a:p>
        </p:txBody>
      </p:sp>
      <p:sp>
        <p:nvSpPr>
          <p:cNvPr id="10" name="Text 8"/>
          <p:cNvSpPr/>
          <p:nvPr/>
        </p:nvSpPr>
        <p:spPr>
          <a:xfrm>
            <a:off x="3447574" y="5015746"/>
            <a:ext cx="3773329" cy="603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7"/>
              </a:lnSpc>
              <a:buNone/>
            </a:pPr>
            <a:r>
              <a:rPr lang="en-US" sz="1486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sistema de votación será seguro y protegerá la privacidad de los votantes.</a:t>
            </a:r>
            <a:endParaRPr lang="en-US" sz="1486" dirty="0"/>
          </a:p>
        </p:txBody>
      </p:sp>
      <p:sp>
        <p:nvSpPr>
          <p:cNvPr id="11" name="Shape 9"/>
          <p:cNvSpPr/>
          <p:nvPr/>
        </p:nvSpPr>
        <p:spPr>
          <a:xfrm>
            <a:off x="7409498" y="4467463"/>
            <a:ext cx="424458" cy="424458"/>
          </a:xfrm>
          <a:prstGeom prst="roundRect">
            <a:avLst>
              <a:gd name="adj" fmla="val 20001"/>
            </a:avLst>
          </a:prstGeom>
          <a:solidFill>
            <a:srgbClr val="FCE2CF"/>
          </a:solidFill>
          <a:ln w="11787">
            <a:solidFill>
              <a:srgbClr val="F9C59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547372" y="4502825"/>
            <a:ext cx="148709" cy="353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85"/>
              </a:lnSpc>
              <a:buNone/>
            </a:pPr>
            <a:r>
              <a:rPr lang="en-US" sz="2228" kern="0" spc="-3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228" dirty="0"/>
          </a:p>
        </p:txBody>
      </p:sp>
      <p:sp>
        <p:nvSpPr>
          <p:cNvPr id="13" name="Text 11"/>
          <p:cNvSpPr/>
          <p:nvPr/>
        </p:nvSpPr>
        <p:spPr>
          <a:xfrm>
            <a:off x="8022550" y="4532352"/>
            <a:ext cx="1886545" cy="294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1"/>
              </a:lnSpc>
              <a:buNone/>
            </a:pPr>
            <a:r>
              <a:rPr lang="en-US" sz="1857" kern="0" spc="-5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Accesibilidad</a:t>
            </a:r>
            <a:endParaRPr lang="en-US" sz="1857" dirty="0"/>
          </a:p>
        </p:txBody>
      </p:sp>
      <p:sp>
        <p:nvSpPr>
          <p:cNvPr id="14" name="Text 12"/>
          <p:cNvSpPr/>
          <p:nvPr/>
        </p:nvSpPr>
        <p:spPr>
          <a:xfrm>
            <a:off x="8022550" y="5015746"/>
            <a:ext cx="3773329" cy="905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7"/>
              </a:lnSpc>
              <a:buNone/>
            </a:pPr>
            <a:r>
              <a:rPr lang="en-US" sz="1486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sistema de votación será fácil de usar y accesible para todos los ciudadanos, independientemente de su ubicación.</a:t>
            </a:r>
            <a:endParaRPr lang="en-US" sz="1486" dirty="0"/>
          </a:p>
        </p:txBody>
      </p:sp>
      <p:sp>
        <p:nvSpPr>
          <p:cNvPr id="15" name="Shape 13"/>
          <p:cNvSpPr/>
          <p:nvPr/>
        </p:nvSpPr>
        <p:spPr>
          <a:xfrm>
            <a:off x="2834521" y="6257449"/>
            <a:ext cx="424458" cy="424458"/>
          </a:xfrm>
          <a:prstGeom prst="roundRect">
            <a:avLst>
              <a:gd name="adj" fmla="val 20001"/>
            </a:avLst>
          </a:prstGeom>
          <a:solidFill>
            <a:srgbClr val="FCE2CF"/>
          </a:solidFill>
          <a:ln w="11787">
            <a:solidFill>
              <a:srgbClr val="F9C59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2968585" y="6292810"/>
            <a:ext cx="156329" cy="353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85"/>
              </a:lnSpc>
              <a:buNone/>
            </a:pPr>
            <a:r>
              <a:rPr lang="en-US" sz="2228" kern="0" spc="-3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228" dirty="0"/>
          </a:p>
        </p:txBody>
      </p:sp>
      <p:sp>
        <p:nvSpPr>
          <p:cNvPr id="17" name="Text 15"/>
          <p:cNvSpPr/>
          <p:nvPr/>
        </p:nvSpPr>
        <p:spPr>
          <a:xfrm>
            <a:off x="3447574" y="6322338"/>
            <a:ext cx="1886545" cy="294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1"/>
              </a:lnSpc>
              <a:buNone/>
            </a:pPr>
            <a:r>
              <a:rPr lang="en-US" sz="1857" kern="0" spc="-5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Transparencia</a:t>
            </a:r>
            <a:endParaRPr lang="en-US" sz="1857" dirty="0"/>
          </a:p>
        </p:txBody>
      </p:sp>
      <p:sp>
        <p:nvSpPr>
          <p:cNvPr id="18" name="Text 16"/>
          <p:cNvSpPr/>
          <p:nvPr/>
        </p:nvSpPr>
        <p:spPr>
          <a:xfrm>
            <a:off x="3447574" y="6805732"/>
            <a:ext cx="3773329" cy="905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7"/>
              </a:lnSpc>
              <a:buNone/>
            </a:pPr>
            <a:r>
              <a:rPr lang="en-US" sz="1486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sistema de votación garantizará la transparencia y la integridad del proceso de votación.</a:t>
            </a:r>
            <a:endParaRPr lang="en-US" sz="1486" dirty="0"/>
          </a:p>
        </p:txBody>
      </p:sp>
      <p:sp>
        <p:nvSpPr>
          <p:cNvPr id="19" name="Shape 17"/>
          <p:cNvSpPr/>
          <p:nvPr/>
        </p:nvSpPr>
        <p:spPr>
          <a:xfrm>
            <a:off x="7409498" y="6257449"/>
            <a:ext cx="424458" cy="424458"/>
          </a:xfrm>
          <a:prstGeom prst="roundRect">
            <a:avLst>
              <a:gd name="adj" fmla="val 20001"/>
            </a:avLst>
          </a:prstGeom>
          <a:solidFill>
            <a:srgbClr val="FCE2CF"/>
          </a:solidFill>
          <a:ln w="11787">
            <a:solidFill>
              <a:srgbClr val="F9C59F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539752" y="6292810"/>
            <a:ext cx="163949" cy="353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85"/>
              </a:lnSpc>
              <a:buNone/>
            </a:pPr>
            <a:r>
              <a:rPr lang="en-US" sz="2228" kern="0" spc="-3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228" dirty="0"/>
          </a:p>
        </p:txBody>
      </p:sp>
      <p:sp>
        <p:nvSpPr>
          <p:cNvPr id="21" name="Text 19"/>
          <p:cNvSpPr/>
          <p:nvPr/>
        </p:nvSpPr>
        <p:spPr>
          <a:xfrm>
            <a:off x="8022550" y="6322338"/>
            <a:ext cx="1886545" cy="294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1"/>
              </a:lnSpc>
              <a:buNone/>
            </a:pPr>
            <a:r>
              <a:rPr lang="en-US" sz="1857" kern="0" spc="-5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Fiabilidad</a:t>
            </a:r>
            <a:endParaRPr lang="en-US" sz="1857" dirty="0"/>
          </a:p>
        </p:txBody>
      </p:sp>
      <p:sp>
        <p:nvSpPr>
          <p:cNvPr id="22" name="Text 20"/>
          <p:cNvSpPr/>
          <p:nvPr/>
        </p:nvSpPr>
        <p:spPr>
          <a:xfrm>
            <a:off x="8022550" y="6805732"/>
            <a:ext cx="3773329" cy="905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7"/>
              </a:lnSpc>
              <a:buNone/>
            </a:pPr>
            <a:r>
              <a:rPr lang="en-US" sz="1486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sistema de votación será confiable y asegurará que todos los votos sean registrados y contados correctamente.</a:t>
            </a:r>
            <a:endParaRPr lang="en-US" sz="148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1218</Words>
  <Application>Microsoft Office PowerPoint</Application>
  <PresentationFormat>Personalizado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Bitter</vt:lpstr>
      <vt:lpstr>Calibri</vt:lpstr>
      <vt:lpstr>Open Sans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Estrada Orrego, Oscar Andres</cp:lastModifiedBy>
  <cp:revision>3</cp:revision>
  <dcterms:created xsi:type="dcterms:W3CDTF">2023-08-19T05:08:20Z</dcterms:created>
  <dcterms:modified xsi:type="dcterms:W3CDTF">2023-08-19T05:12:34Z</dcterms:modified>
</cp:coreProperties>
</file>