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5" r:id="rId8"/>
    <p:sldId id="266" r:id="rId9"/>
    <p:sldId id="263" r:id="rId10"/>
    <p:sldId id="271" r:id="rId11"/>
    <p:sldId id="260" r:id="rId12"/>
    <p:sldId id="270" r:id="rId13"/>
    <p:sldId id="269" r:id="rId14"/>
    <p:sldId id="272" r:id="rId15"/>
    <p:sldId id="275" r:id="rId16"/>
    <p:sldId id="276" r:id="rId17"/>
    <p:sldId id="279" r:id="rId18"/>
    <p:sldId id="278" r:id="rId19"/>
    <p:sldId id="277" r:id="rId20"/>
    <p:sldId id="280" r:id="rId21"/>
    <p:sldId id="281" r:id="rId22"/>
    <p:sldId id="282" r:id="rId23"/>
    <p:sldId id="283" r:id="rId24"/>
    <p:sldId id="285" r:id="rId25"/>
    <p:sldId id="286" r:id="rId26"/>
    <p:sldId id="264" r:id="rId27"/>
    <p:sldId id="28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0BA7"/>
    <a:srgbClr val="2F3242"/>
    <a:srgbClr val="2B2E3A"/>
    <a:srgbClr val="7CB3C2"/>
    <a:srgbClr val="9FEA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BC0CCE-785F-445E-AA91-4C19618E8E22}" v="1282" dt="2022-10-14T20:17:21.1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13" autoAdjust="0"/>
    <p:restoredTop sz="94790" autoAdjust="0"/>
  </p:normalViewPr>
  <p:slideViewPr>
    <p:cSldViewPr snapToGrid="0">
      <p:cViewPr>
        <p:scale>
          <a:sx n="66" d="100"/>
          <a:sy n="66" d="100"/>
        </p:scale>
        <p:origin x="1358" y="2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A396E-F377-2E5C-CE07-BEB611CF1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8B8654-5340-05BF-A6D2-3489839BA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FA7100-81C8-5546-46F3-6503B2BB9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382B-B3F8-448E-9C2E-EBE42C4DE5C7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AB2BEA-A2FF-9A18-4DCC-1CC1E8027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7E10DE-9DFE-9FFF-4C05-7BF6F2703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9428-CE5A-44FC-B5C0-120358703B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3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063C85-0F6C-D565-86FF-A8F05DB9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BCAAD81-59A5-0CD8-E837-87443B8FB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FCFFE5-7532-E810-B647-AE6A5E946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382B-B3F8-448E-9C2E-EBE42C4DE5C7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758BD2-2304-43A4-0D00-5CE60CA9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083105-4F9A-64DE-C946-CBA20F72E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9428-CE5A-44FC-B5C0-120358703B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10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F5C0842-B4B0-24B9-0BA8-10B856E58C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33EE623-6609-4017-F565-18118505D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A0DCBA-C55D-AC86-90C4-49E5AAFAD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382B-B3F8-448E-9C2E-EBE42C4DE5C7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A6AB6D-88FF-0932-1BA9-A9354B83A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325759-30CD-9537-E78A-953D07682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9428-CE5A-44FC-B5C0-120358703B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0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9702C9-2BF6-4356-6FBE-7B90E382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14BDC2-4F78-AA0A-0EC9-3C17EEF01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9B3DED-CD7F-932B-457B-099467533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382B-B3F8-448E-9C2E-EBE42C4DE5C7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6BA239-C1DB-1A58-D23C-396680A57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C5A3CB-4346-EC49-7C1B-E86EC3667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9428-CE5A-44FC-B5C0-120358703B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3C32B-0102-12C5-F8FA-31CC83234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392660-AC79-6ABC-B2CD-5C184F1C9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F32040-A3D8-BA08-A678-E6273C01F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382B-B3F8-448E-9C2E-EBE42C4DE5C7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F540E2-0DAE-CE59-E7FA-CD2280C2F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722678-6974-9A8B-DE1B-D7916C962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9428-CE5A-44FC-B5C0-120358703B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13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8BFD7-7AFD-FCEE-7D81-FDA299621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044C18-1DB7-1CCC-3113-2AF88A434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6676EDC-9B65-0B26-0E65-24553BF45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7D62CE-F09D-8DD4-F699-19971A770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382B-B3F8-448E-9C2E-EBE42C4DE5C7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272ECB-7638-1866-3E1F-33CD231B3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BEC9134-5BD7-6D99-A37F-DDA0879CE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9428-CE5A-44FC-B5C0-120358703B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03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679370-1355-FC33-2815-2EF6DF0A5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0B5611F-1CBA-6741-30BD-A34A5CC11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E9A3D1C-11B4-98E0-329B-D4F0F0D46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F9C0DFF-E490-7D2F-033B-71E97E374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00CFA80-FE7F-5423-A672-36BF6B9519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DB56B99-2CF3-CE1B-C7FE-FF83B2697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382B-B3F8-448E-9C2E-EBE42C4DE5C7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382B586-EC1C-7015-4079-903BD16B8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0641E47-A054-A16A-1590-C6D3AD06F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9428-CE5A-44FC-B5C0-120358703B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56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F0B51C-0668-08DB-E445-98444E120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36EE991-98B9-ABF0-9DCD-929DBD4E5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382B-B3F8-448E-9C2E-EBE42C4DE5C7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878B419-6D37-6643-AAB1-F3F4AC07C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A0D021E-4CDB-FDAF-B410-E71BE92EE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9428-CE5A-44FC-B5C0-120358703B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1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A93C125-06DD-F417-D066-CAF960B6F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382B-B3F8-448E-9C2E-EBE42C4DE5C7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0FE67D-DB04-024D-C999-F29AB588D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BE7E712-8A60-C90F-7C86-BD0BA2834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9428-CE5A-44FC-B5C0-120358703B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85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DC1B45-FA89-11DA-A730-D40BF3D19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7232EB-909D-FD9C-4FAA-EEA264BF1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E5D73A4-666E-DD96-3DEE-5962B14B0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35057F-E962-1E98-3779-027CE6C44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382B-B3F8-448E-9C2E-EBE42C4DE5C7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6C69972-C379-5978-6910-44D0D8373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B9BD7B-D3CA-2B53-6B90-E0080B11E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9428-CE5A-44FC-B5C0-120358703B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2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5D2C11-5FB4-8B12-5A9B-7AD07F76F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D243F8B-27EC-FC56-D39D-7F486B935D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E3C7F45-D3DE-63F8-58FB-FFD549ED2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F8C535A-B5B6-EC43-7F4F-874EA9DFD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382B-B3F8-448E-9C2E-EBE42C4DE5C7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6143A5-AB50-4801-F44A-6A4543E9A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344733-E3B0-EE4B-018D-24BD6E563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9428-CE5A-44FC-B5C0-120358703B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01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88043FE-336A-3D23-7D2B-8920B2C8C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5130A4-CFCC-6855-68FA-2B739CBEF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F22288-B225-54CF-BF22-D50C92F3EC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2382B-B3F8-448E-9C2E-EBE42C4DE5C7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95FAFD-C298-760F-3491-AB81DEB07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670037-56A3-DE93-A04F-3DF4751AE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29428-CE5A-44FC-B5C0-120358703B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63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7.png"/><Relationship Id="rId7" Type="http://schemas.openxmlformats.org/officeDocument/2006/relationships/image" Target="../media/image3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7.png"/><Relationship Id="rId7" Type="http://schemas.openxmlformats.org/officeDocument/2006/relationships/image" Target="../media/image3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1.png"/><Relationship Id="rId4" Type="http://schemas.openxmlformats.org/officeDocument/2006/relationships/image" Target="../media/image38.png"/><Relationship Id="rId9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0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34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33.png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33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hyperlink" Target="https://meta.weirdgloop.org/w/Discord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BA81B7E5-4162-D850-1108-CBBD814FF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C5C1FF0E-9A34-D28B-553D-0B2D7EB34AAD}"/>
              </a:ext>
            </a:extLst>
          </p:cNvPr>
          <p:cNvSpPr/>
          <p:nvPr/>
        </p:nvSpPr>
        <p:spPr>
          <a:xfrm>
            <a:off x="3334965" y="0"/>
            <a:ext cx="5360894" cy="6553200"/>
          </a:xfrm>
          <a:prstGeom prst="rect">
            <a:avLst/>
          </a:prstGeom>
          <a:solidFill>
            <a:srgbClr val="2F3242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EFD6A2A-9FDC-5D1C-A509-2C1A2662B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516" y="1809929"/>
            <a:ext cx="3692992" cy="371358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F60F41A-3F44-1ECD-974A-8692730FFF71}"/>
              </a:ext>
            </a:extLst>
          </p:cNvPr>
          <p:cNvSpPr txBox="1"/>
          <p:nvPr/>
        </p:nvSpPr>
        <p:spPr>
          <a:xfrm>
            <a:off x="3097540" y="304800"/>
            <a:ext cx="58849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7CB3C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INSTITUTO FEDERAL </a:t>
            </a:r>
          </a:p>
          <a:p>
            <a:pPr algn="ctr"/>
            <a:r>
              <a:rPr lang="en-US" sz="2400" b="1" dirty="0">
                <a:solidFill>
                  <a:srgbClr val="7CB3C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DE EDUCAÇÃO, CIÊNCIA E TÉCNOLOGIA </a:t>
            </a:r>
          </a:p>
          <a:p>
            <a:pPr algn="ctr"/>
            <a:r>
              <a:rPr lang="en-US" sz="2400" b="1" dirty="0">
                <a:solidFill>
                  <a:srgbClr val="7CB3C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DE SÃO PAULO</a:t>
            </a:r>
          </a:p>
        </p:txBody>
      </p:sp>
    </p:spTree>
    <p:extLst>
      <p:ext uri="{BB962C8B-B14F-4D97-AF65-F5344CB8AC3E}">
        <p14:creationId xmlns:p14="http://schemas.microsoft.com/office/powerpoint/2010/main" val="207059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22FA4472-E108-18DE-A426-3C9D149A2B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B757EEB9-E028-2202-9F10-1377B8C84217}"/>
              </a:ext>
            </a:extLst>
          </p:cNvPr>
          <p:cNvGrpSpPr/>
          <p:nvPr/>
        </p:nvGrpSpPr>
        <p:grpSpPr>
          <a:xfrm>
            <a:off x="323805" y="240460"/>
            <a:ext cx="6308203" cy="562941"/>
            <a:chOff x="79479" y="150471"/>
            <a:chExt cx="6308203" cy="562941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42741D4A-5A2C-F7AC-6513-F69B19D80885}"/>
                </a:ext>
              </a:extLst>
            </p:cNvPr>
            <p:cNvSpPr/>
            <p:nvPr/>
          </p:nvSpPr>
          <p:spPr>
            <a:xfrm>
              <a:off x="79479" y="150471"/>
              <a:ext cx="6308203" cy="562941"/>
            </a:xfrm>
            <a:prstGeom prst="roundRect">
              <a:avLst>
                <a:gd name="adj" fmla="val 31952"/>
              </a:avLst>
            </a:prstGeom>
            <a:solidFill>
              <a:srgbClr val="2F3242"/>
            </a:solidFill>
            <a:ln>
              <a:solidFill>
                <a:srgbClr val="9FEA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   </a:t>
              </a:r>
              <a:r>
                <a:rPr lang="en-US" dirty="0" err="1">
                  <a:solidFill>
                    <a:srgbClr val="7CB3C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Arquitetura</a:t>
              </a:r>
              <a:r>
                <a:rPr lang="en-US" dirty="0">
                  <a:solidFill>
                    <a:srgbClr val="7CB3C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: Como </a:t>
              </a:r>
              <a:r>
                <a:rPr lang="en-US" dirty="0" err="1">
                  <a:solidFill>
                    <a:srgbClr val="7CB3C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funciona</a:t>
              </a:r>
              <a:r>
                <a:rPr lang="en-US" dirty="0">
                  <a:solidFill>
                    <a:srgbClr val="7CB3C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?</a:t>
              </a:r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pic>
          <p:nvPicPr>
            <p:cNvPr id="4" name="Picture 2" descr="Uma aplicação desktop usando React e Express com Electron - /dev/Kico">
              <a:extLst>
                <a:ext uri="{FF2B5EF4-FFF2-40B4-BE49-F238E27FC236}">
                  <a16:creationId xmlns:a16="http://schemas.microsoft.com/office/drawing/2014/main" id="{06253EFA-17D8-750B-DBD8-295A7A0879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53" y="199727"/>
              <a:ext cx="445377" cy="445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B19D7DC5-D171-DC6C-DA62-53CF2594A29D}"/>
              </a:ext>
            </a:extLst>
          </p:cNvPr>
          <p:cNvSpPr/>
          <p:nvPr/>
        </p:nvSpPr>
        <p:spPr>
          <a:xfrm>
            <a:off x="323805" y="1043861"/>
            <a:ext cx="11544390" cy="5524423"/>
          </a:xfrm>
          <a:prstGeom prst="roundRect">
            <a:avLst>
              <a:gd name="adj" fmla="val 5007"/>
            </a:avLst>
          </a:prstGeom>
          <a:solidFill>
            <a:schemeClr val="bg1">
              <a:lumMod val="8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F12B443-43D4-4E29-8C4C-D07675AF8351}"/>
              </a:ext>
            </a:extLst>
          </p:cNvPr>
          <p:cNvSpPr txBox="1"/>
          <p:nvPr/>
        </p:nvSpPr>
        <p:spPr>
          <a:xfrm>
            <a:off x="591866" y="1200931"/>
            <a:ext cx="10960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2F3242"/>
                </a:solidFill>
              </a:rPr>
              <a:t>O </a:t>
            </a:r>
            <a:r>
              <a:rPr lang="pt-BR" dirty="0" err="1">
                <a:solidFill>
                  <a:srgbClr val="2F3242"/>
                </a:solidFill>
              </a:rPr>
              <a:t>Electron</a:t>
            </a:r>
            <a:r>
              <a:rPr lang="pt-BR" dirty="0">
                <a:solidFill>
                  <a:srgbClr val="2F3242"/>
                </a:solidFill>
              </a:rPr>
              <a:t> é construído baseado na macro arquitetura do </a:t>
            </a:r>
            <a:r>
              <a:rPr lang="pt-BR" dirty="0" err="1">
                <a:solidFill>
                  <a:srgbClr val="2F3242"/>
                </a:solidFill>
              </a:rPr>
              <a:t>chromium</a:t>
            </a:r>
            <a:r>
              <a:rPr lang="pt-BR" dirty="0">
                <a:solidFill>
                  <a:srgbClr val="2F3242"/>
                </a:solidFill>
              </a:rPr>
              <a:t>, um projeto open </a:t>
            </a:r>
            <a:r>
              <a:rPr lang="pt-BR" dirty="0" err="1">
                <a:solidFill>
                  <a:srgbClr val="2F3242"/>
                </a:solidFill>
              </a:rPr>
              <a:t>Source</a:t>
            </a:r>
            <a:r>
              <a:rPr lang="pt-BR" dirty="0">
                <a:solidFill>
                  <a:srgbClr val="2F3242"/>
                </a:solidFill>
              </a:rPr>
              <a:t> de onde surgiu o Google Chrome, e com </a:t>
            </a:r>
            <a:r>
              <a:rPr lang="pt-BR" dirty="0" err="1">
                <a:solidFill>
                  <a:srgbClr val="2F3242"/>
                </a:solidFill>
              </a:rPr>
              <a:t>runtime</a:t>
            </a:r>
            <a:r>
              <a:rPr lang="pt-BR" dirty="0">
                <a:solidFill>
                  <a:srgbClr val="2F3242"/>
                </a:solidFill>
              </a:rPr>
              <a:t> do Node.js.</a:t>
            </a:r>
          </a:p>
        </p:txBody>
      </p:sp>
      <p:pic>
        <p:nvPicPr>
          <p:cNvPr id="8" name="Picture 6" descr="Desktop App Development with Electron | by Nishant Singh | Medium">
            <a:extLst>
              <a:ext uri="{FF2B5EF4-FFF2-40B4-BE49-F238E27FC236}">
                <a16:creationId xmlns:a16="http://schemas.microsoft.com/office/drawing/2014/main" id="{8DBB1327-3D7B-1273-75A6-7A0C15F7D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678" y="1847262"/>
            <a:ext cx="6366639" cy="465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81EE11C7-4036-71D4-4C49-37DD7323C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058" y="2469161"/>
            <a:ext cx="1150620" cy="115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9F79FB71-9679-7652-8F6A-013517893F10}"/>
              </a:ext>
            </a:extLst>
          </p:cNvPr>
          <p:cNvSpPr txBox="1"/>
          <p:nvPr/>
        </p:nvSpPr>
        <p:spPr>
          <a:xfrm>
            <a:off x="1786363" y="3619781"/>
            <a:ext cx="1386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Chromium</a:t>
            </a:r>
            <a:endParaRPr lang="pt-BR" dirty="0">
              <a:solidFill>
                <a:srgbClr val="2F3242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DCA0E13C-55C0-2901-3228-D14785D95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474" y="4388839"/>
            <a:ext cx="1989700" cy="1217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37E31F5B-4C8B-3D28-7A94-25E397619C4D}"/>
              </a:ext>
            </a:extLst>
          </p:cNvPr>
          <p:cNvSpPr txBox="1"/>
          <p:nvPr/>
        </p:nvSpPr>
        <p:spPr>
          <a:xfrm>
            <a:off x="1488206" y="5752384"/>
            <a:ext cx="198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Node.js</a:t>
            </a:r>
          </a:p>
        </p:txBody>
      </p:sp>
    </p:spTree>
    <p:extLst>
      <p:ext uri="{BB962C8B-B14F-4D97-AF65-F5344CB8AC3E}">
        <p14:creationId xmlns:p14="http://schemas.microsoft.com/office/powerpoint/2010/main" val="19811598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22FA4472-E108-18DE-A426-3C9D149A2B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B757EEB9-E028-2202-9F10-1377B8C84217}"/>
              </a:ext>
            </a:extLst>
          </p:cNvPr>
          <p:cNvGrpSpPr/>
          <p:nvPr/>
        </p:nvGrpSpPr>
        <p:grpSpPr>
          <a:xfrm>
            <a:off x="323805" y="240460"/>
            <a:ext cx="6308203" cy="562941"/>
            <a:chOff x="79479" y="150471"/>
            <a:chExt cx="6308203" cy="562941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42741D4A-5A2C-F7AC-6513-F69B19D80885}"/>
                </a:ext>
              </a:extLst>
            </p:cNvPr>
            <p:cNvSpPr/>
            <p:nvPr/>
          </p:nvSpPr>
          <p:spPr>
            <a:xfrm>
              <a:off x="79479" y="150471"/>
              <a:ext cx="6308203" cy="562941"/>
            </a:xfrm>
            <a:prstGeom prst="roundRect">
              <a:avLst>
                <a:gd name="adj" fmla="val 31952"/>
              </a:avLst>
            </a:prstGeom>
            <a:solidFill>
              <a:srgbClr val="2F3242"/>
            </a:solidFill>
            <a:ln>
              <a:solidFill>
                <a:srgbClr val="9FEA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   </a:t>
              </a:r>
              <a:r>
                <a:rPr lang="en-US" dirty="0" err="1">
                  <a:solidFill>
                    <a:srgbClr val="7CB3C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Arquitetura</a:t>
              </a:r>
              <a:r>
                <a:rPr lang="en-US" dirty="0">
                  <a:solidFill>
                    <a:srgbClr val="7CB3C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: Como </a:t>
              </a:r>
              <a:r>
                <a:rPr lang="en-US" dirty="0" err="1">
                  <a:solidFill>
                    <a:srgbClr val="7CB3C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funciona</a:t>
              </a:r>
              <a:r>
                <a:rPr lang="en-US" dirty="0">
                  <a:solidFill>
                    <a:srgbClr val="7CB3C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?</a:t>
              </a:r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pic>
          <p:nvPicPr>
            <p:cNvPr id="4" name="Picture 2" descr="Uma aplicação desktop usando React e Express com Electron - /dev/Kico">
              <a:extLst>
                <a:ext uri="{FF2B5EF4-FFF2-40B4-BE49-F238E27FC236}">
                  <a16:creationId xmlns:a16="http://schemas.microsoft.com/office/drawing/2014/main" id="{06253EFA-17D8-750B-DBD8-295A7A0879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53" y="199727"/>
              <a:ext cx="445377" cy="445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B19D7DC5-D171-DC6C-DA62-53CF2594A29D}"/>
              </a:ext>
            </a:extLst>
          </p:cNvPr>
          <p:cNvSpPr/>
          <p:nvPr/>
        </p:nvSpPr>
        <p:spPr>
          <a:xfrm>
            <a:off x="323805" y="1043861"/>
            <a:ext cx="11544390" cy="5524423"/>
          </a:xfrm>
          <a:prstGeom prst="roundRect">
            <a:avLst>
              <a:gd name="adj" fmla="val 5007"/>
            </a:avLst>
          </a:prstGeom>
          <a:solidFill>
            <a:schemeClr val="bg1">
              <a:lumMod val="8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7F41BCE-D12C-8793-D94A-6FAAA7E64785}"/>
              </a:ext>
            </a:extLst>
          </p:cNvPr>
          <p:cNvSpPr txBox="1"/>
          <p:nvPr/>
        </p:nvSpPr>
        <p:spPr>
          <a:xfrm>
            <a:off x="538788" y="2633491"/>
            <a:ext cx="39735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2F3242"/>
                </a:solidFill>
              </a:rPr>
              <a:t>A arquitetura de um projeto </a:t>
            </a:r>
            <a:r>
              <a:rPr lang="pt-BR" dirty="0" err="1">
                <a:solidFill>
                  <a:srgbClr val="2F3242"/>
                </a:solidFill>
              </a:rPr>
              <a:t>Electron</a:t>
            </a:r>
            <a:r>
              <a:rPr lang="pt-BR" dirty="0">
                <a:solidFill>
                  <a:srgbClr val="2F3242"/>
                </a:solidFill>
              </a:rPr>
              <a:t> é composta por três estruturas principais: </a:t>
            </a:r>
          </a:p>
          <a:p>
            <a:endParaRPr lang="pt-BR" dirty="0">
              <a:solidFill>
                <a:srgbClr val="2F3242"/>
              </a:solidFill>
            </a:endParaRPr>
          </a:p>
          <a:p>
            <a:r>
              <a:rPr lang="pt-BR" b="1" dirty="0">
                <a:solidFill>
                  <a:srgbClr val="2F3242"/>
                </a:solidFill>
              </a:rPr>
              <a:t>- </a:t>
            </a:r>
            <a:r>
              <a:rPr lang="pt-BR" b="1" dirty="0" err="1">
                <a:solidFill>
                  <a:srgbClr val="2F3242"/>
                </a:solidFill>
              </a:rPr>
              <a:t>main</a:t>
            </a:r>
            <a:r>
              <a:rPr lang="pt-BR" b="1" dirty="0">
                <a:solidFill>
                  <a:srgbClr val="2F3242"/>
                </a:solidFill>
              </a:rPr>
              <a:t> </a:t>
            </a:r>
            <a:r>
              <a:rPr lang="pt-BR" b="1" dirty="0" err="1">
                <a:solidFill>
                  <a:srgbClr val="2F3242"/>
                </a:solidFill>
              </a:rPr>
              <a:t>process</a:t>
            </a:r>
            <a:endParaRPr lang="pt-BR" b="1" dirty="0">
              <a:solidFill>
                <a:srgbClr val="2F3242"/>
              </a:solidFill>
            </a:endParaRPr>
          </a:p>
          <a:p>
            <a:r>
              <a:rPr lang="pt-BR" b="1" dirty="0">
                <a:solidFill>
                  <a:srgbClr val="2F3242"/>
                </a:solidFill>
              </a:rPr>
              <a:t>- </a:t>
            </a:r>
            <a:r>
              <a:rPr lang="pt-BR" b="1" dirty="0" err="1">
                <a:solidFill>
                  <a:srgbClr val="2F3242"/>
                </a:solidFill>
              </a:rPr>
              <a:t>renderer</a:t>
            </a:r>
            <a:r>
              <a:rPr lang="pt-BR" b="1" dirty="0">
                <a:solidFill>
                  <a:srgbClr val="2F3242"/>
                </a:solidFill>
              </a:rPr>
              <a:t> </a:t>
            </a:r>
            <a:r>
              <a:rPr lang="pt-BR" b="1" dirty="0" err="1">
                <a:solidFill>
                  <a:srgbClr val="2F3242"/>
                </a:solidFill>
              </a:rPr>
              <a:t>process</a:t>
            </a:r>
            <a:r>
              <a:rPr lang="pt-BR" b="1" dirty="0">
                <a:solidFill>
                  <a:srgbClr val="2F3242"/>
                </a:solidFill>
              </a:rPr>
              <a:t> </a:t>
            </a:r>
            <a:r>
              <a:rPr lang="pt-BR" dirty="0">
                <a:solidFill>
                  <a:srgbClr val="2F3242"/>
                </a:solidFill>
              </a:rPr>
              <a:t> </a:t>
            </a:r>
          </a:p>
          <a:p>
            <a:r>
              <a:rPr lang="pt-BR" b="1" dirty="0">
                <a:solidFill>
                  <a:srgbClr val="2F3242"/>
                </a:solidFill>
              </a:rPr>
              <a:t>- comunicação entre esses processos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3656606D-6FDF-3760-68B1-A6CA1EEA1B19}"/>
              </a:ext>
            </a:extLst>
          </p:cNvPr>
          <p:cNvGrpSpPr/>
          <p:nvPr/>
        </p:nvGrpSpPr>
        <p:grpSpPr>
          <a:xfrm>
            <a:off x="4727358" y="1254543"/>
            <a:ext cx="7302740" cy="4856322"/>
            <a:chOff x="4565455" y="1377911"/>
            <a:chExt cx="7302740" cy="4856322"/>
          </a:xfrm>
        </p:grpSpPr>
        <p:pic>
          <p:nvPicPr>
            <p:cNvPr id="4098" name="Picture 2" descr="Janelas Apple Computador - Gráfico vetorial grátis no Pixabay">
              <a:extLst>
                <a:ext uri="{FF2B5EF4-FFF2-40B4-BE49-F238E27FC236}">
                  <a16:creationId xmlns:a16="http://schemas.microsoft.com/office/drawing/2014/main" id="{A73126DB-9590-30F6-4E45-F7D4C941B8B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16583" b="16917"/>
            <a:stretch/>
          </p:blipFill>
          <p:spPr bwMode="auto">
            <a:xfrm>
              <a:off x="4565455" y="1377911"/>
              <a:ext cx="7302740" cy="4856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>
              <a:extLst>
                <a:ext uri="{FF2B5EF4-FFF2-40B4-BE49-F238E27FC236}">
                  <a16:creationId xmlns:a16="http://schemas.microsoft.com/office/drawing/2014/main" id="{042260B8-DC66-E73B-6E96-AFD6EC13F7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1095" y="2423928"/>
              <a:ext cx="6397625" cy="3600914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0069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22FA4472-E108-18DE-A426-3C9D149A2B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B757EEB9-E028-2202-9F10-1377B8C84217}"/>
              </a:ext>
            </a:extLst>
          </p:cNvPr>
          <p:cNvGrpSpPr/>
          <p:nvPr/>
        </p:nvGrpSpPr>
        <p:grpSpPr>
          <a:xfrm>
            <a:off x="323805" y="240460"/>
            <a:ext cx="6308203" cy="562941"/>
            <a:chOff x="79479" y="150471"/>
            <a:chExt cx="6308203" cy="562941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42741D4A-5A2C-F7AC-6513-F69B19D80885}"/>
                </a:ext>
              </a:extLst>
            </p:cNvPr>
            <p:cNvSpPr/>
            <p:nvPr/>
          </p:nvSpPr>
          <p:spPr>
            <a:xfrm>
              <a:off x="79479" y="150471"/>
              <a:ext cx="6308203" cy="562941"/>
            </a:xfrm>
            <a:prstGeom prst="roundRect">
              <a:avLst>
                <a:gd name="adj" fmla="val 31952"/>
              </a:avLst>
            </a:prstGeom>
            <a:solidFill>
              <a:srgbClr val="2F3242"/>
            </a:solidFill>
            <a:ln>
              <a:solidFill>
                <a:srgbClr val="9FEA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   </a:t>
              </a:r>
              <a:r>
                <a:rPr lang="en-US" dirty="0" err="1">
                  <a:solidFill>
                    <a:srgbClr val="7CB3C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Arquitetura</a:t>
              </a:r>
              <a:r>
                <a:rPr lang="en-US" dirty="0">
                  <a:solidFill>
                    <a:srgbClr val="7CB3C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: Como </a:t>
              </a:r>
              <a:r>
                <a:rPr lang="en-US" dirty="0" err="1">
                  <a:solidFill>
                    <a:srgbClr val="7CB3C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funciona</a:t>
              </a:r>
              <a:r>
                <a:rPr lang="en-US" dirty="0">
                  <a:solidFill>
                    <a:srgbClr val="7CB3C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?</a:t>
              </a:r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pic>
          <p:nvPicPr>
            <p:cNvPr id="4" name="Picture 2" descr="Uma aplicação desktop usando React e Express com Electron - /dev/Kico">
              <a:extLst>
                <a:ext uri="{FF2B5EF4-FFF2-40B4-BE49-F238E27FC236}">
                  <a16:creationId xmlns:a16="http://schemas.microsoft.com/office/drawing/2014/main" id="{06253EFA-17D8-750B-DBD8-295A7A0879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53" y="199727"/>
              <a:ext cx="445377" cy="445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B19D7DC5-D171-DC6C-DA62-53CF2594A29D}"/>
              </a:ext>
            </a:extLst>
          </p:cNvPr>
          <p:cNvSpPr/>
          <p:nvPr/>
        </p:nvSpPr>
        <p:spPr>
          <a:xfrm>
            <a:off x="323805" y="1043861"/>
            <a:ext cx="11544390" cy="5524423"/>
          </a:xfrm>
          <a:prstGeom prst="roundRect">
            <a:avLst>
              <a:gd name="adj" fmla="val 5007"/>
            </a:avLst>
          </a:prstGeom>
          <a:solidFill>
            <a:schemeClr val="bg1">
              <a:lumMod val="8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7F41BCE-D12C-8793-D94A-6FAAA7E64785}"/>
              </a:ext>
            </a:extLst>
          </p:cNvPr>
          <p:cNvSpPr txBox="1"/>
          <p:nvPr/>
        </p:nvSpPr>
        <p:spPr>
          <a:xfrm>
            <a:off x="5570438" y="1933728"/>
            <a:ext cx="59841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 err="1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Main</a:t>
            </a:r>
            <a:r>
              <a:rPr lang="pt-BR" b="1" dirty="0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pt-BR" b="1" dirty="0" err="1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process</a:t>
            </a:r>
            <a:r>
              <a:rPr lang="pt-BR" b="1" dirty="0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:</a:t>
            </a:r>
          </a:p>
          <a:p>
            <a:endParaRPr lang="pt-BR" b="1" dirty="0">
              <a:solidFill>
                <a:srgbClr val="2F3242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r>
              <a:rPr lang="pt-BR" dirty="0">
                <a:solidFill>
                  <a:srgbClr val="2F324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 main.js é o arquivo principal do eléctron, e é único em toda aplicação</a:t>
            </a:r>
          </a:p>
          <a:p>
            <a:endParaRPr lang="pt-BR" dirty="0">
              <a:solidFill>
                <a:srgbClr val="2F324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pt-BR" dirty="0">
                <a:solidFill>
                  <a:srgbClr val="2F324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Ele é responsável por criar as janelas da aplicação(render </a:t>
            </a:r>
            <a:r>
              <a:rPr lang="pt-BR" dirty="0" err="1">
                <a:solidFill>
                  <a:srgbClr val="2F324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process</a:t>
            </a:r>
            <a:r>
              <a:rPr lang="pt-BR" dirty="0">
                <a:solidFill>
                  <a:srgbClr val="2F324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 através de instancias </a:t>
            </a:r>
            <a:r>
              <a:rPr lang="pt-BR" dirty="0" err="1">
                <a:solidFill>
                  <a:srgbClr val="2F324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BrowserWindow</a:t>
            </a:r>
            <a:r>
              <a:rPr lang="pt-BR" dirty="0">
                <a:solidFill>
                  <a:srgbClr val="2F324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endParaRPr lang="pt-BR" dirty="0">
              <a:solidFill>
                <a:srgbClr val="2F324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pt-BR" dirty="0">
                <a:solidFill>
                  <a:srgbClr val="2F324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 main.js deve ser definido dentro do arquivo </a:t>
            </a:r>
            <a:r>
              <a:rPr lang="pt-BR" dirty="0" err="1">
                <a:solidFill>
                  <a:srgbClr val="2F324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package.json</a:t>
            </a:r>
            <a:r>
              <a:rPr lang="pt-BR" dirty="0">
                <a:solidFill>
                  <a:srgbClr val="2F324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na propriedade “</a:t>
            </a:r>
            <a:r>
              <a:rPr lang="pt-BR" dirty="0" err="1">
                <a:solidFill>
                  <a:srgbClr val="2F324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main</a:t>
            </a:r>
            <a:r>
              <a:rPr lang="pt-BR" dirty="0">
                <a:solidFill>
                  <a:srgbClr val="2F324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”.</a:t>
            </a:r>
          </a:p>
          <a:p>
            <a:endParaRPr lang="pt-BR" dirty="0">
              <a:solidFill>
                <a:srgbClr val="2F324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06663C38-3BD2-8D8B-5727-E162C162C2DA}"/>
              </a:ext>
            </a:extLst>
          </p:cNvPr>
          <p:cNvGrpSpPr/>
          <p:nvPr/>
        </p:nvGrpSpPr>
        <p:grpSpPr>
          <a:xfrm>
            <a:off x="814556" y="1847262"/>
            <a:ext cx="4191635" cy="3749040"/>
            <a:chOff x="814556" y="1847262"/>
            <a:chExt cx="4191635" cy="3749040"/>
          </a:xfrm>
        </p:grpSpPr>
        <p:pic>
          <p:nvPicPr>
            <p:cNvPr id="9220" name="Picture 4" descr="How to create an Electron app? - DEV Community 👩‍💻👨‍💻">
              <a:extLst>
                <a:ext uri="{FF2B5EF4-FFF2-40B4-BE49-F238E27FC236}">
                  <a16:creationId xmlns:a16="http://schemas.microsoft.com/office/drawing/2014/main" id="{70F9261B-FF32-A321-F862-389B73207B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556" y="1847262"/>
              <a:ext cx="4191635" cy="3749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36D07AA0-0B11-8FEF-A264-ACA754A9F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60064" y="3005328"/>
              <a:ext cx="707136" cy="365950"/>
            </a:xfrm>
            <a:prstGeom prst="rect">
              <a:avLst/>
            </a:prstGeom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8628F0E3-8CB4-CB46-596B-84EBEBC35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80174" y="3005328"/>
              <a:ext cx="707136" cy="365950"/>
            </a:xfrm>
            <a:prstGeom prst="rect">
              <a:avLst/>
            </a:prstGeom>
          </p:spPr>
        </p:pic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9A63F65F-B768-D600-8AFA-7DD33C4A16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9767" y="3034328"/>
              <a:ext cx="307949" cy="3079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5B5FAF10-C596-DFB1-D203-88C3DAE9EE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9657" y="3028421"/>
              <a:ext cx="307949" cy="3079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83243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22FA4472-E108-18DE-A426-3C9D149A2B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B757EEB9-E028-2202-9F10-1377B8C84217}"/>
              </a:ext>
            </a:extLst>
          </p:cNvPr>
          <p:cNvGrpSpPr/>
          <p:nvPr/>
        </p:nvGrpSpPr>
        <p:grpSpPr>
          <a:xfrm>
            <a:off x="323805" y="240460"/>
            <a:ext cx="6308203" cy="562941"/>
            <a:chOff x="79479" y="150471"/>
            <a:chExt cx="6308203" cy="562941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42741D4A-5A2C-F7AC-6513-F69B19D80885}"/>
                </a:ext>
              </a:extLst>
            </p:cNvPr>
            <p:cNvSpPr/>
            <p:nvPr/>
          </p:nvSpPr>
          <p:spPr>
            <a:xfrm>
              <a:off x="79479" y="150471"/>
              <a:ext cx="6308203" cy="562941"/>
            </a:xfrm>
            <a:prstGeom prst="roundRect">
              <a:avLst>
                <a:gd name="adj" fmla="val 31952"/>
              </a:avLst>
            </a:prstGeom>
            <a:solidFill>
              <a:srgbClr val="2F3242"/>
            </a:solidFill>
            <a:ln>
              <a:solidFill>
                <a:srgbClr val="9FEA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   </a:t>
              </a:r>
              <a:r>
                <a:rPr lang="en-US" dirty="0" err="1">
                  <a:solidFill>
                    <a:srgbClr val="7CB3C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Arquitetura</a:t>
              </a:r>
              <a:r>
                <a:rPr lang="en-US" dirty="0">
                  <a:solidFill>
                    <a:srgbClr val="7CB3C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: Como </a:t>
              </a:r>
              <a:r>
                <a:rPr lang="en-US" dirty="0" err="1">
                  <a:solidFill>
                    <a:srgbClr val="7CB3C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funciona</a:t>
              </a:r>
              <a:r>
                <a:rPr lang="en-US" dirty="0">
                  <a:solidFill>
                    <a:srgbClr val="7CB3C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?</a:t>
              </a:r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pic>
          <p:nvPicPr>
            <p:cNvPr id="4" name="Picture 2" descr="Uma aplicação desktop usando React e Express com Electron - /dev/Kico">
              <a:extLst>
                <a:ext uri="{FF2B5EF4-FFF2-40B4-BE49-F238E27FC236}">
                  <a16:creationId xmlns:a16="http://schemas.microsoft.com/office/drawing/2014/main" id="{06253EFA-17D8-750B-DBD8-295A7A0879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53" y="199727"/>
              <a:ext cx="445377" cy="445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B19D7DC5-D171-DC6C-DA62-53CF2594A29D}"/>
              </a:ext>
            </a:extLst>
          </p:cNvPr>
          <p:cNvSpPr/>
          <p:nvPr/>
        </p:nvSpPr>
        <p:spPr>
          <a:xfrm>
            <a:off x="323805" y="1043861"/>
            <a:ext cx="11544390" cy="5524423"/>
          </a:xfrm>
          <a:prstGeom prst="roundRect">
            <a:avLst>
              <a:gd name="adj" fmla="val 5007"/>
            </a:avLst>
          </a:prstGeom>
          <a:solidFill>
            <a:schemeClr val="bg1">
              <a:lumMod val="8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7F41BCE-D12C-8793-D94A-6FAAA7E64785}"/>
              </a:ext>
            </a:extLst>
          </p:cNvPr>
          <p:cNvSpPr txBox="1"/>
          <p:nvPr/>
        </p:nvSpPr>
        <p:spPr>
          <a:xfrm>
            <a:off x="5570438" y="2208048"/>
            <a:ext cx="59841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 err="1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Renderer</a:t>
            </a:r>
            <a:r>
              <a:rPr lang="pt-BR" b="1" u="sng" dirty="0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pt-BR" b="1" u="sng" dirty="0" err="1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process</a:t>
            </a:r>
            <a:r>
              <a:rPr lang="pt-BR" b="1" dirty="0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:</a:t>
            </a:r>
          </a:p>
          <a:p>
            <a:endParaRPr lang="pt-BR" dirty="0">
              <a:solidFill>
                <a:srgbClr val="2F324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pt-BR" dirty="0">
                <a:solidFill>
                  <a:srgbClr val="2F324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São as páginas da web (janela desktop), que utilizam a arquitetura de </a:t>
            </a:r>
            <a:r>
              <a:rPr lang="pt-BR" dirty="0" err="1">
                <a:solidFill>
                  <a:srgbClr val="2F324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multiprocessos</a:t>
            </a:r>
            <a:r>
              <a:rPr lang="pt-BR" dirty="0">
                <a:solidFill>
                  <a:srgbClr val="2F324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do </a:t>
            </a:r>
            <a:r>
              <a:rPr lang="pt-BR" dirty="0" err="1">
                <a:solidFill>
                  <a:srgbClr val="2F324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chomium</a:t>
            </a:r>
            <a:r>
              <a:rPr lang="pt-BR" dirty="0">
                <a:solidFill>
                  <a:srgbClr val="2F324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endParaRPr lang="pt-BR" dirty="0">
              <a:solidFill>
                <a:srgbClr val="2F324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pt-BR" dirty="0">
                <a:solidFill>
                  <a:srgbClr val="2F324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Cada janela desktop do </a:t>
            </a:r>
            <a:r>
              <a:rPr lang="pt-BR" dirty="0" err="1">
                <a:solidFill>
                  <a:srgbClr val="2F324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Electron</a:t>
            </a:r>
            <a:r>
              <a:rPr lang="pt-BR" dirty="0">
                <a:solidFill>
                  <a:srgbClr val="2F324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(pagina web) é renderizada em seu próprio processo chamado de </a:t>
            </a:r>
            <a:r>
              <a:rPr lang="pt-BR" dirty="0" err="1">
                <a:solidFill>
                  <a:srgbClr val="2F324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renderer</a:t>
            </a:r>
            <a:r>
              <a:rPr lang="pt-BR" dirty="0">
                <a:solidFill>
                  <a:srgbClr val="2F324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>
                <a:solidFill>
                  <a:srgbClr val="2F324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process</a:t>
            </a:r>
            <a:endParaRPr lang="pt-BR" dirty="0">
              <a:solidFill>
                <a:srgbClr val="2F324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pt-BR" dirty="0">
              <a:solidFill>
                <a:srgbClr val="2F324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3656606D-6FDF-3760-68B1-A6CA1EEA1B19}"/>
              </a:ext>
            </a:extLst>
          </p:cNvPr>
          <p:cNvGrpSpPr/>
          <p:nvPr/>
        </p:nvGrpSpPr>
        <p:grpSpPr>
          <a:xfrm>
            <a:off x="369179" y="2016755"/>
            <a:ext cx="4887618" cy="3250266"/>
            <a:chOff x="4565455" y="1377911"/>
            <a:chExt cx="7302740" cy="4856322"/>
          </a:xfrm>
        </p:grpSpPr>
        <p:pic>
          <p:nvPicPr>
            <p:cNvPr id="4098" name="Picture 2" descr="Janelas Apple Computador - Gráfico vetorial grátis no Pixabay">
              <a:extLst>
                <a:ext uri="{FF2B5EF4-FFF2-40B4-BE49-F238E27FC236}">
                  <a16:creationId xmlns:a16="http://schemas.microsoft.com/office/drawing/2014/main" id="{A73126DB-9590-30F6-4E45-F7D4C941B8B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16583" b="16917"/>
            <a:stretch/>
          </p:blipFill>
          <p:spPr bwMode="auto">
            <a:xfrm>
              <a:off x="4565455" y="1377911"/>
              <a:ext cx="7302740" cy="4856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>
              <a:extLst>
                <a:ext uri="{FF2B5EF4-FFF2-40B4-BE49-F238E27FC236}">
                  <a16:creationId xmlns:a16="http://schemas.microsoft.com/office/drawing/2014/main" id="{042260B8-DC66-E73B-6E96-AFD6EC13F7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1095" y="2423928"/>
              <a:ext cx="6397625" cy="3600914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12853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22FA4472-E108-18DE-A426-3C9D149A2B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B757EEB9-E028-2202-9F10-1377B8C84217}"/>
              </a:ext>
            </a:extLst>
          </p:cNvPr>
          <p:cNvGrpSpPr/>
          <p:nvPr/>
        </p:nvGrpSpPr>
        <p:grpSpPr>
          <a:xfrm>
            <a:off x="323805" y="240460"/>
            <a:ext cx="6308203" cy="562941"/>
            <a:chOff x="79479" y="150471"/>
            <a:chExt cx="6308203" cy="562941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42741D4A-5A2C-F7AC-6513-F69B19D80885}"/>
                </a:ext>
              </a:extLst>
            </p:cNvPr>
            <p:cNvSpPr/>
            <p:nvPr/>
          </p:nvSpPr>
          <p:spPr>
            <a:xfrm>
              <a:off x="79479" y="150471"/>
              <a:ext cx="6308203" cy="562941"/>
            </a:xfrm>
            <a:prstGeom prst="roundRect">
              <a:avLst>
                <a:gd name="adj" fmla="val 31952"/>
              </a:avLst>
            </a:prstGeom>
            <a:solidFill>
              <a:srgbClr val="2F3242"/>
            </a:solidFill>
            <a:ln>
              <a:solidFill>
                <a:srgbClr val="9FEA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   </a:t>
              </a:r>
              <a:r>
                <a:rPr lang="en-US" dirty="0" err="1">
                  <a:solidFill>
                    <a:srgbClr val="7CB3C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Arquitetura</a:t>
              </a:r>
              <a:r>
                <a:rPr lang="en-US" dirty="0">
                  <a:solidFill>
                    <a:srgbClr val="7CB3C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: Como </a:t>
              </a:r>
              <a:r>
                <a:rPr lang="en-US" dirty="0" err="1">
                  <a:solidFill>
                    <a:srgbClr val="7CB3C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funciona</a:t>
              </a:r>
              <a:r>
                <a:rPr lang="en-US" dirty="0">
                  <a:solidFill>
                    <a:srgbClr val="7CB3C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?</a:t>
              </a:r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pic>
          <p:nvPicPr>
            <p:cNvPr id="4" name="Picture 2" descr="Uma aplicação desktop usando React e Express com Electron - /dev/Kico">
              <a:extLst>
                <a:ext uri="{FF2B5EF4-FFF2-40B4-BE49-F238E27FC236}">
                  <a16:creationId xmlns:a16="http://schemas.microsoft.com/office/drawing/2014/main" id="{06253EFA-17D8-750B-DBD8-295A7A0879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53" y="199727"/>
              <a:ext cx="445377" cy="445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B19D7DC5-D171-DC6C-DA62-53CF2594A29D}"/>
              </a:ext>
            </a:extLst>
          </p:cNvPr>
          <p:cNvSpPr/>
          <p:nvPr/>
        </p:nvSpPr>
        <p:spPr>
          <a:xfrm>
            <a:off x="323805" y="1043861"/>
            <a:ext cx="11544390" cy="5524423"/>
          </a:xfrm>
          <a:prstGeom prst="roundRect">
            <a:avLst>
              <a:gd name="adj" fmla="val 5007"/>
            </a:avLst>
          </a:prstGeom>
          <a:solidFill>
            <a:schemeClr val="bg1">
              <a:lumMod val="8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7F41BCE-D12C-8793-D94A-6FAAA7E64785}"/>
              </a:ext>
            </a:extLst>
          </p:cNvPr>
          <p:cNvSpPr txBox="1"/>
          <p:nvPr/>
        </p:nvSpPr>
        <p:spPr>
          <a:xfrm>
            <a:off x="5570438" y="2208048"/>
            <a:ext cx="59841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IPC e RPC: Comunicação entre processos</a:t>
            </a:r>
          </a:p>
          <a:p>
            <a:endParaRPr lang="pt-BR" dirty="0">
              <a:solidFill>
                <a:srgbClr val="2F324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pt-BR" dirty="0">
                <a:solidFill>
                  <a:srgbClr val="2F324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 comunicação entre </a:t>
            </a:r>
            <a:r>
              <a:rPr lang="pt-BR" b="1" dirty="0" err="1">
                <a:solidFill>
                  <a:srgbClr val="2F324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main</a:t>
            </a:r>
            <a:r>
              <a:rPr lang="pt-BR" b="1" dirty="0">
                <a:solidFill>
                  <a:srgbClr val="2F324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b="1" dirty="0" err="1">
                <a:solidFill>
                  <a:srgbClr val="2F324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process</a:t>
            </a:r>
            <a:r>
              <a:rPr lang="pt-BR" b="1" dirty="0">
                <a:solidFill>
                  <a:srgbClr val="2F324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>
                <a:solidFill>
                  <a:srgbClr val="2F324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os </a:t>
            </a:r>
            <a:r>
              <a:rPr lang="pt-BR" b="1" dirty="0" err="1">
                <a:solidFill>
                  <a:srgbClr val="2F324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renderer</a:t>
            </a:r>
            <a:r>
              <a:rPr lang="pt-BR" dirty="0">
                <a:solidFill>
                  <a:srgbClr val="2F324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é feita através de um conceito de comunicação entre processos (IPC) usando o método RPC - Remote Procedure </a:t>
            </a:r>
            <a:r>
              <a:rPr lang="pt-BR" dirty="0" err="1">
                <a:solidFill>
                  <a:srgbClr val="2F324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Call</a:t>
            </a:r>
            <a:r>
              <a:rPr lang="pt-BR" dirty="0">
                <a:solidFill>
                  <a:srgbClr val="2F324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(Chamada de Procedimentos Remotos). </a:t>
            </a:r>
          </a:p>
          <a:p>
            <a:endParaRPr lang="pt-BR" dirty="0">
              <a:solidFill>
                <a:srgbClr val="2F324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pt-BR" dirty="0">
                <a:solidFill>
                  <a:srgbClr val="2F324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Para isso temos as APIs </a:t>
            </a:r>
            <a:r>
              <a:rPr lang="pt-BR" dirty="0" err="1">
                <a:solidFill>
                  <a:srgbClr val="2F324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ipcRender</a:t>
            </a:r>
            <a:r>
              <a:rPr lang="pt-BR" dirty="0">
                <a:solidFill>
                  <a:srgbClr val="2F324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 </a:t>
            </a:r>
            <a:r>
              <a:rPr lang="pt-BR" dirty="0" err="1">
                <a:solidFill>
                  <a:srgbClr val="2F324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ipcMain</a:t>
            </a:r>
            <a:r>
              <a:rPr lang="pt-BR" dirty="0">
                <a:solidFill>
                  <a:srgbClr val="2F324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que faz a comunicação entre arquivos .</a:t>
            </a:r>
            <a:r>
              <a:rPr lang="pt-BR" dirty="0" err="1">
                <a:solidFill>
                  <a:srgbClr val="2F324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js</a:t>
            </a:r>
            <a:r>
              <a:rPr lang="pt-BR" dirty="0">
                <a:solidFill>
                  <a:srgbClr val="2F324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 .</a:t>
            </a:r>
            <a:r>
              <a:rPr lang="pt-BR" dirty="0" err="1">
                <a:solidFill>
                  <a:srgbClr val="2F324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html</a:t>
            </a:r>
            <a:endParaRPr lang="pt-BR" dirty="0">
              <a:solidFill>
                <a:srgbClr val="2F324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3656606D-6FDF-3760-68B1-A6CA1EEA1B19}"/>
              </a:ext>
            </a:extLst>
          </p:cNvPr>
          <p:cNvGrpSpPr/>
          <p:nvPr/>
        </p:nvGrpSpPr>
        <p:grpSpPr>
          <a:xfrm>
            <a:off x="369179" y="2016755"/>
            <a:ext cx="4887618" cy="3250266"/>
            <a:chOff x="4565455" y="1377911"/>
            <a:chExt cx="7302740" cy="4856322"/>
          </a:xfrm>
        </p:grpSpPr>
        <p:pic>
          <p:nvPicPr>
            <p:cNvPr id="4098" name="Picture 2" descr="Janelas Apple Computador - Gráfico vetorial grátis no Pixabay">
              <a:extLst>
                <a:ext uri="{FF2B5EF4-FFF2-40B4-BE49-F238E27FC236}">
                  <a16:creationId xmlns:a16="http://schemas.microsoft.com/office/drawing/2014/main" id="{A73126DB-9590-30F6-4E45-F7D4C941B8B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16583" b="16917"/>
            <a:stretch/>
          </p:blipFill>
          <p:spPr bwMode="auto">
            <a:xfrm>
              <a:off x="4565455" y="1377911"/>
              <a:ext cx="7302740" cy="4856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>
              <a:extLst>
                <a:ext uri="{FF2B5EF4-FFF2-40B4-BE49-F238E27FC236}">
                  <a16:creationId xmlns:a16="http://schemas.microsoft.com/office/drawing/2014/main" id="{042260B8-DC66-E73B-6E96-AFD6EC13F7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1095" y="2423928"/>
              <a:ext cx="6397625" cy="3600914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66665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22FA4472-E108-18DE-A426-3C9D149A2B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B757EEB9-E028-2202-9F10-1377B8C84217}"/>
              </a:ext>
            </a:extLst>
          </p:cNvPr>
          <p:cNvGrpSpPr/>
          <p:nvPr/>
        </p:nvGrpSpPr>
        <p:grpSpPr>
          <a:xfrm>
            <a:off x="323805" y="240460"/>
            <a:ext cx="6308203" cy="562941"/>
            <a:chOff x="79479" y="150471"/>
            <a:chExt cx="6308203" cy="562941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42741D4A-5A2C-F7AC-6513-F69B19D80885}"/>
                </a:ext>
              </a:extLst>
            </p:cNvPr>
            <p:cNvSpPr/>
            <p:nvPr/>
          </p:nvSpPr>
          <p:spPr>
            <a:xfrm>
              <a:off x="79479" y="150471"/>
              <a:ext cx="6308203" cy="562941"/>
            </a:xfrm>
            <a:prstGeom prst="roundRect">
              <a:avLst>
                <a:gd name="adj" fmla="val 31952"/>
              </a:avLst>
            </a:prstGeom>
            <a:solidFill>
              <a:srgbClr val="2F3242"/>
            </a:solidFill>
            <a:ln>
              <a:solidFill>
                <a:srgbClr val="9FEA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   </a:t>
              </a:r>
              <a:r>
                <a:rPr lang="en-US" dirty="0" err="1">
                  <a:solidFill>
                    <a:srgbClr val="7CB3C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Estrutura</a:t>
              </a:r>
              <a:r>
                <a:rPr lang="en-US" dirty="0">
                  <a:solidFill>
                    <a:srgbClr val="7CB3C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 do </a:t>
              </a:r>
              <a:r>
                <a:rPr lang="en-US" dirty="0" err="1">
                  <a:solidFill>
                    <a:srgbClr val="7CB3C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projeto</a:t>
              </a:r>
              <a:r>
                <a:rPr lang="en-US" dirty="0">
                  <a:solidFill>
                    <a:srgbClr val="7CB3C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 Electron</a:t>
              </a:r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pic>
          <p:nvPicPr>
            <p:cNvPr id="4" name="Picture 2" descr="Uma aplicação desktop usando React e Express com Electron - /dev/Kico">
              <a:extLst>
                <a:ext uri="{FF2B5EF4-FFF2-40B4-BE49-F238E27FC236}">
                  <a16:creationId xmlns:a16="http://schemas.microsoft.com/office/drawing/2014/main" id="{06253EFA-17D8-750B-DBD8-295A7A0879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53" y="199727"/>
              <a:ext cx="445377" cy="445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B19D7DC5-D171-DC6C-DA62-53CF2594A29D}"/>
              </a:ext>
            </a:extLst>
          </p:cNvPr>
          <p:cNvSpPr/>
          <p:nvPr/>
        </p:nvSpPr>
        <p:spPr>
          <a:xfrm>
            <a:off x="323805" y="1043861"/>
            <a:ext cx="11544390" cy="5524423"/>
          </a:xfrm>
          <a:prstGeom prst="roundRect">
            <a:avLst>
              <a:gd name="adj" fmla="val 5007"/>
            </a:avLst>
          </a:prstGeom>
          <a:solidFill>
            <a:schemeClr val="bg1">
              <a:lumMod val="8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42" name="Picture 2" descr="Arquivo js - ícones de interface grátis">
            <a:extLst>
              <a:ext uri="{FF2B5EF4-FFF2-40B4-BE49-F238E27FC236}">
                <a16:creationId xmlns:a16="http://schemas.microsoft.com/office/drawing/2014/main" id="{E248C7FE-570B-4F0A-E8A4-60BEBB27A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42" y="1458404"/>
            <a:ext cx="1013238" cy="101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Arquivo html com símbolo de código - ícones de interface grátis">
            <a:extLst>
              <a:ext uri="{FF2B5EF4-FFF2-40B4-BE49-F238E27FC236}">
                <a16:creationId xmlns:a16="http://schemas.microsoft.com/office/drawing/2014/main" id="{989AA754-24F2-07BC-0A98-F8FC3892D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56" y="3063505"/>
            <a:ext cx="840518" cy="84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Arquivo json - ícones de ui grátis">
            <a:extLst>
              <a:ext uri="{FF2B5EF4-FFF2-40B4-BE49-F238E27FC236}">
                <a16:creationId xmlns:a16="http://schemas.microsoft.com/office/drawing/2014/main" id="{5B11E0D3-CF39-6E1A-F092-BB32664FD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79" y="4486243"/>
            <a:ext cx="981901" cy="98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EC9F973-2D23-ADAB-6647-DEF1BC3A2A63}"/>
              </a:ext>
            </a:extLst>
          </p:cNvPr>
          <p:cNvSpPr txBox="1"/>
          <p:nvPr/>
        </p:nvSpPr>
        <p:spPr>
          <a:xfrm>
            <a:off x="291007" y="2493671"/>
            <a:ext cx="198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main.js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0929D9E-E7E2-1F88-55C9-77FAF86A99A4}"/>
              </a:ext>
            </a:extLst>
          </p:cNvPr>
          <p:cNvSpPr txBox="1"/>
          <p:nvPr/>
        </p:nvSpPr>
        <p:spPr>
          <a:xfrm>
            <a:off x="291007" y="4010467"/>
            <a:ext cx="198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index.html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E688104-38D3-A4B6-28D0-2AC7BA938362}"/>
              </a:ext>
            </a:extLst>
          </p:cNvPr>
          <p:cNvSpPr txBox="1"/>
          <p:nvPr/>
        </p:nvSpPr>
        <p:spPr>
          <a:xfrm>
            <a:off x="291007" y="5505736"/>
            <a:ext cx="198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package.json</a:t>
            </a:r>
            <a:endParaRPr lang="pt-BR" dirty="0">
              <a:solidFill>
                <a:srgbClr val="2F3242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BBBF8D8-0964-6F38-9C57-CE586A91EDEC}"/>
              </a:ext>
            </a:extLst>
          </p:cNvPr>
          <p:cNvSpPr txBox="1"/>
          <p:nvPr/>
        </p:nvSpPr>
        <p:spPr>
          <a:xfrm>
            <a:off x="2650544" y="1847340"/>
            <a:ext cx="3585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2F324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Inicia o app e cria uma janela do </a:t>
            </a:r>
          </a:p>
          <a:p>
            <a:pPr algn="ctr"/>
            <a:r>
              <a:rPr lang="pt-BR" dirty="0">
                <a:solidFill>
                  <a:srgbClr val="2F324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navegador para renderizar HTML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1FDC1C1B-DAA5-E91F-5E4D-08BC1137349D}"/>
              </a:ext>
            </a:extLst>
          </p:cNvPr>
          <p:cNvCxnSpPr>
            <a:cxnSpLocks/>
          </p:cNvCxnSpPr>
          <p:nvPr/>
        </p:nvCxnSpPr>
        <p:spPr>
          <a:xfrm flipV="1">
            <a:off x="1803400" y="2127249"/>
            <a:ext cx="823259" cy="1"/>
          </a:xfrm>
          <a:prstGeom prst="straightConnector1">
            <a:avLst/>
          </a:prstGeom>
          <a:ln w="38100">
            <a:solidFill>
              <a:srgbClr val="2F324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FA8D76F-4C2C-7D28-DAA9-82AB6B1C3F0D}"/>
              </a:ext>
            </a:extLst>
          </p:cNvPr>
          <p:cNvSpPr txBox="1"/>
          <p:nvPr/>
        </p:nvSpPr>
        <p:spPr>
          <a:xfrm>
            <a:off x="2689745" y="3352866"/>
            <a:ext cx="397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2F324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Página da web que será renderizada.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83ADECFD-15E1-AEC0-B34D-DFF1FFE308F3}"/>
              </a:ext>
            </a:extLst>
          </p:cNvPr>
          <p:cNvCxnSpPr>
            <a:cxnSpLocks/>
          </p:cNvCxnSpPr>
          <p:nvPr/>
        </p:nvCxnSpPr>
        <p:spPr>
          <a:xfrm flipV="1">
            <a:off x="1803400" y="3549392"/>
            <a:ext cx="823259" cy="1"/>
          </a:xfrm>
          <a:prstGeom prst="straightConnector1">
            <a:avLst/>
          </a:prstGeom>
          <a:ln w="38100">
            <a:solidFill>
              <a:srgbClr val="2F324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5380A4C-43BB-72A9-C0ED-15B0C953E960}"/>
              </a:ext>
            </a:extLst>
          </p:cNvPr>
          <p:cNvSpPr txBox="1"/>
          <p:nvPr/>
        </p:nvSpPr>
        <p:spPr>
          <a:xfrm>
            <a:off x="2650544" y="4675330"/>
            <a:ext cx="3884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2F324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Aponta para o arquivo principal do app e lista as suas dependências</a:t>
            </a:r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07A4A814-8431-CD4D-14D2-CC430D25D577}"/>
              </a:ext>
            </a:extLst>
          </p:cNvPr>
          <p:cNvCxnSpPr>
            <a:cxnSpLocks/>
          </p:cNvCxnSpPr>
          <p:nvPr/>
        </p:nvCxnSpPr>
        <p:spPr>
          <a:xfrm flipV="1">
            <a:off x="1803400" y="4955239"/>
            <a:ext cx="823259" cy="1"/>
          </a:xfrm>
          <a:prstGeom prst="straightConnector1">
            <a:avLst/>
          </a:prstGeom>
          <a:ln w="38100">
            <a:solidFill>
              <a:srgbClr val="2F324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>
            <a:extLst>
              <a:ext uri="{FF2B5EF4-FFF2-40B4-BE49-F238E27FC236}">
                <a16:creationId xmlns:a16="http://schemas.microsoft.com/office/drawing/2014/main" id="{FE640A8C-AD08-6C77-975C-6A787F9FB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052" y="1807233"/>
            <a:ext cx="1831583" cy="112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B0744DF0-7C23-E585-4602-26EB95F5E4EA}"/>
              </a:ext>
            </a:extLst>
          </p:cNvPr>
          <p:cNvSpPr txBox="1"/>
          <p:nvPr/>
        </p:nvSpPr>
        <p:spPr>
          <a:xfrm>
            <a:off x="8029148" y="2878839"/>
            <a:ext cx="198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runtime</a:t>
            </a:r>
            <a:r>
              <a:rPr lang="pt-BR" dirty="0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node.js</a:t>
            </a:r>
          </a:p>
        </p:txBody>
      </p:sp>
      <p:pic>
        <p:nvPicPr>
          <p:cNvPr id="10248" name="Picture 8">
            <a:extLst>
              <a:ext uri="{FF2B5EF4-FFF2-40B4-BE49-F238E27FC236}">
                <a16:creationId xmlns:a16="http://schemas.microsoft.com/office/drawing/2014/main" id="{4782A6AD-2EC3-4E4B-F0C1-6FE018B27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361" y="3682624"/>
            <a:ext cx="1719274" cy="66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80FB979D-6F74-6773-BA38-FA311853DF08}"/>
              </a:ext>
            </a:extLst>
          </p:cNvPr>
          <p:cNvSpPr txBox="1"/>
          <p:nvPr/>
        </p:nvSpPr>
        <p:spPr>
          <a:xfrm>
            <a:off x="6859076" y="4519762"/>
            <a:ext cx="4613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gerênciador</a:t>
            </a:r>
            <a:r>
              <a:rPr lang="pt-BR" dirty="0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de pacotes </a:t>
            </a:r>
            <a:r>
              <a:rPr lang="pt-BR" dirty="0" err="1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npm</a:t>
            </a:r>
            <a:r>
              <a:rPr lang="pt-BR" dirty="0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(ou </a:t>
            </a:r>
            <a:r>
              <a:rPr lang="pt-BR" dirty="0" err="1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yarn</a:t>
            </a:r>
            <a:r>
              <a:rPr lang="pt-BR" dirty="0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01097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22FA4472-E108-18DE-A426-3C9D149A2B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B757EEB9-E028-2202-9F10-1377B8C84217}"/>
              </a:ext>
            </a:extLst>
          </p:cNvPr>
          <p:cNvGrpSpPr/>
          <p:nvPr/>
        </p:nvGrpSpPr>
        <p:grpSpPr>
          <a:xfrm>
            <a:off x="323805" y="240460"/>
            <a:ext cx="6308203" cy="562941"/>
            <a:chOff x="79479" y="150471"/>
            <a:chExt cx="6308203" cy="562941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42741D4A-5A2C-F7AC-6513-F69B19D80885}"/>
                </a:ext>
              </a:extLst>
            </p:cNvPr>
            <p:cNvSpPr/>
            <p:nvPr/>
          </p:nvSpPr>
          <p:spPr>
            <a:xfrm>
              <a:off x="79479" y="150471"/>
              <a:ext cx="6308203" cy="562941"/>
            </a:xfrm>
            <a:prstGeom prst="roundRect">
              <a:avLst>
                <a:gd name="adj" fmla="val 31952"/>
              </a:avLst>
            </a:prstGeom>
            <a:solidFill>
              <a:srgbClr val="2F3242"/>
            </a:solidFill>
            <a:ln>
              <a:solidFill>
                <a:srgbClr val="9FEA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   </a:t>
              </a:r>
              <a:r>
                <a:rPr lang="en-US" dirty="0" err="1">
                  <a:solidFill>
                    <a:srgbClr val="7CB3C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Estrutura</a:t>
              </a:r>
              <a:r>
                <a:rPr lang="en-US" dirty="0">
                  <a:solidFill>
                    <a:srgbClr val="7CB3C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 do </a:t>
              </a:r>
              <a:r>
                <a:rPr lang="en-US" dirty="0" err="1">
                  <a:solidFill>
                    <a:srgbClr val="7CB3C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projeto</a:t>
              </a:r>
              <a:r>
                <a:rPr lang="en-US" dirty="0">
                  <a:solidFill>
                    <a:srgbClr val="7CB3C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 Electron</a:t>
              </a:r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pic>
          <p:nvPicPr>
            <p:cNvPr id="4" name="Picture 2" descr="Uma aplicação desktop usando React e Express com Electron - /dev/Kico">
              <a:extLst>
                <a:ext uri="{FF2B5EF4-FFF2-40B4-BE49-F238E27FC236}">
                  <a16:creationId xmlns:a16="http://schemas.microsoft.com/office/drawing/2014/main" id="{06253EFA-17D8-750B-DBD8-295A7A0879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53" y="199727"/>
              <a:ext cx="445377" cy="445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B19D7DC5-D171-DC6C-DA62-53CF2594A29D}"/>
              </a:ext>
            </a:extLst>
          </p:cNvPr>
          <p:cNvSpPr/>
          <p:nvPr/>
        </p:nvSpPr>
        <p:spPr>
          <a:xfrm>
            <a:off x="323805" y="1043861"/>
            <a:ext cx="11544390" cy="5524423"/>
          </a:xfrm>
          <a:prstGeom prst="roundRect">
            <a:avLst>
              <a:gd name="adj" fmla="val 5007"/>
            </a:avLst>
          </a:prstGeom>
          <a:solidFill>
            <a:schemeClr val="bg1">
              <a:lumMod val="8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9F37F076-2BB3-13E2-7CEC-81F164CE9D92}"/>
              </a:ext>
            </a:extLst>
          </p:cNvPr>
          <p:cNvGrpSpPr/>
          <p:nvPr/>
        </p:nvGrpSpPr>
        <p:grpSpPr>
          <a:xfrm>
            <a:off x="3887061" y="1043861"/>
            <a:ext cx="8247351" cy="5831188"/>
            <a:chOff x="3620844" y="1043861"/>
            <a:chExt cx="8247351" cy="5831188"/>
          </a:xfrm>
        </p:grpSpPr>
        <p:pic>
          <p:nvPicPr>
            <p:cNvPr id="13316" name="Picture 4" descr="macOS Terminal UI Mockup by SplittyDev on DeviantArt">
              <a:extLst>
                <a:ext uri="{FF2B5EF4-FFF2-40B4-BE49-F238E27FC236}">
                  <a16:creationId xmlns:a16="http://schemas.microsoft.com/office/drawing/2014/main" id="{9AA22334-BFB2-098D-E6C8-2909C79B46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0844" y="1043861"/>
              <a:ext cx="8247351" cy="5831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5A77DB13-D05C-C93F-144C-4AE1950F13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48709" y="1434640"/>
              <a:ext cx="3333750" cy="504825"/>
            </a:xfrm>
            <a:prstGeom prst="rect">
              <a:avLst/>
            </a:prstGeom>
          </p:spPr>
        </p:pic>
      </p:grp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F4DE605-62EB-E7B8-D241-3EA210927301}"/>
              </a:ext>
            </a:extLst>
          </p:cNvPr>
          <p:cNvSpPr txBox="1"/>
          <p:nvPr/>
        </p:nvSpPr>
        <p:spPr>
          <a:xfrm>
            <a:off x="4414926" y="1530325"/>
            <a:ext cx="64879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0" i="0" dirty="0" err="1">
                <a:solidFill>
                  <a:srgbClr val="DF0BA7"/>
                </a:solidFill>
                <a:effectLst/>
                <a:latin typeface="Consolas" panose="020B0609020204030204" pitchFamily="49" charset="0"/>
              </a:rPr>
              <a:t>usuario@pc</a:t>
            </a:r>
            <a:r>
              <a:rPr lang="es-ES" sz="1600" b="0" i="0" dirty="0">
                <a:solidFill>
                  <a:srgbClr val="DF0BA7"/>
                </a:solidFill>
                <a:effectLst/>
                <a:latin typeface="Consolas" panose="020B0609020204030204" pitchFamily="49" charset="0"/>
              </a:rPr>
              <a:t> ~ $</a:t>
            </a:r>
            <a:r>
              <a:rPr lang="es-ES" sz="1600" b="0" i="0" dirty="0">
                <a:solidFill>
                  <a:srgbClr val="B6B7F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i="0" dirty="0" err="1">
                <a:solidFill>
                  <a:srgbClr val="B6B7F6"/>
                </a:solidFill>
                <a:effectLst/>
                <a:latin typeface="Consolas" panose="020B0609020204030204" pitchFamily="49" charset="0"/>
              </a:rPr>
              <a:t>mkdir</a:t>
            </a:r>
            <a:r>
              <a:rPr lang="es-ES" sz="1600" b="0" i="0" dirty="0">
                <a:solidFill>
                  <a:srgbClr val="B6B7F6"/>
                </a:solidFill>
                <a:effectLst/>
                <a:latin typeface="Consolas" panose="020B0609020204030204" pitchFamily="49" charset="0"/>
              </a:rPr>
              <a:t> meDaNota10 &amp;&amp; </a:t>
            </a:r>
            <a:r>
              <a:rPr lang="es-ES" sz="1600" b="0" i="0" dirty="0" err="1">
                <a:solidFill>
                  <a:srgbClr val="B6B7F6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s-ES" sz="1600" b="0" i="0" dirty="0">
                <a:solidFill>
                  <a:srgbClr val="B6B7F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i="0" dirty="0" err="1">
                <a:solidFill>
                  <a:srgbClr val="B6B7F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s-ES" sz="1600" b="0" i="0" dirty="0">
                <a:solidFill>
                  <a:srgbClr val="B6B7F6"/>
                </a:solidFill>
                <a:effectLst/>
                <a:latin typeface="Consolas" panose="020B0609020204030204" pitchFamily="49" charset="0"/>
              </a:rPr>
              <a:t> -y</a:t>
            </a:r>
            <a:endParaRPr lang="en-US" sz="1600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E1E1964F-1C0B-FDE1-CC27-A611A1978BDD}"/>
              </a:ext>
            </a:extLst>
          </p:cNvPr>
          <p:cNvSpPr txBox="1"/>
          <p:nvPr/>
        </p:nvSpPr>
        <p:spPr>
          <a:xfrm>
            <a:off x="130617" y="2912740"/>
            <a:ext cx="1989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/meDaNota10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5EDEB242-8A37-FD40-86CF-9A806D36727B}"/>
              </a:ext>
            </a:extLst>
          </p:cNvPr>
          <p:cNvSpPr txBox="1"/>
          <p:nvPr/>
        </p:nvSpPr>
        <p:spPr>
          <a:xfrm>
            <a:off x="4414926" y="1876507"/>
            <a:ext cx="64879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0" i="0" dirty="0" err="1">
                <a:solidFill>
                  <a:srgbClr val="DF0BA7"/>
                </a:solidFill>
                <a:effectLst/>
                <a:latin typeface="Consolas" panose="020B0609020204030204" pitchFamily="49" charset="0"/>
              </a:rPr>
              <a:t>usuario@pc</a:t>
            </a:r>
            <a:r>
              <a:rPr lang="es-ES" sz="1600" b="0" i="0" dirty="0">
                <a:solidFill>
                  <a:srgbClr val="DF0BA7"/>
                </a:solidFill>
                <a:effectLst/>
                <a:latin typeface="Consolas" panose="020B0609020204030204" pitchFamily="49" charset="0"/>
              </a:rPr>
              <a:t> ~ $</a:t>
            </a:r>
            <a:r>
              <a:rPr lang="es-ES" sz="1600" b="0" i="0" dirty="0">
                <a:solidFill>
                  <a:srgbClr val="B6B7F6"/>
                </a:solidFill>
                <a:effectLst/>
                <a:latin typeface="Consolas" panose="020B0609020204030204" pitchFamily="49" charset="0"/>
              </a:rPr>
              <a:t> cd meDaNota10</a:t>
            </a:r>
            <a:endParaRPr lang="en-US" sz="1600" dirty="0"/>
          </a:p>
        </p:txBody>
      </p:sp>
      <p:pic>
        <p:nvPicPr>
          <p:cNvPr id="29" name="Picture 2" descr="Ícone de pasta amarela (símbolo png)">
            <a:extLst>
              <a:ext uri="{FF2B5EF4-FFF2-40B4-BE49-F238E27FC236}">
                <a16:creationId xmlns:a16="http://schemas.microsoft.com/office/drawing/2014/main" id="{533C003A-F79B-2301-D02A-E9D3BAD9B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59" y="3282278"/>
            <a:ext cx="793591" cy="79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6FEEC4CB-C2DC-4A55-E672-92A6B8F12BDD}"/>
              </a:ext>
            </a:extLst>
          </p:cNvPr>
          <p:cNvSpPr txBox="1"/>
          <p:nvPr/>
        </p:nvSpPr>
        <p:spPr>
          <a:xfrm>
            <a:off x="0" y="4003812"/>
            <a:ext cx="3693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/meDaNota10/</a:t>
            </a:r>
            <a:r>
              <a:rPr lang="pt-BR" sz="1600" dirty="0" err="1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node_modules</a:t>
            </a:r>
            <a:endParaRPr lang="pt-BR" sz="1600" dirty="0">
              <a:solidFill>
                <a:srgbClr val="2F3242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pic>
        <p:nvPicPr>
          <p:cNvPr id="31" name="Picture 2" descr="Ícone de pasta amarela (símbolo png)">
            <a:extLst>
              <a:ext uri="{FF2B5EF4-FFF2-40B4-BE49-F238E27FC236}">
                <a16:creationId xmlns:a16="http://schemas.microsoft.com/office/drawing/2014/main" id="{5B7549EB-4FAF-588D-AF7C-40EECAE08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23" y="2160222"/>
            <a:ext cx="831927" cy="83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>
            <a:extLst>
              <a:ext uri="{FF2B5EF4-FFF2-40B4-BE49-F238E27FC236}">
                <a16:creationId xmlns:a16="http://schemas.microsoft.com/office/drawing/2014/main" id="{27E94E4C-D25A-4E3C-A6B8-C2090429A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680" y="1351875"/>
            <a:ext cx="1719274" cy="66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19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22FA4472-E108-18DE-A426-3C9D149A2B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B757EEB9-E028-2202-9F10-1377B8C84217}"/>
              </a:ext>
            </a:extLst>
          </p:cNvPr>
          <p:cNvGrpSpPr/>
          <p:nvPr/>
        </p:nvGrpSpPr>
        <p:grpSpPr>
          <a:xfrm>
            <a:off x="323805" y="240460"/>
            <a:ext cx="6308203" cy="562941"/>
            <a:chOff x="79479" y="150471"/>
            <a:chExt cx="6308203" cy="562941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42741D4A-5A2C-F7AC-6513-F69B19D80885}"/>
                </a:ext>
              </a:extLst>
            </p:cNvPr>
            <p:cNvSpPr/>
            <p:nvPr/>
          </p:nvSpPr>
          <p:spPr>
            <a:xfrm>
              <a:off x="79479" y="150471"/>
              <a:ext cx="6308203" cy="562941"/>
            </a:xfrm>
            <a:prstGeom prst="roundRect">
              <a:avLst>
                <a:gd name="adj" fmla="val 31952"/>
              </a:avLst>
            </a:prstGeom>
            <a:solidFill>
              <a:srgbClr val="2F3242"/>
            </a:solidFill>
            <a:ln>
              <a:solidFill>
                <a:srgbClr val="9FEA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   </a:t>
              </a:r>
              <a:r>
                <a:rPr lang="en-US" dirty="0" err="1">
                  <a:solidFill>
                    <a:srgbClr val="7CB3C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Estrutura</a:t>
              </a:r>
              <a:r>
                <a:rPr lang="en-US" dirty="0">
                  <a:solidFill>
                    <a:srgbClr val="7CB3C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 do </a:t>
              </a:r>
              <a:r>
                <a:rPr lang="en-US" dirty="0" err="1">
                  <a:solidFill>
                    <a:srgbClr val="7CB3C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projeto</a:t>
              </a:r>
              <a:r>
                <a:rPr lang="en-US" dirty="0">
                  <a:solidFill>
                    <a:srgbClr val="7CB3C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 Electron</a:t>
              </a:r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pic>
          <p:nvPicPr>
            <p:cNvPr id="4" name="Picture 2" descr="Uma aplicação desktop usando React e Express com Electron - /dev/Kico">
              <a:extLst>
                <a:ext uri="{FF2B5EF4-FFF2-40B4-BE49-F238E27FC236}">
                  <a16:creationId xmlns:a16="http://schemas.microsoft.com/office/drawing/2014/main" id="{06253EFA-17D8-750B-DBD8-295A7A0879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53" y="199727"/>
              <a:ext cx="445377" cy="445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B19D7DC5-D171-DC6C-DA62-53CF2594A29D}"/>
              </a:ext>
            </a:extLst>
          </p:cNvPr>
          <p:cNvSpPr/>
          <p:nvPr/>
        </p:nvSpPr>
        <p:spPr>
          <a:xfrm>
            <a:off x="323805" y="1043861"/>
            <a:ext cx="11544390" cy="5524423"/>
          </a:xfrm>
          <a:prstGeom prst="roundRect">
            <a:avLst>
              <a:gd name="adj" fmla="val 5007"/>
            </a:avLst>
          </a:prstGeom>
          <a:solidFill>
            <a:schemeClr val="bg1">
              <a:lumMod val="8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9F37F076-2BB3-13E2-7CEC-81F164CE9D92}"/>
              </a:ext>
            </a:extLst>
          </p:cNvPr>
          <p:cNvGrpSpPr/>
          <p:nvPr/>
        </p:nvGrpSpPr>
        <p:grpSpPr>
          <a:xfrm>
            <a:off x="3887061" y="1043861"/>
            <a:ext cx="8247351" cy="5831188"/>
            <a:chOff x="3620844" y="1043861"/>
            <a:chExt cx="8247351" cy="5831188"/>
          </a:xfrm>
        </p:grpSpPr>
        <p:pic>
          <p:nvPicPr>
            <p:cNvPr id="13316" name="Picture 4" descr="macOS Terminal UI Mockup by SplittyDev on DeviantArt">
              <a:extLst>
                <a:ext uri="{FF2B5EF4-FFF2-40B4-BE49-F238E27FC236}">
                  <a16:creationId xmlns:a16="http://schemas.microsoft.com/office/drawing/2014/main" id="{9AA22334-BFB2-098D-E6C8-2909C79B46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0844" y="1043861"/>
              <a:ext cx="8247351" cy="5831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5A77DB13-D05C-C93F-144C-4AE1950F13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48709" y="1434640"/>
              <a:ext cx="3333750" cy="504825"/>
            </a:xfrm>
            <a:prstGeom prst="rect">
              <a:avLst/>
            </a:prstGeom>
          </p:spPr>
        </p:pic>
      </p:grp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F4DE605-62EB-E7B8-D241-3EA210927301}"/>
              </a:ext>
            </a:extLst>
          </p:cNvPr>
          <p:cNvSpPr txBox="1"/>
          <p:nvPr/>
        </p:nvSpPr>
        <p:spPr>
          <a:xfrm>
            <a:off x="4414926" y="1530325"/>
            <a:ext cx="64879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0" i="0" dirty="0" err="1">
                <a:solidFill>
                  <a:srgbClr val="DF0BA7"/>
                </a:solidFill>
                <a:effectLst/>
                <a:latin typeface="Consolas" panose="020B0609020204030204" pitchFamily="49" charset="0"/>
              </a:rPr>
              <a:t>usuario@pc</a:t>
            </a:r>
            <a:r>
              <a:rPr lang="es-ES" sz="1600" b="0" i="0" dirty="0">
                <a:solidFill>
                  <a:srgbClr val="DF0BA7"/>
                </a:solidFill>
                <a:effectLst/>
                <a:latin typeface="Consolas" panose="020B0609020204030204" pitchFamily="49" charset="0"/>
              </a:rPr>
              <a:t> ~ $</a:t>
            </a:r>
            <a:r>
              <a:rPr lang="es-ES" sz="1600" b="0" i="0" dirty="0">
                <a:solidFill>
                  <a:srgbClr val="B6B7F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i="0" dirty="0" err="1">
                <a:solidFill>
                  <a:srgbClr val="B6B7F6"/>
                </a:solidFill>
                <a:effectLst/>
                <a:latin typeface="Consolas" panose="020B0609020204030204" pitchFamily="49" charset="0"/>
              </a:rPr>
              <a:t>mkdir</a:t>
            </a:r>
            <a:r>
              <a:rPr lang="es-ES" sz="1600" b="0" i="0" dirty="0">
                <a:solidFill>
                  <a:srgbClr val="B6B7F6"/>
                </a:solidFill>
                <a:effectLst/>
                <a:latin typeface="Consolas" panose="020B0609020204030204" pitchFamily="49" charset="0"/>
              </a:rPr>
              <a:t> meDaNota10 &amp;&amp; </a:t>
            </a:r>
            <a:r>
              <a:rPr lang="es-ES" sz="1600" b="0" i="0" dirty="0" err="1">
                <a:solidFill>
                  <a:srgbClr val="B6B7F6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s-ES" sz="1600" b="0" i="0" dirty="0">
                <a:solidFill>
                  <a:srgbClr val="B6B7F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i="0" dirty="0" err="1">
                <a:solidFill>
                  <a:srgbClr val="B6B7F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s-ES" sz="1600" b="0" i="0" dirty="0">
                <a:solidFill>
                  <a:srgbClr val="B6B7F6"/>
                </a:solidFill>
                <a:effectLst/>
                <a:latin typeface="Consolas" panose="020B0609020204030204" pitchFamily="49" charset="0"/>
              </a:rPr>
              <a:t> -y</a:t>
            </a:r>
            <a:endParaRPr lang="en-US" sz="1600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E1E1964F-1C0B-FDE1-CC27-A611A1978BDD}"/>
              </a:ext>
            </a:extLst>
          </p:cNvPr>
          <p:cNvSpPr txBox="1"/>
          <p:nvPr/>
        </p:nvSpPr>
        <p:spPr>
          <a:xfrm>
            <a:off x="130617" y="2912740"/>
            <a:ext cx="1989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/meDaNota10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5EDEB242-8A37-FD40-86CF-9A806D36727B}"/>
              </a:ext>
            </a:extLst>
          </p:cNvPr>
          <p:cNvSpPr txBox="1"/>
          <p:nvPr/>
        </p:nvSpPr>
        <p:spPr>
          <a:xfrm>
            <a:off x="4414926" y="1876507"/>
            <a:ext cx="64879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0" i="0" dirty="0" err="1">
                <a:solidFill>
                  <a:srgbClr val="DF0BA7"/>
                </a:solidFill>
                <a:effectLst/>
                <a:latin typeface="Consolas" panose="020B0609020204030204" pitchFamily="49" charset="0"/>
              </a:rPr>
              <a:t>usuario@pc</a:t>
            </a:r>
            <a:r>
              <a:rPr lang="es-ES" sz="1600" b="0" i="0" dirty="0">
                <a:solidFill>
                  <a:srgbClr val="DF0BA7"/>
                </a:solidFill>
                <a:effectLst/>
                <a:latin typeface="Consolas" panose="020B0609020204030204" pitchFamily="49" charset="0"/>
              </a:rPr>
              <a:t> ~ $</a:t>
            </a:r>
            <a:r>
              <a:rPr lang="es-ES" sz="1600" b="0" i="0" dirty="0">
                <a:solidFill>
                  <a:srgbClr val="B6B7F6"/>
                </a:solidFill>
                <a:effectLst/>
                <a:latin typeface="Consolas" panose="020B0609020204030204" pitchFamily="49" charset="0"/>
              </a:rPr>
              <a:t> cd meDaNota10</a:t>
            </a:r>
            <a:endParaRPr lang="en-US" sz="1600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532CB55-6334-5A3F-B3A9-E2EBC81A360A}"/>
              </a:ext>
            </a:extLst>
          </p:cNvPr>
          <p:cNvSpPr txBox="1"/>
          <p:nvPr/>
        </p:nvSpPr>
        <p:spPr>
          <a:xfrm>
            <a:off x="4414926" y="2215490"/>
            <a:ext cx="71713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0" i="0" dirty="0" err="1">
                <a:solidFill>
                  <a:srgbClr val="DF0BA7"/>
                </a:solidFill>
                <a:effectLst/>
                <a:latin typeface="Consolas" panose="020B0609020204030204" pitchFamily="49" charset="0"/>
              </a:rPr>
              <a:t>usuario@pc</a:t>
            </a:r>
            <a:r>
              <a:rPr lang="es-ES" sz="1600" b="0" i="0" dirty="0">
                <a:solidFill>
                  <a:srgbClr val="DF0BA7"/>
                </a:solidFill>
                <a:effectLst/>
                <a:latin typeface="Consolas" panose="020B0609020204030204" pitchFamily="49" charset="0"/>
              </a:rPr>
              <a:t> ~/meDaNota10 $</a:t>
            </a:r>
            <a:r>
              <a:rPr lang="es-ES" sz="1600" b="0" i="0" dirty="0">
                <a:solidFill>
                  <a:srgbClr val="B6B7F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i="0" dirty="0" err="1">
                <a:solidFill>
                  <a:srgbClr val="B6B7F6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s-ES" sz="1600" b="0" i="0" dirty="0">
                <a:solidFill>
                  <a:srgbClr val="B6B7F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i="0" dirty="0" err="1">
                <a:solidFill>
                  <a:srgbClr val="B6B7F6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lang="es-ES" sz="1600" b="0" i="0" dirty="0">
                <a:solidFill>
                  <a:srgbClr val="B6B7F6"/>
                </a:solidFill>
                <a:effectLst/>
                <a:latin typeface="Consolas" panose="020B0609020204030204" pitchFamily="49" charset="0"/>
              </a:rPr>
              <a:t> --</a:t>
            </a:r>
            <a:r>
              <a:rPr lang="es-ES" sz="1600" b="0" i="0" dirty="0" err="1">
                <a:solidFill>
                  <a:srgbClr val="B6B7F6"/>
                </a:solidFill>
                <a:effectLst/>
                <a:latin typeface="Consolas" panose="020B0609020204030204" pitchFamily="49" charset="0"/>
              </a:rPr>
              <a:t>save-dev</a:t>
            </a:r>
            <a:r>
              <a:rPr lang="es-ES" sz="1600" b="0" i="0" dirty="0">
                <a:solidFill>
                  <a:srgbClr val="B6B7F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i="0" dirty="0" err="1">
                <a:solidFill>
                  <a:srgbClr val="B6B7F6"/>
                </a:solidFill>
                <a:effectLst/>
                <a:latin typeface="Consolas" panose="020B0609020204030204" pitchFamily="49" charset="0"/>
              </a:rPr>
              <a:t>electron</a:t>
            </a:r>
            <a:endParaRPr lang="en-US" sz="1600" dirty="0"/>
          </a:p>
        </p:txBody>
      </p:sp>
      <p:pic>
        <p:nvPicPr>
          <p:cNvPr id="29" name="Picture 2" descr="Ícone de pasta amarela (símbolo png)">
            <a:extLst>
              <a:ext uri="{FF2B5EF4-FFF2-40B4-BE49-F238E27FC236}">
                <a16:creationId xmlns:a16="http://schemas.microsoft.com/office/drawing/2014/main" id="{533C003A-F79B-2301-D02A-E9D3BAD9B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59" y="3282278"/>
            <a:ext cx="793591" cy="79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6FEEC4CB-C2DC-4A55-E672-92A6B8F12BDD}"/>
              </a:ext>
            </a:extLst>
          </p:cNvPr>
          <p:cNvSpPr txBox="1"/>
          <p:nvPr/>
        </p:nvSpPr>
        <p:spPr>
          <a:xfrm>
            <a:off x="0" y="4003812"/>
            <a:ext cx="3693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/meDaNota10/</a:t>
            </a:r>
            <a:r>
              <a:rPr lang="pt-BR" sz="1600" dirty="0" err="1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node_modules</a:t>
            </a:r>
            <a:endParaRPr lang="pt-BR" sz="1600" dirty="0">
              <a:solidFill>
                <a:srgbClr val="2F3242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pic>
        <p:nvPicPr>
          <p:cNvPr id="31" name="Picture 2" descr="Ícone de pasta amarela (símbolo png)">
            <a:extLst>
              <a:ext uri="{FF2B5EF4-FFF2-40B4-BE49-F238E27FC236}">
                <a16:creationId xmlns:a16="http://schemas.microsoft.com/office/drawing/2014/main" id="{5B7549EB-4FAF-588D-AF7C-40EECAE08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23" y="2160222"/>
            <a:ext cx="831927" cy="83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2" name="Picture 10">
            <a:extLst>
              <a:ext uri="{FF2B5EF4-FFF2-40B4-BE49-F238E27FC236}">
                <a16:creationId xmlns:a16="http://schemas.microsoft.com/office/drawing/2014/main" id="{82F55181-FE7B-3794-80D5-D70FB9030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41" y="4630229"/>
            <a:ext cx="377497" cy="37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6B9B111E-2FE8-C43D-B4D1-07B3BC683733}"/>
              </a:ext>
            </a:extLst>
          </p:cNvPr>
          <p:cNvSpPr txBox="1"/>
          <p:nvPr/>
        </p:nvSpPr>
        <p:spPr>
          <a:xfrm>
            <a:off x="1006294" y="4642696"/>
            <a:ext cx="2880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/meDaNota10/</a:t>
            </a:r>
            <a:r>
              <a:rPr lang="pt-BR" sz="1600" dirty="0" err="1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package.json</a:t>
            </a:r>
            <a:endParaRPr lang="pt-BR" sz="1600" dirty="0">
              <a:solidFill>
                <a:srgbClr val="2F3242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D9F51160-AADF-0FC3-27E3-70AB90E3981B}"/>
              </a:ext>
            </a:extLst>
          </p:cNvPr>
          <p:cNvSpPr txBox="1"/>
          <p:nvPr/>
        </p:nvSpPr>
        <p:spPr>
          <a:xfrm>
            <a:off x="4414926" y="2554044"/>
            <a:ext cx="71713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0" i="0" dirty="0" err="1">
                <a:solidFill>
                  <a:srgbClr val="DF0BA7"/>
                </a:solidFill>
                <a:effectLst/>
                <a:latin typeface="Consolas" panose="020B0609020204030204" pitchFamily="49" charset="0"/>
              </a:rPr>
              <a:t>usuario@pc</a:t>
            </a:r>
            <a:r>
              <a:rPr lang="es-ES" sz="1600" b="0" i="0" dirty="0">
                <a:solidFill>
                  <a:srgbClr val="DF0BA7"/>
                </a:solidFill>
                <a:effectLst/>
                <a:latin typeface="Consolas" panose="020B0609020204030204" pitchFamily="49" charset="0"/>
              </a:rPr>
              <a:t> ~/meDaNota10 $</a:t>
            </a:r>
            <a:r>
              <a:rPr lang="es-ES" sz="1600" b="0" i="0" dirty="0">
                <a:solidFill>
                  <a:srgbClr val="B6B7F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dirty="0">
                <a:solidFill>
                  <a:srgbClr val="B6B7F6"/>
                </a:solidFill>
                <a:effectLst/>
                <a:latin typeface="Consolas" panose="020B0609020204030204" pitchFamily="49" charset="0"/>
              </a:rPr>
              <a:t>touch main.js index.html</a:t>
            </a:r>
            <a:r>
              <a:rPr lang="es-ES" sz="1600" b="0" i="0" dirty="0">
                <a:solidFill>
                  <a:srgbClr val="B6B7F6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sz="1600" dirty="0"/>
          </a:p>
        </p:txBody>
      </p:sp>
      <p:pic>
        <p:nvPicPr>
          <p:cNvPr id="39" name="Picture 8">
            <a:extLst>
              <a:ext uri="{FF2B5EF4-FFF2-40B4-BE49-F238E27FC236}">
                <a16:creationId xmlns:a16="http://schemas.microsoft.com/office/drawing/2014/main" id="{27E94E4C-D25A-4E3C-A6B8-C2090429A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680" y="1351875"/>
            <a:ext cx="1719274" cy="66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aixaDeTexto 40">
            <a:extLst>
              <a:ext uri="{FF2B5EF4-FFF2-40B4-BE49-F238E27FC236}">
                <a16:creationId xmlns:a16="http://schemas.microsoft.com/office/drawing/2014/main" id="{78103357-A07E-F677-ECDC-A733E7671714}"/>
              </a:ext>
            </a:extLst>
          </p:cNvPr>
          <p:cNvSpPr txBox="1"/>
          <p:nvPr/>
        </p:nvSpPr>
        <p:spPr>
          <a:xfrm>
            <a:off x="1006294" y="5221346"/>
            <a:ext cx="2819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/meDaNota10/main.js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7269554D-C584-FEE5-BC4E-0B1366FDA6BC}"/>
              </a:ext>
            </a:extLst>
          </p:cNvPr>
          <p:cNvSpPr txBox="1"/>
          <p:nvPr/>
        </p:nvSpPr>
        <p:spPr>
          <a:xfrm>
            <a:off x="1006294" y="5814575"/>
            <a:ext cx="2823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/meDaNota10/index.html</a:t>
            </a:r>
          </a:p>
        </p:txBody>
      </p:sp>
      <p:pic>
        <p:nvPicPr>
          <p:cNvPr id="43" name="Picture 2" descr="Arquivo js - ícones de interface grátis">
            <a:extLst>
              <a:ext uri="{FF2B5EF4-FFF2-40B4-BE49-F238E27FC236}">
                <a16:creationId xmlns:a16="http://schemas.microsoft.com/office/drawing/2014/main" id="{D9E77814-FBCE-4D8C-5C84-7F6FF9D84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41" y="5127539"/>
            <a:ext cx="412294" cy="41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Arquivo html com símbolo de código - ícones de interface grátis">
            <a:extLst>
              <a:ext uri="{FF2B5EF4-FFF2-40B4-BE49-F238E27FC236}">
                <a16:creationId xmlns:a16="http://schemas.microsoft.com/office/drawing/2014/main" id="{C483F58B-58FE-83A2-FED8-0F4B8581B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24" y="5770931"/>
            <a:ext cx="380511" cy="380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185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22FA4472-E108-18DE-A426-3C9D149A2B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B757EEB9-E028-2202-9F10-1377B8C84217}"/>
              </a:ext>
            </a:extLst>
          </p:cNvPr>
          <p:cNvGrpSpPr/>
          <p:nvPr/>
        </p:nvGrpSpPr>
        <p:grpSpPr>
          <a:xfrm>
            <a:off x="323805" y="240460"/>
            <a:ext cx="6308203" cy="562941"/>
            <a:chOff x="79479" y="150471"/>
            <a:chExt cx="6308203" cy="562941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42741D4A-5A2C-F7AC-6513-F69B19D80885}"/>
                </a:ext>
              </a:extLst>
            </p:cNvPr>
            <p:cNvSpPr/>
            <p:nvPr/>
          </p:nvSpPr>
          <p:spPr>
            <a:xfrm>
              <a:off x="79479" y="150471"/>
              <a:ext cx="6308203" cy="562941"/>
            </a:xfrm>
            <a:prstGeom prst="roundRect">
              <a:avLst>
                <a:gd name="adj" fmla="val 31952"/>
              </a:avLst>
            </a:prstGeom>
            <a:solidFill>
              <a:srgbClr val="2F3242"/>
            </a:solidFill>
            <a:ln>
              <a:solidFill>
                <a:srgbClr val="9FEA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   </a:t>
              </a:r>
              <a:r>
                <a:rPr lang="en-US" dirty="0" err="1">
                  <a:solidFill>
                    <a:srgbClr val="7CB3C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Estrutura</a:t>
              </a:r>
              <a:r>
                <a:rPr lang="en-US" dirty="0">
                  <a:solidFill>
                    <a:srgbClr val="7CB3C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 do </a:t>
              </a:r>
              <a:r>
                <a:rPr lang="en-US" dirty="0" err="1">
                  <a:solidFill>
                    <a:srgbClr val="7CB3C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projeto</a:t>
              </a:r>
              <a:r>
                <a:rPr lang="en-US" dirty="0">
                  <a:solidFill>
                    <a:srgbClr val="7CB3C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 Electron</a:t>
              </a:r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pic>
          <p:nvPicPr>
            <p:cNvPr id="4" name="Picture 2" descr="Uma aplicação desktop usando React e Express com Electron - /dev/Kico">
              <a:extLst>
                <a:ext uri="{FF2B5EF4-FFF2-40B4-BE49-F238E27FC236}">
                  <a16:creationId xmlns:a16="http://schemas.microsoft.com/office/drawing/2014/main" id="{06253EFA-17D8-750B-DBD8-295A7A0879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53" y="199727"/>
              <a:ext cx="445377" cy="445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B19D7DC5-D171-DC6C-DA62-53CF2594A29D}"/>
              </a:ext>
            </a:extLst>
          </p:cNvPr>
          <p:cNvSpPr/>
          <p:nvPr/>
        </p:nvSpPr>
        <p:spPr>
          <a:xfrm>
            <a:off x="323805" y="1043861"/>
            <a:ext cx="11544390" cy="5524423"/>
          </a:xfrm>
          <a:prstGeom prst="roundRect">
            <a:avLst>
              <a:gd name="adj" fmla="val 5007"/>
            </a:avLst>
          </a:prstGeom>
          <a:solidFill>
            <a:schemeClr val="bg1">
              <a:lumMod val="8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9F37F076-2BB3-13E2-7CEC-81F164CE9D92}"/>
              </a:ext>
            </a:extLst>
          </p:cNvPr>
          <p:cNvGrpSpPr/>
          <p:nvPr/>
        </p:nvGrpSpPr>
        <p:grpSpPr>
          <a:xfrm>
            <a:off x="3887061" y="1043861"/>
            <a:ext cx="8247351" cy="5831188"/>
            <a:chOff x="3620844" y="1043861"/>
            <a:chExt cx="8247351" cy="5831188"/>
          </a:xfrm>
        </p:grpSpPr>
        <p:pic>
          <p:nvPicPr>
            <p:cNvPr id="13316" name="Picture 4" descr="macOS Terminal UI Mockup by SplittyDev on DeviantArt">
              <a:extLst>
                <a:ext uri="{FF2B5EF4-FFF2-40B4-BE49-F238E27FC236}">
                  <a16:creationId xmlns:a16="http://schemas.microsoft.com/office/drawing/2014/main" id="{9AA22334-BFB2-098D-E6C8-2909C79B46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0844" y="1043861"/>
              <a:ext cx="8247351" cy="5831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5A77DB13-D05C-C93F-144C-4AE1950F13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48709" y="1434640"/>
              <a:ext cx="3333750" cy="504825"/>
            </a:xfrm>
            <a:prstGeom prst="rect">
              <a:avLst/>
            </a:prstGeom>
          </p:spPr>
        </p:pic>
      </p:grp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F4DE605-62EB-E7B8-D241-3EA210927301}"/>
              </a:ext>
            </a:extLst>
          </p:cNvPr>
          <p:cNvSpPr txBox="1"/>
          <p:nvPr/>
        </p:nvSpPr>
        <p:spPr>
          <a:xfrm>
            <a:off x="4414926" y="1530325"/>
            <a:ext cx="64879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0" i="0" dirty="0" err="1">
                <a:solidFill>
                  <a:srgbClr val="DF0BA7"/>
                </a:solidFill>
                <a:effectLst/>
                <a:latin typeface="Consolas" panose="020B0609020204030204" pitchFamily="49" charset="0"/>
              </a:rPr>
              <a:t>usuario@pc</a:t>
            </a:r>
            <a:r>
              <a:rPr lang="es-ES" sz="1600" b="0" i="0" dirty="0">
                <a:solidFill>
                  <a:srgbClr val="DF0BA7"/>
                </a:solidFill>
                <a:effectLst/>
                <a:latin typeface="Consolas" panose="020B0609020204030204" pitchFamily="49" charset="0"/>
              </a:rPr>
              <a:t> ~ $</a:t>
            </a:r>
            <a:r>
              <a:rPr lang="es-ES" sz="1600" b="0" i="0" dirty="0">
                <a:solidFill>
                  <a:srgbClr val="B6B7F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i="0" dirty="0" err="1">
                <a:solidFill>
                  <a:srgbClr val="B6B7F6"/>
                </a:solidFill>
                <a:effectLst/>
                <a:latin typeface="Consolas" panose="020B0609020204030204" pitchFamily="49" charset="0"/>
              </a:rPr>
              <a:t>mkdir</a:t>
            </a:r>
            <a:r>
              <a:rPr lang="es-ES" sz="1600" b="0" i="0" dirty="0">
                <a:solidFill>
                  <a:srgbClr val="B6B7F6"/>
                </a:solidFill>
                <a:effectLst/>
                <a:latin typeface="Consolas" panose="020B0609020204030204" pitchFamily="49" charset="0"/>
              </a:rPr>
              <a:t> meDaNota10 &amp;&amp; </a:t>
            </a:r>
            <a:r>
              <a:rPr lang="es-ES" sz="1600" b="0" i="0" dirty="0" err="1">
                <a:solidFill>
                  <a:srgbClr val="B6B7F6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s-ES" sz="1600" b="0" i="0" dirty="0">
                <a:solidFill>
                  <a:srgbClr val="B6B7F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i="0" dirty="0" err="1">
                <a:solidFill>
                  <a:srgbClr val="B6B7F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s-ES" sz="1600" b="0" i="0" dirty="0">
                <a:solidFill>
                  <a:srgbClr val="B6B7F6"/>
                </a:solidFill>
                <a:effectLst/>
                <a:latin typeface="Consolas" panose="020B0609020204030204" pitchFamily="49" charset="0"/>
              </a:rPr>
              <a:t> -y</a:t>
            </a:r>
            <a:endParaRPr lang="en-US" sz="1600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E1E1964F-1C0B-FDE1-CC27-A611A1978BDD}"/>
              </a:ext>
            </a:extLst>
          </p:cNvPr>
          <p:cNvSpPr txBox="1"/>
          <p:nvPr/>
        </p:nvSpPr>
        <p:spPr>
          <a:xfrm>
            <a:off x="130617" y="2912740"/>
            <a:ext cx="1989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/meDaNota10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5EDEB242-8A37-FD40-86CF-9A806D36727B}"/>
              </a:ext>
            </a:extLst>
          </p:cNvPr>
          <p:cNvSpPr txBox="1"/>
          <p:nvPr/>
        </p:nvSpPr>
        <p:spPr>
          <a:xfrm>
            <a:off x="4414926" y="1876507"/>
            <a:ext cx="64879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0" i="0" dirty="0" err="1">
                <a:solidFill>
                  <a:srgbClr val="DF0BA7"/>
                </a:solidFill>
                <a:effectLst/>
                <a:latin typeface="Consolas" panose="020B0609020204030204" pitchFamily="49" charset="0"/>
              </a:rPr>
              <a:t>usuario@pc</a:t>
            </a:r>
            <a:r>
              <a:rPr lang="es-ES" sz="1600" b="0" i="0" dirty="0">
                <a:solidFill>
                  <a:srgbClr val="DF0BA7"/>
                </a:solidFill>
                <a:effectLst/>
                <a:latin typeface="Consolas" panose="020B0609020204030204" pitchFamily="49" charset="0"/>
              </a:rPr>
              <a:t> ~ $</a:t>
            </a:r>
            <a:r>
              <a:rPr lang="es-ES" sz="1600" b="0" i="0" dirty="0">
                <a:solidFill>
                  <a:srgbClr val="B6B7F6"/>
                </a:solidFill>
                <a:effectLst/>
                <a:latin typeface="Consolas" panose="020B0609020204030204" pitchFamily="49" charset="0"/>
              </a:rPr>
              <a:t> cd meDaNota10</a:t>
            </a:r>
            <a:endParaRPr lang="en-US" sz="1600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532CB55-6334-5A3F-B3A9-E2EBC81A360A}"/>
              </a:ext>
            </a:extLst>
          </p:cNvPr>
          <p:cNvSpPr txBox="1"/>
          <p:nvPr/>
        </p:nvSpPr>
        <p:spPr>
          <a:xfrm>
            <a:off x="4414926" y="2215490"/>
            <a:ext cx="71713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0" i="0" dirty="0" err="1">
                <a:solidFill>
                  <a:srgbClr val="DF0BA7"/>
                </a:solidFill>
                <a:effectLst/>
                <a:latin typeface="Consolas" panose="020B0609020204030204" pitchFamily="49" charset="0"/>
              </a:rPr>
              <a:t>usuario@pc</a:t>
            </a:r>
            <a:r>
              <a:rPr lang="es-ES" sz="1600" b="0" i="0" dirty="0">
                <a:solidFill>
                  <a:srgbClr val="DF0BA7"/>
                </a:solidFill>
                <a:effectLst/>
                <a:latin typeface="Consolas" panose="020B0609020204030204" pitchFamily="49" charset="0"/>
              </a:rPr>
              <a:t> ~/meDaNota10 $</a:t>
            </a:r>
            <a:r>
              <a:rPr lang="es-ES" sz="1600" b="0" i="0" dirty="0">
                <a:solidFill>
                  <a:srgbClr val="B6B7F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i="0" dirty="0" err="1">
                <a:solidFill>
                  <a:srgbClr val="B6B7F6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s-ES" sz="1600" b="0" i="0" dirty="0">
                <a:solidFill>
                  <a:srgbClr val="B6B7F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i="0" dirty="0" err="1">
                <a:solidFill>
                  <a:srgbClr val="B6B7F6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lang="es-ES" sz="1600" b="0" i="0" dirty="0">
                <a:solidFill>
                  <a:srgbClr val="B6B7F6"/>
                </a:solidFill>
                <a:effectLst/>
                <a:latin typeface="Consolas" panose="020B0609020204030204" pitchFamily="49" charset="0"/>
              </a:rPr>
              <a:t> --</a:t>
            </a:r>
            <a:r>
              <a:rPr lang="es-ES" sz="1600" b="0" i="0" dirty="0" err="1">
                <a:solidFill>
                  <a:srgbClr val="B6B7F6"/>
                </a:solidFill>
                <a:effectLst/>
                <a:latin typeface="Consolas" panose="020B0609020204030204" pitchFamily="49" charset="0"/>
              </a:rPr>
              <a:t>save-dev</a:t>
            </a:r>
            <a:r>
              <a:rPr lang="es-ES" sz="1600" b="0" i="0" dirty="0">
                <a:solidFill>
                  <a:srgbClr val="B6B7F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i="0" dirty="0" err="1">
                <a:solidFill>
                  <a:srgbClr val="B6B7F6"/>
                </a:solidFill>
                <a:effectLst/>
                <a:latin typeface="Consolas" panose="020B0609020204030204" pitchFamily="49" charset="0"/>
              </a:rPr>
              <a:t>electron</a:t>
            </a:r>
            <a:endParaRPr lang="en-US" sz="1600" dirty="0"/>
          </a:p>
        </p:txBody>
      </p:sp>
      <p:pic>
        <p:nvPicPr>
          <p:cNvPr id="29" name="Picture 2" descr="Ícone de pasta amarela (símbolo png)">
            <a:extLst>
              <a:ext uri="{FF2B5EF4-FFF2-40B4-BE49-F238E27FC236}">
                <a16:creationId xmlns:a16="http://schemas.microsoft.com/office/drawing/2014/main" id="{533C003A-F79B-2301-D02A-E9D3BAD9B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59" y="3282278"/>
            <a:ext cx="793591" cy="79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6FEEC4CB-C2DC-4A55-E672-92A6B8F12BDD}"/>
              </a:ext>
            </a:extLst>
          </p:cNvPr>
          <p:cNvSpPr txBox="1"/>
          <p:nvPr/>
        </p:nvSpPr>
        <p:spPr>
          <a:xfrm>
            <a:off x="0" y="4003812"/>
            <a:ext cx="3693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/meDaNota10/</a:t>
            </a:r>
            <a:r>
              <a:rPr lang="pt-BR" sz="1600" dirty="0" err="1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node_modules</a:t>
            </a:r>
            <a:endParaRPr lang="pt-BR" sz="1600" dirty="0">
              <a:solidFill>
                <a:srgbClr val="2F3242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pic>
        <p:nvPicPr>
          <p:cNvPr id="31" name="Picture 2" descr="Ícone de pasta amarela (símbolo png)">
            <a:extLst>
              <a:ext uri="{FF2B5EF4-FFF2-40B4-BE49-F238E27FC236}">
                <a16:creationId xmlns:a16="http://schemas.microsoft.com/office/drawing/2014/main" id="{5B7549EB-4FAF-588D-AF7C-40EECAE08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23" y="2160222"/>
            <a:ext cx="831927" cy="83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2" name="Picture 10">
            <a:extLst>
              <a:ext uri="{FF2B5EF4-FFF2-40B4-BE49-F238E27FC236}">
                <a16:creationId xmlns:a16="http://schemas.microsoft.com/office/drawing/2014/main" id="{82F55181-FE7B-3794-80D5-D70FB9030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41" y="4630229"/>
            <a:ext cx="377497" cy="37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6B9B111E-2FE8-C43D-B4D1-07B3BC683733}"/>
              </a:ext>
            </a:extLst>
          </p:cNvPr>
          <p:cNvSpPr txBox="1"/>
          <p:nvPr/>
        </p:nvSpPr>
        <p:spPr>
          <a:xfrm>
            <a:off x="1006294" y="4642696"/>
            <a:ext cx="2880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/meDaNota10/</a:t>
            </a:r>
            <a:r>
              <a:rPr lang="pt-BR" sz="1600" dirty="0" err="1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package.json</a:t>
            </a:r>
            <a:endParaRPr lang="pt-BR" sz="1600" dirty="0">
              <a:solidFill>
                <a:srgbClr val="2F3242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D9F51160-AADF-0FC3-27E3-70AB90E3981B}"/>
              </a:ext>
            </a:extLst>
          </p:cNvPr>
          <p:cNvSpPr txBox="1"/>
          <p:nvPr/>
        </p:nvSpPr>
        <p:spPr>
          <a:xfrm>
            <a:off x="4414926" y="2554044"/>
            <a:ext cx="71713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0" i="0" dirty="0" err="1">
                <a:solidFill>
                  <a:srgbClr val="DF0BA7"/>
                </a:solidFill>
                <a:effectLst/>
                <a:latin typeface="Consolas" panose="020B0609020204030204" pitchFamily="49" charset="0"/>
              </a:rPr>
              <a:t>usuario@pc</a:t>
            </a:r>
            <a:r>
              <a:rPr lang="es-ES" sz="1600" b="0" i="0" dirty="0">
                <a:solidFill>
                  <a:srgbClr val="DF0BA7"/>
                </a:solidFill>
                <a:effectLst/>
                <a:latin typeface="Consolas" panose="020B0609020204030204" pitchFamily="49" charset="0"/>
              </a:rPr>
              <a:t> ~/meDaNota10 $</a:t>
            </a:r>
            <a:r>
              <a:rPr lang="es-ES" sz="1600" b="0" i="0" dirty="0">
                <a:solidFill>
                  <a:srgbClr val="B6B7F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dirty="0">
                <a:solidFill>
                  <a:srgbClr val="B6B7F6"/>
                </a:solidFill>
                <a:effectLst/>
                <a:latin typeface="Consolas" panose="020B0609020204030204" pitchFamily="49" charset="0"/>
              </a:rPr>
              <a:t>touch main.js index.html</a:t>
            </a:r>
            <a:r>
              <a:rPr lang="es-ES" sz="1600" b="0" i="0" dirty="0">
                <a:solidFill>
                  <a:srgbClr val="B6B7F6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sz="1600" dirty="0"/>
          </a:p>
        </p:txBody>
      </p:sp>
      <p:pic>
        <p:nvPicPr>
          <p:cNvPr id="39" name="Picture 8">
            <a:extLst>
              <a:ext uri="{FF2B5EF4-FFF2-40B4-BE49-F238E27FC236}">
                <a16:creationId xmlns:a16="http://schemas.microsoft.com/office/drawing/2014/main" id="{27E94E4C-D25A-4E3C-A6B8-C2090429A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680" y="1351875"/>
            <a:ext cx="1719274" cy="66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CaixaDeTexto 39">
            <a:extLst>
              <a:ext uri="{FF2B5EF4-FFF2-40B4-BE49-F238E27FC236}">
                <a16:creationId xmlns:a16="http://schemas.microsoft.com/office/drawing/2014/main" id="{2302DB3C-0574-CACC-3C5A-D46D6248171A}"/>
              </a:ext>
            </a:extLst>
          </p:cNvPr>
          <p:cNvSpPr txBox="1"/>
          <p:nvPr/>
        </p:nvSpPr>
        <p:spPr>
          <a:xfrm>
            <a:off x="4414926" y="2912740"/>
            <a:ext cx="71713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0" i="0" dirty="0" err="1">
                <a:solidFill>
                  <a:srgbClr val="DF0BA7"/>
                </a:solidFill>
                <a:effectLst/>
                <a:latin typeface="Consolas" panose="020B0609020204030204" pitchFamily="49" charset="0"/>
              </a:rPr>
              <a:t>usuario@pc</a:t>
            </a:r>
            <a:r>
              <a:rPr lang="es-ES" sz="1600" b="0" i="0" dirty="0">
                <a:solidFill>
                  <a:srgbClr val="DF0BA7"/>
                </a:solidFill>
                <a:effectLst/>
                <a:latin typeface="Consolas" panose="020B0609020204030204" pitchFamily="49" charset="0"/>
              </a:rPr>
              <a:t> ~/meDaNota10 $</a:t>
            </a:r>
            <a:r>
              <a:rPr lang="es-ES" sz="1600" b="0" i="0" dirty="0">
                <a:solidFill>
                  <a:srgbClr val="B6B7F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dirty="0" err="1">
                <a:solidFill>
                  <a:srgbClr val="B6B7F6"/>
                </a:solidFill>
                <a:effectLst/>
                <a:latin typeface="Consolas" panose="020B0609020204030204" pitchFamily="49" charset="0"/>
              </a:rPr>
              <a:t>mkdir</a:t>
            </a:r>
            <a:r>
              <a:rPr lang="en-US" sz="1600" b="0" i="0" dirty="0">
                <a:solidFill>
                  <a:srgbClr val="B6B7F6"/>
                </a:solidFill>
                <a:effectLst/>
                <a:latin typeface="Consolas" panose="020B0609020204030204" pitchFamily="49" charset="0"/>
              </a:rPr>
              <a:t> build</a:t>
            </a:r>
            <a:endParaRPr lang="en-US" sz="1600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78103357-A07E-F677-ECDC-A733E7671714}"/>
              </a:ext>
            </a:extLst>
          </p:cNvPr>
          <p:cNvSpPr txBox="1"/>
          <p:nvPr/>
        </p:nvSpPr>
        <p:spPr>
          <a:xfrm>
            <a:off x="1006294" y="5221346"/>
            <a:ext cx="2819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/meDaNota10/main.js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7269554D-C584-FEE5-BC4E-0B1366FDA6BC}"/>
              </a:ext>
            </a:extLst>
          </p:cNvPr>
          <p:cNvSpPr txBox="1"/>
          <p:nvPr/>
        </p:nvSpPr>
        <p:spPr>
          <a:xfrm>
            <a:off x="1006294" y="5814575"/>
            <a:ext cx="2823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/meDaNota10/index.html</a:t>
            </a:r>
          </a:p>
        </p:txBody>
      </p:sp>
      <p:pic>
        <p:nvPicPr>
          <p:cNvPr id="43" name="Picture 2" descr="Arquivo js - ícones de interface grátis">
            <a:extLst>
              <a:ext uri="{FF2B5EF4-FFF2-40B4-BE49-F238E27FC236}">
                <a16:creationId xmlns:a16="http://schemas.microsoft.com/office/drawing/2014/main" id="{D9E77814-FBCE-4D8C-5C84-7F6FF9D84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41" y="5127539"/>
            <a:ext cx="412294" cy="41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Arquivo html com símbolo de código - ícones de interface grátis">
            <a:extLst>
              <a:ext uri="{FF2B5EF4-FFF2-40B4-BE49-F238E27FC236}">
                <a16:creationId xmlns:a16="http://schemas.microsoft.com/office/drawing/2014/main" id="{C483F58B-58FE-83A2-FED8-0F4B8581B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24" y="5770931"/>
            <a:ext cx="380511" cy="380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9B4E2A5-04D9-7CF2-99EB-4484082DDED5}"/>
              </a:ext>
            </a:extLst>
          </p:cNvPr>
          <p:cNvSpPr txBox="1"/>
          <p:nvPr/>
        </p:nvSpPr>
        <p:spPr>
          <a:xfrm>
            <a:off x="4414926" y="3259406"/>
            <a:ext cx="71713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0" i="0" dirty="0" err="1">
                <a:solidFill>
                  <a:srgbClr val="DF0BA7"/>
                </a:solidFill>
                <a:effectLst/>
                <a:latin typeface="Consolas" panose="020B0609020204030204" pitchFamily="49" charset="0"/>
              </a:rPr>
              <a:t>usuario@pc</a:t>
            </a:r>
            <a:r>
              <a:rPr lang="es-ES" sz="1600" b="0" i="0" dirty="0">
                <a:solidFill>
                  <a:srgbClr val="DF0BA7"/>
                </a:solidFill>
                <a:effectLst/>
                <a:latin typeface="Consolas" panose="020B0609020204030204" pitchFamily="49" charset="0"/>
              </a:rPr>
              <a:t> ~/meDaNota10 $</a:t>
            </a:r>
            <a:r>
              <a:rPr lang="es-ES" sz="1600" b="0" i="0" dirty="0">
                <a:solidFill>
                  <a:srgbClr val="B6B7F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dirty="0">
                <a:solidFill>
                  <a:srgbClr val="B6B7F6"/>
                </a:solidFill>
                <a:effectLst/>
                <a:latin typeface="Consolas" panose="020B0609020204030204" pitchFamily="49" charset="0"/>
              </a:rPr>
              <a:t>mv ~/icon.png /build</a:t>
            </a:r>
            <a:endParaRPr lang="en-US" sz="16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D38BBC5-E188-AB2D-4A4C-1A360674B7CD}"/>
              </a:ext>
            </a:extLst>
          </p:cNvPr>
          <p:cNvSpPr txBox="1"/>
          <p:nvPr/>
        </p:nvSpPr>
        <p:spPr>
          <a:xfrm>
            <a:off x="2027329" y="2912740"/>
            <a:ext cx="1989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/meDaNota10/build</a:t>
            </a:r>
          </a:p>
        </p:txBody>
      </p:sp>
      <p:pic>
        <p:nvPicPr>
          <p:cNvPr id="8" name="Picture 2" descr="Ícone de pasta amarela (símbolo png)">
            <a:extLst>
              <a:ext uri="{FF2B5EF4-FFF2-40B4-BE49-F238E27FC236}">
                <a16:creationId xmlns:a16="http://schemas.microsoft.com/office/drawing/2014/main" id="{9325DE7A-F754-B715-B95F-AE9E2AD11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861" y="2168328"/>
            <a:ext cx="831927" cy="83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485D6347-AAEF-2AC6-982E-2630ABF78295}"/>
              </a:ext>
            </a:extLst>
          </p:cNvPr>
          <p:cNvSpPr txBox="1"/>
          <p:nvPr/>
        </p:nvSpPr>
        <p:spPr>
          <a:xfrm>
            <a:off x="3022179" y="2503003"/>
            <a:ext cx="989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icon.png</a:t>
            </a:r>
          </a:p>
        </p:txBody>
      </p:sp>
      <p:pic>
        <p:nvPicPr>
          <p:cNvPr id="14338" name="Picture 2" descr="Free image icon png vector - Pixsector">
            <a:extLst>
              <a:ext uri="{FF2B5EF4-FFF2-40B4-BE49-F238E27FC236}">
                <a16:creationId xmlns:a16="http://schemas.microsoft.com/office/drawing/2014/main" id="{78F88F7F-7DC6-B9D5-29A5-98A52B0B6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336" y="1994885"/>
            <a:ext cx="720509" cy="720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702639FC-4D7E-F2EB-4B60-ED5D7140BABB}"/>
              </a:ext>
            </a:extLst>
          </p:cNvPr>
          <p:cNvSpPr txBox="1"/>
          <p:nvPr/>
        </p:nvSpPr>
        <p:spPr>
          <a:xfrm>
            <a:off x="4414926" y="3530946"/>
            <a:ext cx="71713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0" i="0" dirty="0" err="1">
                <a:solidFill>
                  <a:srgbClr val="DF0BA7"/>
                </a:solidFill>
                <a:effectLst/>
                <a:latin typeface="Consolas" panose="020B0609020204030204" pitchFamily="49" charset="0"/>
              </a:rPr>
              <a:t>usuario@pc</a:t>
            </a:r>
            <a:r>
              <a:rPr lang="es-ES" sz="1600" b="0" i="0" dirty="0">
                <a:solidFill>
                  <a:srgbClr val="DF0BA7"/>
                </a:solidFill>
                <a:effectLst/>
                <a:latin typeface="Consolas" panose="020B0609020204030204" pitchFamily="49" charset="0"/>
              </a:rPr>
              <a:t> ~/meDaNota10 $</a:t>
            </a:r>
            <a:r>
              <a:rPr lang="es-ES" sz="1600" b="0" i="0" dirty="0">
                <a:solidFill>
                  <a:srgbClr val="B6B7F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dirty="0">
                <a:solidFill>
                  <a:srgbClr val="B6B7F6"/>
                </a:solidFill>
                <a:effectLst/>
                <a:latin typeface="Consolas" panose="020B0609020204030204" pitchFamily="49" charset="0"/>
              </a:rPr>
              <a:t>code 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89663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22FA4472-E108-18DE-A426-3C9D149A2B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B757EEB9-E028-2202-9F10-1377B8C84217}"/>
              </a:ext>
            </a:extLst>
          </p:cNvPr>
          <p:cNvGrpSpPr/>
          <p:nvPr/>
        </p:nvGrpSpPr>
        <p:grpSpPr>
          <a:xfrm>
            <a:off x="323805" y="240460"/>
            <a:ext cx="6308203" cy="562941"/>
            <a:chOff x="79479" y="150471"/>
            <a:chExt cx="6308203" cy="562941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42741D4A-5A2C-F7AC-6513-F69B19D80885}"/>
                </a:ext>
              </a:extLst>
            </p:cNvPr>
            <p:cNvSpPr/>
            <p:nvPr/>
          </p:nvSpPr>
          <p:spPr>
            <a:xfrm>
              <a:off x="79479" y="150471"/>
              <a:ext cx="6308203" cy="562941"/>
            </a:xfrm>
            <a:prstGeom prst="roundRect">
              <a:avLst>
                <a:gd name="adj" fmla="val 31952"/>
              </a:avLst>
            </a:prstGeom>
            <a:solidFill>
              <a:srgbClr val="2F3242"/>
            </a:solidFill>
            <a:ln>
              <a:solidFill>
                <a:srgbClr val="9FEA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   </a:t>
              </a:r>
              <a:r>
                <a:rPr lang="en-US" dirty="0" err="1">
                  <a:solidFill>
                    <a:srgbClr val="7CB3C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Estrutura</a:t>
              </a:r>
              <a:r>
                <a:rPr lang="en-US" dirty="0">
                  <a:solidFill>
                    <a:srgbClr val="7CB3C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 do </a:t>
              </a:r>
              <a:r>
                <a:rPr lang="en-US" dirty="0" err="1">
                  <a:solidFill>
                    <a:srgbClr val="7CB3C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projeto</a:t>
              </a:r>
              <a:r>
                <a:rPr lang="en-US" dirty="0">
                  <a:solidFill>
                    <a:srgbClr val="7CB3C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 Electron</a:t>
              </a:r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pic>
          <p:nvPicPr>
            <p:cNvPr id="4" name="Picture 2" descr="Uma aplicação desktop usando React e Express com Electron - /dev/Kico">
              <a:extLst>
                <a:ext uri="{FF2B5EF4-FFF2-40B4-BE49-F238E27FC236}">
                  <a16:creationId xmlns:a16="http://schemas.microsoft.com/office/drawing/2014/main" id="{06253EFA-17D8-750B-DBD8-295A7A0879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53" y="199727"/>
              <a:ext cx="445377" cy="445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B19D7DC5-D171-DC6C-DA62-53CF2594A29D}"/>
              </a:ext>
            </a:extLst>
          </p:cNvPr>
          <p:cNvSpPr/>
          <p:nvPr/>
        </p:nvSpPr>
        <p:spPr>
          <a:xfrm>
            <a:off x="323805" y="1043861"/>
            <a:ext cx="11544390" cy="5524423"/>
          </a:xfrm>
          <a:prstGeom prst="roundRect">
            <a:avLst>
              <a:gd name="adj" fmla="val 5007"/>
            </a:avLst>
          </a:prstGeom>
          <a:solidFill>
            <a:schemeClr val="bg1">
              <a:lumMod val="8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9F37F076-2BB3-13E2-7CEC-81F164CE9D92}"/>
              </a:ext>
            </a:extLst>
          </p:cNvPr>
          <p:cNvGrpSpPr/>
          <p:nvPr/>
        </p:nvGrpSpPr>
        <p:grpSpPr>
          <a:xfrm>
            <a:off x="3887061" y="1043861"/>
            <a:ext cx="8247351" cy="5831188"/>
            <a:chOff x="3620844" y="1043861"/>
            <a:chExt cx="8247351" cy="5831188"/>
          </a:xfrm>
        </p:grpSpPr>
        <p:pic>
          <p:nvPicPr>
            <p:cNvPr id="13316" name="Picture 4" descr="macOS Terminal UI Mockup by SplittyDev on DeviantArt">
              <a:extLst>
                <a:ext uri="{FF2B5EF4-FFF2-40B4-BE49-F238E27FC236}">
                  <a16:creationId xmlns:a16="http://schemas.microsoft.com/office/drawing/2014/main" id="{9AA22334-BFB2-098D-E6C8-2909C79B46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0844" y="1043861"/>
              <a:ext cx="8247351" cy="5831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5A77DB13-D05C-C93F-144C-4AE1950F13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48709" y="1434640"/>
              <a:ext cx="3333750" cy="504825"/>
            </a:xfrm>
            <a:prstGeom prst="rect">
              <a:avLst/>
            </a:prstGeom>
          </p:spPr>
        </p:pic>
      </p:grpSp>
      <p:pic>
        <p:nvPicPr>
          <p:cNvPr id="13322" name="Picture 10">
            <a:extLst>
              <a:ext uri="{FF2B5EF4-FFF2-40B4-BE49-F238E27FC236}">
                <a16:creationId xmlns:a16="http://schemas.microsoft.com/office/drawing/2014/main" id="{82F55181-FE7B-3794-80D5-D70FB9030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70" y="3292493"/>
            <a:ext cx="627430" cy="62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6B9B111E-2FE8-C43D-B4D1-07B3BC683733}"/>
              </a:ext>
            </a:extLst>
          </p:cNvPr>
          <p:cNvSpPr txBox="1"/>
          <p:nvPr/>
        </p:nvSpPr>
        <p:spPr>
          <a:xfrm>
            <a:off x="814556" y="3429000"/>
            <a:ext cx="3410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/meDaNota10/</a:t>
            </a:r>
            <a:r>
              <a:rPr lang="pt-BR" sz="1600" dirty="0" err="1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package.json</a:t>
            </a:r>
            <a:endParaRPr lang="pt-BR" sz="1600" dirty="0">
              <a:solidFill>
                <a:srgbClr val="2F3242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9255ED4F-8020-5BC6-A851-05FC983410DA}"/>
              </a:ext>
            </a:extLst>
          </p:cNvPr>
          <p:cNvGrpSpPr/>
          <p:nvPr/>
        </p:nvGrpSpPr>
        <p:grpSpPr>
          <a:xfrm>
            <a:off x="4393969" y="1411461"/>
            <a:ext cx="7192243" cy="4849490"/>
            <a:chOff x="4393969" y="1411461"/>
            <a:chExt cx="7192243" cy="4849490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9FDFD2A1-DDBE-431D-CB3A-79C3E95FC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14926" y="5059536"/>
              <a:ext cx="7171285" cy="1201415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A0359954-5AEA-ACF1-EABE-2AC8A21AA4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93969" y="1411461"/>
              <a:ext cx="5372100" cy="3648075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5B848FFE-CF1E-0BE4-8750-D182751B7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66070" y="1411461"/>
              <a:ext cx="1820142" cy="38017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62879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22FA4472-E108-18DE-A426-3C9D149A2B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B7C2731-1A82-D011-17A9-898BC323C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83" y="1958131"/>
            <a:ext cx="3066041" cy="308313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E6DA55A-E0A8-5753-BEE6-DAB57A284AC4}"/>
              </a:ext>
            </a:extLst>
          </p:cNvPr>
          <p:cNvSpPr txBox="1"/>
          <p:nvPr/>
        </p:nvSpPr>
        <p:spPr>
          <a:xfrm>
            <a:off x="5932931" y="2415690"/>
            <a:ext cx="5865773" cy="244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b="1" dirty="0">
                <a:solidFill>
                  <a:srgbClr val="7CB3C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CURSO: </a:t>
            </a:r>
            <a:r>
              <a:rPr lang="en-US" dirty="0">
                <a:solidFill>
                  <a:srgbClr val="7CB3C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ANÁLISE E DESENVOLVIMENTO DE SISTEMAS</a:t>
            </a:r>
          </a:p>
          <a:p>
            <a:pPr algn="r">
              <a:lnSpc>
                <a:spcPct val="150000"/>
              </a:lnSpc>
            </a:pPr>
            <a:r>
              <a:rPr lang="en-US" b="1" dirty="0">
                <a:solidFill>
                  <a:srgbClr val="7CB3C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PERIODO:</a:t>
            </a:r>
            <a:r>
              <a:rPr lang="en-US" dirty="0">
                <a:solidFill>
                  <a:srgbClr val="7CB3C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4º SEMESTRE</a:t>
            </a:r>
          </a:p>
          <a:p>
            <a:pPr algn="r">
              <a:lnSpc>
                <a:spcPct val="150000"/>
              </a:lnSpc>
            </a:pPr>
            <a:r>
              <a:rPr lang="en-US" b="1" dirty="0">
                <a:solidFill>
                  <a:srgbClr val="7CB3C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DISCIPLINA:</a:t>
            </a:r>
            <a:r>
              <a:rPr lang="en-US" dirty="0">
                <a:solidFill>
                  <a:srgbClr val="7CB3C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DESENVOLVIMENTO WEB II</a:t>
            </a:r>
          </a:p>
          <a:p>
            <a:pPr algn="r">
              <a:lnSpc>
                <a:spcPct val="150000"/>
              </a:lnSpc>
            </a:pPr>
            <a:r>
              <a:rPr lang="en-US" b="1" dirty="0">
                <a:solidFill>
                  <a:srgbClr val="7CB3C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PROFESSOR:</a:t>
            </a:r>
            <a:r>
              <a:rPr lang="en-US" dirty="0">
                <a:solidFill>
                  <a:srgbClr val="7CB3C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JOHNATAN SANTICIOLI</a:t>
            </a:r>
          </a:p>
          <a:p>
            <a:pPr algn="r">
              <a:lnSpc>
                <a:spcPct val="150000"/>
              </a:lnSpc>
            </a:pPr>
            <a:r>
              <a:rPr lang="en-US" b="1" dirty="0">
                <a:solidFill>
                  <a:srgbClr val="7CB3C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ALUNO:</a:t>
            </a:r>
            <a:r>
              <a:rPr lang="en-US" dirty="0">
                <a:solidFill>
                  <a:srgbClr val="7CB3C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WILSON BRANDÃO</a:t>
            </a:r>
          </a:p>
          <a:p>
            <a:pPr algn="r"/>
            <a:endParaRPr lang="en-US" b="1" dirty="0">
              <a:solidFill>
                <a:srgbClr val="7CB3C2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442B1E6-DAA9-2B1C-1692-4BB68EA1F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2027" y="71437"/>
            <a:ext cx="2505075" cy="192405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044D061-5CA3-FE39-D3DA-17DE3FA8C7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898" y="0"/>
            <a:ext cx="1638300" cy="162877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1672020-9B7E-DDCD-86BC-EF412F0F8C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649" y="5510026"/>
            <a:ext cx="1440797" cy="1241206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9DC04551-9D04-DF2B-26FB-A6FEE25B8F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4989" y="438150"/>
            <a:ext cx="1390650" cy="1190625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8E9BFF9D-9CAF-B817-016F-973232F13B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1989" y="5440325"/>
            <a:ext cx="1193650" cy="1380607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DDC016A3-34B6-CCDF-C684-B517792E9C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74500" y="5149548"/>
            <a:ext cx="1390650" cy="1190625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5BFEED32-1E28-424B-6897-F35983955B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4483" y="5149548"/>
            <a:ext cx="1440797" cy="1241206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9D612235-6349-1EE5-D3A8-96E135EB9C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70875" y="611359"/>
            <a:ext cx="1538705" cy="1779707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BBA59879-E0E3-0828-D525-5D5CAD871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942" y="4866006"/>
            <a:ext cx="1677002" cy="1288040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699C6C06-9895-E742-C219-33C530A40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2576" y="2561910"/>
            <a:ext cx="1426867" cy="1418572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A28ADB58-EAC0-BC1D-7486-F0F0C44896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8646" y="447779"/>
            <a:ext cx="1440797" cy="124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15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22FA4472-E108-18DE-A426-3C9D149A2B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B757EEB9-E028-2202-9F10-1377B8C84217}"/>
              </a:ext>
            </a:extLst>
          </p:cNvPr>
          <p:cNvGrpSpPr/>
          <p:nvPr/>
        </p:nvGrpSpPr>
        <p:grpSpPr>
          <a:xfrm>
            <a:off x="323805" y="240460"/>
            <a:ext cx="6308203" cy="562941"/>
            <a:chOff x="79479" y="150471"/>
            <a:chExt cx="6308203" cy="562941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42741D4A-5A2C-F7AC-6513-F69B19D80885}"/>
                </a:ext>
              </a:extLst>
            </p:cNvPr>
            <p:cNvSpPr/>
            <p:nvPr/>
          </p:nvSpPr>
          <p:spPr>
            <a:xfrm>
              <a:off x="79479" y="150471"/>
              <a:ext cx="6308203" cy="562941"/>
            </a:xfrm>
            <a:prstGeom prst="roundRect">
              <a:avLst>
                <a:gd name="adj" fmla="val 31952"/>
              </a:avLst>
            </a:prstGeom>
            <a:solidFill>
              <a:srgbClr val="2F3242"/>
            </a:solidFill>
            <a:ln>
              <a:solidFill>
                <a:srgbClr val="9FEA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   </a:t>
              </a:r>
              <a:r>
                <a:rPr lang="en-US" dirty="0" err="1">
                  <a:solidFill>
                    <a:srgbClr val="7CB3C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Estrutura</a:t>
              </a:r>
              <a:r>
                <a:rPr lang="en-US" dirty="0">
                  <a:solidFill>
                    <a:srgbClr val="7CB3C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 do </a:t>
              </a:r>
              <a:r>
                <a:rPr lang="en-US" dirty="0" err="1">
                  <a:solidFill>
                    <a:srgbClr val="7CB3C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projeto</a:t>
              </a:r>
              <a:r>
                <a:rPr lang="en-US" dirty="0">
                  <a:solidFill>
                    <a:srgbClr val="7CB3C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 Electron</a:t>
              </a:r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pic>
          <p:nvPicPr>
            <p:cNvPr id="4" name="Picture 2" descr="Uma aplicação desktop usando React e Express com Electron - /dev/Kico">
              <a:extLst>
                <a:ext uri="{FF2B5EF4-FFF2-40B4-BE49-F238E27FC236}">
                  <a16:creationId xmlns:a16="http://schemas.microsoft.com/office/drawing/2014/main" id="{06253EFA-17D8-750B-DBD8-295A7A0879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53" y="199727"/>
              <a:ext cx="445377" cy="445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B19D7DC5-D171-DC6C-DA62-53CF2594A29D}"/>
              </a:ext>
            </a:extLst>
          </p:cNvPr>
          <p:cNvSpPr/>
          <p:nvPr/>
        </p:nvSpPr>
        <p:spPr>
          <a:xfrm>
            <a:off x="323805" y="1043861"/>
            <a:ext cx="11544390" cy="5524423"/>
          </a:xfrm>
          <a:prstGeom prst="roundRect">
            <a:avLst>
              <a:gd name="adj" fmla="val 5007"/>
            </a:avLst>
          </a:prstGeom>
          <a:solidFill>
            <a:schemeClr val="bg1">
              <a:lumMod val="8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9F37F076-2BB3-13E2-7CEC-81F164CE9D92}"/>
              </a:ext>
            </a:extLst>
          </p:cNvPr>
          <p:cNvGrpSpPr/>
          <p:nvPr/>
        </p:nvGrpSpPr>
        <p:grpSpPr>
          <a:xfrm>
            <a:off x="3887061" y="1043861"/>
            <a:ext cx="8247351" cy="5831188"/>
            <a:chOff x="3620844" y="1043861"/>
            <a:chExt cx="8247351" cy="5831188"/>
          </a:xfrm>
        </p:grpSpPr>
        <p:pic>
          <p:nvPicPr>
            <p:cNvPr id="13316" name="Picture 4" descr="macOS Terminal UI Mockup by SplittyDev on DeviantArt">
              <a:extLst>
                <a:ext uri="{FF2B5EF4-FFF2-40B4-BE49-F238E27FC236}">
                  <a16:creationId xmlns:a16="http://schemas.microsoft.com/office/drawing/2014/main" id="{9AA22334-BFB2-098D-E6C8-2909C79B46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0844" y="1043861"/>
              <a:ext cx="8247351" cy="5831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5A77DB13-D05C-C93F-144C-4AE1950F13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48709" y="1434640"/>
              <a:ext cx="3333750" cy="504825"/>
            </a:xfrm>
            <a:prstGeom prst="rect">
              <a:avLst/>
            </a:prstGeom>
          </p:spPr>
        </p:pic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14E3E2AB-66B4-2E9B-7DAD-D1B56577CEE9}"/>
              </a:ext>
            </a:extLst>
          </p:cNvPr>
          <p:cNvSpPr txBox="1"/>
          <p:nvPr/>
        </p:nvSpPr>
        <p:spPr>
          <a:xfrm>
            <a:off x="1096400" y="3640335"/>
            <a:ext cx="2823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/meDaNota10/index.html</a:t>
            </a:r>
          </a:p>
        </p:txBody>
      </p:sp>
      <p:pic>
        <p:nvPicPr>
          <p:cNvPr id="8" name="Picture 4" descr="Arquivo html com símbolo de código - ícones de interface grátis">
            <a:extLst>
              <a:ext uri="{FF2B5EF4-FFF2-40B4-BE49-F238E27FC236}">
                <a16:creationId xmlns:a16="http://schemas.microsoft.com/office/drawing/2014/main" id="{7EDC7C94-689A-325E-D2FE-27CD792DB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30" y="3596691"/>
            <a:ext cx="380511" cy="380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9DB02A4B-E418-18B0-4886-B499CC24A8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4926" y="1434640"/>
            <a:ext cx="7122544" cy="486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289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22FA4472-E108-18DE-A426-3C9D149A2B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B757EEB9-E028-2202-9F10-1377B8C84217}"/>
              </a:ext>
            </a:extLst>
          </p:cNvPr>
          <p:cNvGrpSpPr/>
          <p:nvPr/>
        </p:nvGrpSpPr>
        <p:grpSpPr>
          <a:xfrm>
            <a:off x="323805" y="240460"/>
            <a:ext cx="6308203" cy="562941"/>
            <a:chOff x="79479" y="150471"/>
            <a:chExt cx="6308203" cy="562941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42741D4A-5A2C-F7AC-6513-F69B19D80885}"/>
                </a:ext>
              </a:extLst>
            </p:cNvPr>
            <p:cNvSpPr/>
            <p:nvPr/>
          </p:nvSpPr>
          <p:spPr>
            <a:xfrm>
              <a:off x="79479" y="150471"/>
              <a:ext cx="6308203" cy="562941"/>
            </a:xfrm>
            <a:prstGeom prst="roundRect">
              <a:avLst>
                <a:gd name="adj" fmla="val 31952"/>
              </a:avLst>
            </a:prstGeom>
            <a:solidFill>
              <a:srgbClr val="2F3242"/>
            </a:solidFill>
            <a:ln>
              <a:solidFill>
                <a:srgbClr val="9FEA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   </a:t>
              </a:r>
              <a:r>
                <a:rPr lang="en-US" dirty="0" err="1">
                  <a:solidFill>
                    <a:srgbClr val="7CB3C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Estrutura</a:t>
              </a:r>
              <a:r>
                <a:rPr lang="en-US" dirty="0">
                  <a:solidFill>
                    <a:srgbClr val="7CB3C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 do </a:t>
              </a:r>
              <a:r>
                <a:rPr lang="en-US" dirty="0" err="1">
                  <a:solidFill>
                    <a:srgbClr val="7CB3C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projeto</a:t>
              </a:r>
              <a:r>
                <a:rPr lang="en-US" dirty="0">
                  <a:solidFill>
                    <a:srgbClr val="7CB3C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 Electron</a:t>
              </a:r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pic>
          <p:nvPicPr>
            <p:cNvPr id="4" name="Picture 2" descr="Uma aplicação desktop usando React e Express com Electron - /dev/Kico">
              <a:extLst>
                <a:ext uri="{FF2B5EF4-FFF2-40B4-BE49-F238E27FC236}">
                  <a16:creationId xmlns:a16="http://schemas.microsoft.com/office/drawing/2014/main" id="{06253EFA-17D8-750B-DBD8-295A7A0879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53" y="199727"/>
              <a:ext cx="445377" cy="445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B19D7DC5-D171-DC6C-DA62-53CF2594A29D}"/>
              </a:ext>
            </a:extLst>
          </p:cNvPr>
          <p:cNvSpPr/>
          <p:nvPr/>
        </p:nvSpPr>
        <p:spPr>
          <a:xfrm>
            <a:off x="323805" y="1043861"/>
            <a:ext cx="11544390" cy="5524423"/>
          </a:xfrm>
          <a:prstGeom prst="roundRect">
            <a:avLst>
              <a:gd name="adj" fmla="val 5007"/>
            </a:avLst>
          </a:prstGeom>
          <a:solidFill>
            <a:schemeClr val="bg1">
              <a:lumMod val="8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9F37F076-2BB3-13E2-7CEC-81F164CE9D92}"/>
              </a:ext>
            </a:extLst>
          </p:cNvPr>
          <p:cNvGrpSpPr/>
          <p:nvPr/>
        </p:nvGrpSpPr>
        <p:grpSpPr>
          <a:xfrm>
            <a:off x="3887061" y="1043861"/>
            <a:ext cx="8247351" cy="5831188"/>
            <a:chOff x="3620844" y="1043861"/>
            <a:chExt cx="8247351" cy="5831188"/>
          </a:xfrm>
        </p:grpSpPr>
        <p:pic>
          <p:nvPicPr>
            <p:cNvPr id="13316" name="Picture 4" descr="macOS Terminal UI Mockup by SplittyDev on DeviantArt">
              <a:extLst>
                <a:ext uri="{FF2B5EF4-FFF2-40B4-BE49-F238E27FC236}">
                  <a16:creationId xmlns:a16="http://schemas.microsoft.com/office/drawing/2014/main" id="{9AA22334-BFB2-098D-E6C8-2909C79B46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0844" y="1043861"/>
              <a:ext cx="8247351" cy="5831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5A77DB13-D05C-C93F-144C-4AE1950F13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48709" y="1434640"/>
              <a:ext cx="3333750" cy="504825"/>
            </a:xfrm>
            <a:prstGeom prst="rect">
              <a:avLst/>
            </a:prstGeom>
          </p:spPr>
        </p:pic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99431E6C-8101-D82A-3B8E-B5A5BCB19AD6}"/>
              </a:ext>
            </a:extLst>
          </p:cNvPr>
          <p:cNvSpPr txBox="1"/>
          <p:nvPr/>
        </p:nvSpPr>
        <p:spPr>
          <a:xfrm>
            <a:off x="1023995" y="3707506"/>
            <a:ext cx="2819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/meDaNota10/main.js</a:t>
            </a:r>
          </a:p>
        </p:txBody>
      </p:sp>
      <p:pic>
        <p:nvPicPr>
          <p:cNvPr id="9" name="Picture 2" descr="Arquivo js - ícones de interface grátis">
            <a:extLst>
              <a:ext uri="{FF2B5EF4-FFF2-40B4-BE49-F238E27FC236}">
                <a16:creationId xmlns:a16="http://schemas.microsoft.com/office/drawing/2014/main" id="{F800608C-8AFF-3DB5-24BD-F7CB0B691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41" y="3467046"/>
            <a:ext cx="558947" cy="558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D2D5DC3E-D69D-EBE3-EF62-33A160253E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4926" y="1434640"/>
            <a:ext cx="7119848" cy="481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113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22FA4472-E108-18DE-A426-3C9D149A2B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B757EEB9-E028-2202-9F10-1377B8C84217}"/>
              </a:ext>
            </a:extLst>
          </p:cNvPr>
          <p:cNvGrpSpPr/>
          <p:nvPr/>
        </p:nvGrpSpPr>
        <p:grpSpPr>
          <a:xfrm>
            <a:off x="323805" y="240460"/>
            <a:ext cx="6308203" cy="562941"/>
            <a:chOff x="79479" y="150471"/>
            <a:chExt cx="6308203" cy="562941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42741D4A-5A2C-F7AC-6513-F69B19D80885}"/>
                </a:ext>
              </a:extLst>
            </p:cNvPr>
            <p:cNvSpPr/>
            <p:nvPr/>
          </p:nvSpPr>
          <p:spPr>
            <a:xfrm>
              <a:off x="79479" y="150471"/>
              <a:ext cx="6308203" cy="562941"/>
            </a:xfrm>
            <a:prstGeom prst="roundRect">
              <a:avLst>
                <a:gd name="adj" fmla="val 31952"/>
              </a:avLst>
            </a:prstGeom>
            <a:solidFill>
              <a:srgbClr val="2F3242"/>
            </a:solidFill>
            <a:ln>
              <a:solidFill>
                <a:srgbClr val="9FEA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   </a:t>
              </a:r>
              <a:r>
                <a:rPr lang="en-US" dirty="0" err="1">
                  <a:solidFill>
                    <a:srgbClr val="7CB3C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Estrutura</a:t>
              </a:r>
              <a:r>
                <a:rPr lang="en-US" dirty="0">
                  <a:solidFill>
                    <a:srgbClr val="7CB3C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 do </a:t>
              </a:r>
              <a:r>
                <a:rPr lang="en-US" dirty="0" err="1">
                  <a:solidFill>
                    <a:srgbClr val="7CB3C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projeto</a:t>
              </a:r>
              <a:r>
                <a:rPr lang="en-US" dirty="0">
                  <a:solidFill>
                    <a:srgbClr val="7CB3C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 Electron</a:t>
              </a:r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pic>
          <p:nvPicPr>
            <p:cNvPr id="4" name="Picture 2" descr="Uma aplicação desktop usando React e Express com Electron - /dev/Kico">
              <a:extLst>
                <a:ext uri="{FF2B5EF4-FFF2-40B4-BE49-F238E27FC236}">
                  <a16:creationId xmlns:a16="http://schemas.microsoft.com/office/drawing/2014/main" id="{06253EFA-17D8-750B-DBD8-295A7A0879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53" y="199727"/>
              <a:ext cx="445377" cy="445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B19D7DC5-D171-DC6C-DA62-53CF2594A29D}"/>
              </a:ext>
            </a:extLst>
          </p:cNvPr>
          <p:cNvSpPr/>
          <p:nvPr/>
        </p:nvSpPr>
        <p:spPr>
          <a:xfrm>
            <a:off x="323805" y="1043861"/>
            <a:ext cx="11544390" cy="5524423"/>
          </a:xfrm>
          <a:prstGeom prst="roundRect">
            <a:avLst>
              <a:gd name="adj" fmla="val 5007"/>
            </a:avLst>
          </a:prstGeom>
          <a:solidFill>
            <a:schemeClr val="bg1">
              <a:lumMod val="8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9F37F076-2BB3-13E2-7CEC-81F164CE9D92}"/>
              </a:ext>
            </a:extLst>
          </p:cNvPr>
          <p:cNvGrpSpPr/>
          <p:nvPr/>
        </p:nvGrpSpPr>
        <p:grpSpPr>
          <a:xfrm>
            <a:off x="3887061" y="1043861"/>
            <a:ext cx="8247351" cy="5831188"/>
            <a:chOff x="3620844" y="1043861"/>
            <a:chExt cx="8247351" cy="5831188"/>
          </a:xfrm>
        </p:grpSpPr>
        <p:pic>
          <p:nvPicPr>
            <p:cNvPr id="13316" name="Picture 4" descr="macOS Terminal UI Mockup by SplittyDev on DeviantArt">
              <a:extLst>
                <a:ext uri="{FF2B5EF4-FFF2-40B4-BE49-F238E27FC236}">
                  <a16:creationId xmlns:a16="http://schemas.microsoft.com/office/drawing/2014/main" id="{9AA22334-BFB2-098D-E6C8-2909C79B46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0844" y="1043861"/>
              <a:ext cx="8247351" cy="5831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5A77DB13-D05C-C93F-144C-4AE1950F13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48709" y="1434640"/>
              <a:ext cx="3333750" cy="504825"/>
            </a:xfrm>
            <a:prstGeom prst="rect">
              <a:avLst/>
            </a:prstGeom>
          </p:spPr>
        </p:pic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99431E6C-8101-D82A-3B8E-B5A5BCB19AD6}"/>
              </a:ext>
            </a:extLst>
          </p:cNvPr>
          <p:cNvSpPr txBox="1"/>
          <p:nvPr/>
        </p:nvSpPr>
        <p:spPr>
          <a:xfrm>
            <a:off x="1023995" y="3707506"/>
            <a:ext cx="2819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/meDaNota10/main.js</a:t>
            </a:r>
          </a:p>
        </p:txBody>
      </p:sp>
      <p:pic>
        <p:nvPicPr>
          <p:cNvPr id="9" name="Picture 2" descr="Arquivo js - ícones de interface grátis">
            <a:extLst>
              <a:ext uri="{FF2B5EF4-FFF2-40B4-BE49-F238E27FC236}">
                <a16:creationId xmlns:a16="http://schemas.microsoft.com/office/drawing/2014/main" id="{F800608C-8AFF-3DB5-24BD-F7CB0B691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41" y="3467046"/>
            <a:ext cx="558947" cy="558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6201AFC-A122-0060-80C7-213A29CB5C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4927" y="1434640"/>
            <a:ext cx="7142074" cy="48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721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22FA4472-E108-18DE-A426-3C9D149A2B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B757EEB9-E028-2202-9F10-1377B8C84217}"/>
              </a:ext>
            </a:extLst>
          </p:cNvPr>
          <p:cNvGrpSpPr/>
          <p:nvPr/>
        </p:nvGrpSpPr>
        <p:grpSpPr>
          <a:xfrm>
            <a:off x="323805" y="240460"/>
            <a:ext cx="6308203" cy="562941"/>
            <a:chOff x="79479" y="150471"/>
            <a:chExt cx="6308203" cy="562941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42741D4A-5A2C-F7AC-6513-F69B19D80885}"/>
                </a:ext>
              </a:extLst>
            </p:cNvPr>
            <p:cNvSpPr/>
            <p:nvPr/>
          </p:nvSpPr>
          <p:spPr>
            <a:xfrm>
              <a:off x="79479" y="150471"/>
              <a:ext cx="6308203" cy="562941"/>
            </a:xfrm>
            <a:prstGeom prst="roundRect">
              <a:avLst>
                <a:gd name="adj" fmla="val 31952"/>
              </a:avLst>
            </a:prstGeom>
            <a:solidFill>
              <a:srgbClr val="2F3242"/>
            </a:solidFill>
            <a:ln>
              <a:solidFill>
                <a:srgbClr val="9FEA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   </a:t>
              </a:r>
              <a:r>
                <a:rPr lang="en-US" dirty="0">
                  <a:solidFill>
                    <a:srgbClr val="7CB3C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Hello World</a:t>
              </a:r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pic>
          <p:nvPicPr>
            <p:cNvPr id="4" name="Picture 2" descr="Uma aplicação desktop usando React e Express com Electron - /dev/Kico">
              <a:extLst>
                <a:ext uri="{FF2B5EF4-FFF2-40B4-BE49-F238E27FC236}">
                  <a16:creationId xmlns:a16="http://schemas.microsoft.com/office/drawing/2014/main" id="{06253EFA-17D8-750B-DBD8-295A7A0879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53" y="199727"/>
              <a:ext cx="445377" cy="445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B19D7DC5-D171-DC6C-DA62-53CF2594A29D}"/>
              </a:ext>
            </a:extLst>
          </p:cNvPr>
          <p:cNvSpPr/>
          <p:nvPr/>
        </p:nvSpPr>
        <p:spPr>
          <a:xfrm>
            <a:off x="323805" y="1043861"/>
            <a:ext cx="11544390" cy="5524423"/>
          </a:xfrm>
          <a:prstGeom prst="roundRect">
            <a:avLst>
              <a:gd name="adj" fmla="val 5007"/>
            </a:avLst>
          </a:prstGeom>
          <a:solidFill>
            <a:schemeClr val="bg1">
              <a:lumMod val="8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D3DFA1DB-DB6E-CE78-6406-BE5F8165774E}"/>
              </a:ext>
            </a:extLst>
          </p:cNvPr>
          <p:cNvGrpSpPr/>
          <p:nvPr/>
        </p:nvGrpSpPr>
        <p:grpSpPr>
          <a:xfrm>
            <a:off x="4029496" y="5515424"/>
            <a:ext cx="8247351" cy="906694"/>
            <a:chOff x="1778829" y="5510674"/>
            <a:chExt cx="8247351" cy="906694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9F37F076-2BB3-13E2-7CEC-81F164CE9D92}"/>
                </a:ext>
              </a:extLst>
            </p:cNvPr>
            <p:cNvGrpSpPr/>
            <p:nvPr/>
          </p:nvGrpSpPr>
          <p:grpSpPr>
            <a:xfrm>
              <a:off x="1778829" y="5510674"/>
              <a:ext cx="8247351" cy="906694"/>
              <a:chOff x="3620844" y="1043862"/>
              <a:chExt cx="8247351" cy="906694"/>
            </a:xfrm>
          </p:grpSpPr>
          <p:pic>
            <p:nvPicPr>
              <p:cNvPr id="13316" name="Picture 4" descr="macOS Terminal UI Mockup by SplittyDev on DeviantArt">
                <a:extLst>
                  <a:ext uri="{FF2B5EF4-FFF2-40B4-BE49-F238E27FC236}">
                    <a16:creationId xmlns:a16="http://schemas.microsoft.com/office/drawing/2014/main" id="{9AA22334-BFB2-098D-E6C8-2909C79B46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84451"/>
              <a:stretch/>
            </p:blipFill>
            <p:spPr bwMode="auto">
              <a:xfrm>
                <a:off x="3620844" y="1043862"/>
                <a:ext cx="8247351" cy="9066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Imagem 18">
                <a:extLst>
                  <a:ext uri="{FF2B5EF4-FFF2-40B4-BE49-F238E27FC236}">
                    <a16:creationId xmlns:a16="http://schemas.microsoft.com/office/drawing/2014/main" id="{5A77DB13-D05C-C93F-144C-4AE1950F13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48709" y="1434640"/>
                <a:ext cx="3333750" cy="504825"/>
              </a:xfrm>
              <a:prstGeom prst="rect">
                <a:avLst/>
              </a:prstGeom>
            </p:spPr>
          </p:pic>
        </p:grpSp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8514B192-33EB-44DF-8F2F-16EA3E5AEA55}"/>
                </a:ext>
              </a:extLst>
            </p:cNvPr>
            <p:cNvSpPr txBox="1"/>
            <p:nvPr/>
          </p:nvSpPr>
          <p:spPr>
            <a:xfrm>
              <a:off x="2306694" y="5920802"/>
              <a:ext cx="717133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600" b="0" i="0" dirty="0" err="1">
                  <a:solidFill>
                    <a:srgbClr val="DF0BA7"/>
                  </a:solidFill>
                  <a:effectLst/>
                  <a:latin typeface="Consolas" panose="020B0609020204030204" pitchFamily="49" charset="0"/>
                </a:rPr>
                <a:t>usuario@pc</a:t>
              </a:r>
              <a:r>
                <a:rPr lang="es-ES" sz="1600" b="0" i="0" dirty="0">
                  <a:solidFill>
                    <a:srgbClr val="DF0BA7"/>
                  </a:solidFill>
                  <a:effectLst/>
                  <a:latin typeface="Consolas" panose="020B0609020204030204" pitchFamily="49" charset="0"/>
                </a:rPr>
                <a:t> ~/meDaNota10 $</a:t>
              </a:r>
              <a:r>
                <a:rPr lang="es-ES" sz="1600" b="0" i="0" dirty="0">
                  <a:solidFill>
                    <a:srgbClr val="B6B7F6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600" b="0" i="0" dirty="0" err="1">
                  <a:solidFill>
                    <a:srgbClr val="B6B7F6"/>
                  </a:solidFill>
                  <a:effectLst/>
                  <a:latin typeface="Consolas" panose="020B0609020204030204" pitchFamily="49" charset="0"/>
                </a:rPr>
                <a:t>npm</a:t>
              </a:r>
              <a:r>
                <a:rPr lang="en-US" sz="1600" b="0" i="0" dirty="0">
                  <a:solidFill>
                    <a:srgbClr val="B6B7F6"/>
                  </a:solidFill>
                  <a:effectLst/>
                  <a:latin typeface="Consolas" panose="020B0609020204030204" pitchFamily="49" charset="0"/>
                </a:rPr>
                <a:t> start</a:t>
              </a:r>
              <a:endParaRPr lang="en-US" sz="1600" dirty="0"/>
            </a:p>
          </p:txBody>
        </p:sp>
      </p:grpSp>
      <p:pic>
        <p:nvPicPr>
          <p:cNvPr id="9" name="Imagem 8">
            <a:extLst>
              <a:ext uri="{FF2B5EF4-FFF2-40B4-BE49-F238E27FC236}">
                <a16:creationId xmlns:a16="http://schemas.microsoft.com/office/drawing/2014/main" id="{9A1D3485-7033-C8F4-989F-59E3DFA7E1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3079" y="1239677"/>
            <a:ext cx="5679895" cy="427574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8825B79D-5B4F-6475-D797-7087EB4AEAD0}"/>
              </a:ext>
            </a:extLst>
          </p:cNvPr>
          <p:cNvSpPr txBox="1"/>
          <p:nvPr/>
        </p:nvSpPr>
        <p:spPr>
          <a:xfrm>
            <a:off x="669473" y="2970874"/>
            <a:ext cx="3585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2F324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Aplicativo </a:t>
            </a:r>
            <a:r>
              <a:rPr lang="pt-BR" dirty="0" err="1">
                <a:solidFill>
                  <a:srgbClr val="2F324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Electron</a:t>
            </a:r>
            <a:r>
              <a:rPr lang="pt-BR" dirty="0">
                <a:solidFill>
                  <a:srgbClr val="2F324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iniciado em janela do sistema operacional</a:t>
            </a:r>
          </a:p>
          <a:p>
            <a:pPr algn="ctr"/>
            <a:r>
              <a:rPr lang="pt-BR" dirty="0">
                <a:solidFill>
                  <a:srgbClr val="2F324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Windows 10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9CF56C21-6F90-9985-F9A7-F72EFD0EEC5F}"/>
              </a:ext>
            </a:extLst>
          </p:cNvPr>
          <p:cNvCxnSpPr>
            <a:cxnSpLocks/>
          </p:cNvCxnSpPr>
          <p:nvPr/>
        </p:nvCxnSpPr>
        <p:spPr>
          <a:xfrm flipV="1">
            <a:off x="4254658" y="3437122"/>
            <a:ext cx="823259" cy="1"/>
          </a:xfrm>
          <a:prstGeom prst="straightConnector1">
            <a:avLst/>
          </a:prstGeom>
          <a:ln w="38100">
            <a:solidFill>
              <a:srgbClr val="2F324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520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22FA4472-E108-18DE-A426-3C9D149A2B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B757EEB9-E028-2202-9F10-1377B8C84217}"/>
              </a:ext>
            </a:extLst>
          </p:cNvPr>
          <p:cNvGrpSpPr/>
          <p:nvPr/>
        </p:nvGrpSpPr>
        <p:grpSpPr>
          <a:xfrm>
            <a:off x="323805" y="239272"/>
            <a:ext cx="6308203" cy="562941"/>
            <a:chOff x="79479" y="149283"/>
            <a:chExt cx="6308203" cy="562941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42741D4A-5A2C-F7AC-6513-F69B19D80885}"/>
                </a:ext>
              </a:extLst>
            </p:cNvPr>
            <p:cNvSpPr/>
            <p:nvPr/>
          </p:nvSpPr>
          <p:spPr>
            <a:xfrm>
              <a:off x="79479" y="149283"/>
              <a:ext cx="6308203" cy="562941"/>
            </a:xfrm>
            <a:prstGeom prst="roundRect">
              <a:avLst>
                <a:gd name="adj" fmla="val 31952"/>
              </a:avLst>
            </a:prstGeom>
            <a:solidFill>
              <a:srgbClr val="2F3242"/>
            </a:solidFill>
            <a:ln>
              <a:solidFill>
                <a:srgbClr val="9FEA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   </a:t>
              </a:r>
              <a:r>
                <a:rPr lang="en-US" dirty="0">
                  <a:solidFill>
                    <a:srgbClr val="7CB3C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Hello World </a:t>
              </a:r>
              <a:r>
                <a:rPr lang="en-US" dirty="0" err="1">
                  <a:solidFill>
                    <a:srgbClr val="7CB3C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Compilado</a:t>
              </a:r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pic>
          <p:nvPicPr>
            <p:cNvPr id="4" name="Picture 2" descr="Uma aplicação desktop usando React e Express com Electron - /dev/Kico">
              <a:extLst>
                <a:ext uri="{FF2B5EF4-FFF2-40B4-BE49-F238E27FC236}">
                  <a16:creationId xmlns:a16="http://schemas.microsoft.com/office/drawing/2014/main" id="{06253EFA-17D8-750B-DBD8-295A7A0879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53" y="199727"/>
              <a:ext cx="445377" cy="445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B19D7DC5-D171-DC6C-DA62-53CF2594A29D}"/>
              </a:ext>
            </a:extLst>
          </p:cNvPr>
          <p:cNvSpPr/>
          <p:nvPr/>
        </p:nvSpPr>
        <p:spPr>
          <a:xfrm>
            <a:off x="323805" y="1043861"/>
            <a:ext cx="11544390" cy="5524423"/>
          </a:xfrm>
          <a:prstGeom prst="roundRect">
            <a:avLst>
              <a:gd name="adj" fmla="val 5007"/>
            </a:avLst>
          </a:prstGeom>
          <a:solidFill>
            <a:schemeClr val="bg1">
              <a:lumMod val="8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0">
            <a:extLst>
              <a:ext uri="{FF2B5EF4-FFF2-40B4-BE49-F238E27FC236}">
                <a16:creationId xmlns:a16="http://schemas.microsoft.com/office/drawing/2014/main" id="{6E35ECD7-DA84-EA5F-5846-6CEE5A3BE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70" y="3292493"/>
            <a:ext cx="627430" cy="62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F3C23369-C3F7-6E97-8A55-69F514CC3816}"/>
              </a:ext>
            </a:extLst>
          </p:cNvPr>
          <p:cNvSpPr txBox="1"/>
          <p:nvPr/>
        </p:nvSpPr>
        <p:spPr>
          <a:xfrm>
            <a:off x="814556" y="3429000"/>
            <a:ext cx="3410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/meDaNota10/</a:t>
            </a:r>
            <a:r>
              <a:rPr lang="pt-BR" sz="1600" dirty="0" err="1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package.json</a:t>
            </a:r>
            <a:endParaRPr lang="pt-BR" sz="1600" dirty="0">
              <a:solidFill>
                <a:srgbClr val="2F3242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AD4A3610-6DB8-9BBE-2C21-DBF2E105B411}"/>
              </a:ext>
            </a:extLst>
          </p:cNvPr>
          <p:cNvGrpSpPr/>
          <p:nvPr/>
        </p:nvGrpSpPr>
        <p:grpSpPr>
          <a:xfrm>
            <a:off x="4020515" y="1824675"/>
            <a:ext cx="8247351" cy="4667964"/>
            <a:chOff x="3944649" y="1147636"/>
            <a:chExt cx="8247351" cy="4667964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1EC57B39-7AC9-7F03-5B87-2DF3AB23972A}"/>
                </a:ext>
              </a:extLst>
            </p:cNvPr>
            <p:cNvGrpSpPr/>
            <p:nvPr/>
          </p:nvGrpSpPr>
          <p:grpSpPr>
            <a:xfrm>
              <a:off x="3944649" y="1147636"/>
              <a:ext cx="8247351" cy="4667964"/>
              <a:chOff x="3620844" y="1043861"/>
              <a:chExt cx="8247351" cy="4667964"/>
            </a:xfrm>
          </p:grpSpPr>
          <p:pic>
            <p:nvPicPr>
              <p:cNvPr id="8" name="Picture 4" descr="macOS Terminal UI Mockup by SplittyDev on DeviantArt">
                <a:extLst>
                  <a:ext uri="{FF2B5EF4-FFF2-40B4-BE49-F238E27FC236}">
                    <a16:creationId xmlns:a16="http://schemas.microsoft.com/office/drawing/2014/main" id="{8383EF30-9A0A-ADCE-F324-C4D379C5214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9949"/>
              <a:stretch/>
            </p:blipFill>
            <p:spPr bwMode="auto">
              <a:xfrm>
                <a:off x="3620844" y="1043861"/>
                <a:ext cx="8247351" cy="46679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Imagem 13">
                <a:extLst>
                  <a:ext uri="{FF2B5EF4-FFF2-40B4-BE49-F238E27FC236}">
                    <a16:creationId xmlns:a16="http://schemas.microsoft.com/office/drawing/2014/main" id="{6ECFF81F-334A-1263-CE5F-066C8D57C1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48709" y="1434640"/>
                <a:ext cx="3333750" cy="504825"/>
              </a:xfrm>
              <a:prstGeom prst="rect">
                <a:avLst/>
              </a:prstGeom>
            </p:spPr>
          </p:pic>
        </p:grpSp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9FF4CE44-6B93-D66C-8499-A6E054D22F13}"/>
                </a:ext>
              </a:extLst>
            </p:cNvPr>
            <p:cNvGrpSpPr/>
            <p:nvPr/>
          </p:nvGrpSpPr>
          <p:grpSpPr>
            <a:xfrm>
              <a:off x="4482681" y="1515236"/>
              <a:ext cx="7171285" cy="4271961"/>
              <a:chOff x="4425093" y="1411461"/>
              <a:chExt cx="7171285" cy="4271961"/>
            </a:xfrm>
          </p:grpSpPr>
          <p:pic>
            <p:nvPicPr>
              <p:cNvPr id="18" name="Imagem 17">
                <a:extLst>
                  <a:ext uri="{FF2B5EF4-FFF2-40B4-BE49-F238E27FC236}">
                    <a16:creationId xmlns:a16="http://schemas.microsoft.com/office/drawing/2014/main" id="{5F0F514E-89F6-B351-F1B9-279FCDD3AE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25093" y="4482007"/>
                <a:ext cx="7171285" cy="1201415"/>
              </a:xfrm>
              <a:prstGeom prst="rect">
                <a:avLst/>
              </a:prstGeom>
            </p:spPr>
          </p:pic>
          <p:pic>
            <p:nvPicPr>
              <p:cNvPr id="22" name="Imagem 21">
                <a:extLst>
                  <a:ext uri="{FF2B5EF4-FFF2-40B4-BE49-F238E27FC236}">
                    <a16:creationId xmlns:a16="http://schemas.microsoft.com/office/drawing/2014/main" id="{EE24F251-4B3F-8475-8E93-5AC58C71DD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766070" y="1411461"/>
                <a:ext cx="1820142" cy="3801741"/>
              </a:xfrm>
              <a:prstGeom prst="rect">
                <a:avLst/>
              </a:prstGeom>
            </p:spPr>
          </p:pic>
        </p:grp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D3DFA1DB-DB6E-CE78-6406-BE5F8165774E}"/>
              </a:ext>
            </a:extLst>
          </p:cNvPr>
          <p:cNvGrpSpPr/>
          <p:nvPr/>
        </p:nvGrpSpPr>
        <p:grpSpPr>
          <a:xfrm>
            <a:off x="4020515" y="1040041"/>
            <a:ext cx="8247351" cy="906694"/>
            <a:chOff x="1778829" y="5510674"/>
            <a:chExt cx="8247351" cy="906694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9F37F076-2BB3-13E2-7CEC-81F164CE9D92}"/>
                </a:ext>
              </a:extLst>
            </p:cNvPr>
            <p:cNvGrpSpPr/>
            <p:nvPr/>
          </p:nvGrpSpPr>
          <p:grpSpPr>
            <a:xfrm>
              <a:off x="1778829" y="5510674"/>
              <a:ext cx="8247351" cy="906694"/>
              <a:chOff x="3620844" y="1043862"/>
              <a:chExt cx="8247351" cy="906694"/>
            </a:xfrm>
          </p:grpSpPr>
          <p:pic>
            <p:nvPicPr>
              <p:cNvPr id="13316" name="Picture 4" descr="macOS Terminal UI Mockup by SplittyDev on DeviantArt">
                <a:extLst>
                  <a:ext uri="{FF2B5EF4-FFF2-40B4-BE49-F238E27FC236}">
                    <a16:creationId xmlns:a16="http://schemas.microsoft.com/office/drawing/2014/main" id="{9AA22334-BFB2-098D-E6C8-2909C79B46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84451"/>
              <a:stretch/>
            </p:blipFill>
            <p:spPr bwMode="auto">
              <a:xfrm>
                <a:off x="3620844" y="1043862"/>
                <a:ext cx="8247351" cy="9066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Imagem 18">
                <a:extLst>
                  <a:ext uri="{FF2B5EF4-FFF2-40B4-BE49-F238E27FC236}">
                    <a16:creationId xmlns:a16="http://schemas.microsoft.com/office/drawing/2014/main" id="{5A77DB13-D05C-C93F-144C-4AE1950F13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48709" y="1434640"/>
                <a:ext cx="3333750" cy="504825"/>
              </a:xfrm>
              <a:prstGeom prst="rect">
                <a:avLst/>
              </a:prstGeom>
            </p:spPr>
          </p:pic>
        </p:grpSp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8514B192-33EB-44DF-8F2F-16EA3E5AEA55}"/>
                </a:ext>
              </a:extLst>
            </p:cNvPr>
            <p:cNvSpPr txBox="1"/>
            <p:nvPr/>
          </p:nvSpPr>
          <p:spPr>
            <a:xfrm>
              <a:off x="2306694" y="5920802"/>
              <a:ext cx="717133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600" b="0" i="0" dirty="0" err="1">
                  <a:solidFill>
                    <a:srgbClr val="DF0BA7"/>
                  </a:solidFill>
                  <a:effectLst/>
                  <a:latin typeface="Consolas" panose="020B0609020204030204" pitchFamily="49" charset="0"/>
                </a:rPr>
                <a:t>usuario@pc</a:t>
              </a:r>
              <a:r>
                <a:rPr lang="es-ES" sz="1600" b="0" i="0" dirty="0">
                  <a:solidFill>
                    <a:srgbClr val="DF0BA7"/>
                  </a:solidFill>
                  <a:effectLst/>
                  <a:latin typeface="Consolas" panose="020B0609020204030204" pitchFamily="49" charset="0"/>
                </a:rPr>
                <a:t> ~/meDaNota10 $</a:t>
              </a:r>
              <a:r>
                <a:rPr lang="es-ES" sz="1600" b="0" i="0" dirty="0">
                  <a:solidFill>
                    <a:srgbClr val="B6B7F6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600" b="0" i="0" dirty="0" err="1">
                  <a:solidFill>
                    <a:srgbClr val="B6B7F6"/>
                  </a:solidFill>
                  <a:effectLst/>
                  <a:latin typeface="Consolas" panose="020B0609020204030204" pitchFamily="49" charset="0"/>
                </a:rPr>
                <a:t>npm</a:t>
              </a:r>
              <a:r>
                <a:rPr lang="en-US" sz="1600" b="0" i="0" dirty="0">
                  <a:solidFill>
                    <a:srgbClr val="B6B7F6"/>
                  </a:solidFill>
                  <a:effectLst/>
                  <a:latin typeface="Consolas" panose="020B0609020204030204" pitchFamily="49" charset="0"/>
                </a:rPr>
                <a:t> install electron-packager -g</a:t>
              </a:r>
              <a:endParaRPr lang="en-US" sz="1600" dirty="0"/>
            </a:p>
          </p:txBody>
        </p:sp>
      </p:grpSp>
      <p:pic>
        <p:nvPicPr>
          <p:cNvPr id="25" name="Imagem 24">
            <a:extLst>
              <a:ext uri="{FF2B5EF4-FFF2-40B4-BE49-F238E27FC236}">
                <a16:creationId xmlns:a16="http://schemas.microsoft.com/office/drawing/2014/main" id="{59A9AAA0-9D5C-6F5A-5103-700067A80E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8380" y="2182579"/>
            <a:ext cx="6161275" cy="408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800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22FA4472-E108-18DE-A426-3C9D149A2B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B757EEB9-E028-2202-9F10-1377B8C84217}"/>
              </a:ext>
            </a:extLst>
          </p:cNvPr>
          <p:cNvGrpSpPr/>
          <p:nvPr/>
        </p:nvGrpSpPr>
        <p:grpSpPr>
          <a:xfrm>
            <a:off x="323805" y="239272"/>
            <a:ext cx="6308203" cy="562941"/>
            <a:chOff x="79479" y="149283"/>
            <a:chExt cx="6308203" cy="562941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42741D4A-5A2C-F7AC-6513-F69B19D80885}"/>
                </a:ext>
              </a:extLst>
            </p:cNvPr>
            <p:cNvSpPr/>
            <p:nvPr/>
          </p:nvSpPr>
          <p:spPr>
            <a:xfrm>
              <a:off x="79479" y="149283"/>
              <a:ext cx="6308203" cy="562941"/>
            </a:xfrm>
            <a:prstGeom prst="roundRect">
              <a:avLst>
                <a:gd name="adj" fmla="val 31952"/>
              </a:avLst>
            </a:prstGeom>
            <a:solidFill>
              <a:srgbClr val="2F3242"/>
            </a:solidFill>
            <a:ln>
              <a:solidFill>
                <a:srgbClr val="9FEA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   </a:t>
              </a:r>
              <a:r>
                <a:rPr lang="en-US" dirty="0">
                  <a:solidFill>
                    <a:srgbClr val="7CB3C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Hello World </a:t>
              </a:r>
              <a:r>
                <a:rPr lang="en-US" dirty="0" err="1">
                  <a:solidFill>
                    <a:srgbClr val="7CB3C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Compilado</a:t>
              </a:r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pic>
          <p:nvPicPr>
            <p:cNvPr id="4" name="Picture 2" descr="Uma aplicação desktop usando React e Express com Electron - /dev/Kico">
              <a:extLst>
                <a:ext uri="{FF2B5EF4-FFF2-40B4-BE49-F238E27FC236}">
                  <a16:creationId xmlns:a16="http://schemas.microsoft.com/office/drawing/2014/main" id="{06253EFA-17D8-750B-DBD8-295A7A0879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53" y="199727"/>
              <a:ext cx="445377" cy="445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B19D7DC5-D171-DC6C-DA62-53CF2594A29D}"/>
              </a:ext>
            </a:extLst>
          </p:cNvPr>
          <p:cNvSpPr/>
          <p:nvPr/>
        </p:nvSpPr>
        <p:spPr>
          <a:xfrm>
            <a:off x="323805" y="1043861"/>
            <a:ext cx="11544390" cy="5524423"/>
          </a:xfrm>
          <a:prstGeom prst="roundRect">
            <a:avLst>
              <a:gd name="adj" fmla="val 5007"/>
            </a:avLst>
          </a:prstGeom>
          <a:solidFill>
            <a:schemeClr val="bg1">
              <a:lumMod val="8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C43E93B-A851-6636-C81C-1B66D6FD9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84" y="1502692"/>
            <a:ext cx="2953934" cy="476298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D0E7F636-20AB-1B02-1C34-9A3DA23F3D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6165"/>
          <a:stretch/>
        </p:blipFill>
        <p:spPr>
          <a:xfrm>
            <a:off x="4586044" y="1909739"/>
            <a:ext cx="7171332" cy="4525781"/>
          </a:xfrm>
          <a:prstGeom prst="rect">
            <a:avLst/>
          </a:prstGeom>
        </p:spPr>
      </p:pic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D6893B1C-27B5-7D13-CEA5-E8907139772E}"/>
              </a:ext>
            </a:extLst>
          </p:cNvPr>
          <p:cNvCxnSpPr>
            <a:cxnSpLocks/>
          </p:cNvCxnSpPr>
          <p:nvPr/>
        </p:nvCxnSpPr>
        <p:spPr>
          <a:xfrm>
            <a:off x="3768812" y="4039006"/>
            <a:ext cx="704049" cy="0"/>
          </a:xfrm>
          <a:prstGeom prst="straightConnector1">
            <a:avLst/>
          </a:prstGeom>
          <a:ln w="38100">
            <a:solidFill>
              <a:srgbClr val="2F324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54AB9CA-B99E-A67E-1DC7-FBEF606CC3F4}"/>
              </a:ext>
            </a:extLst>
          </p:cNvPr>
          <p:cNvSpPr txBox="1"/>
          <p:nvPr/>
        </p:nvSpPr>
        <p:spPr>
          <a:xfrm>
            <a:off x="3501056" y="3416190"/>
            <a:ext cx="1081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Arquivo</a:t>
            </a:r>
          </a:p>
          <a:p>
            <a:pPr algn="ctr"/>
            <a:r>
              <a:rPr lang="pt-BR" sz="1600" dirty="0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 .</a:t>
            </a:r>
            <a:r>
              <a:rPr lang="pt-BR" sz="1600" dirty="0" err="1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exe</a:t>
            </a:r>
            <a:endParaRPr lang="pt-BR" sz="1600" dirty="0">
              <a:solidFill>
                <a:srgbClr val="2F3242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DF4B6A3A-2611-8A39-4A8C-802A12792B51}"/>
              </a:ext>
            </a:extLst>
          </p:cNvPr>
          <p:cNvGrpSpPr/>
          <p:nvPr/>
        </p:nvGrpSpPr>
        <p:grpSpPr>
          <a:xfrm>
            <a:off x="4081329" y="1049345"/>
            <a:ext cx="8247351" cy="906694"/>
            <a:chOff x="1778829" y="5510674"/>
            <a:chExt cx="8247351" cy="906694"/>
          </a:xfrm>
        </p:grpSpPr>
        <p:grpSp>
          <p:nvGrpSpPr>
            <p:cNvPr id="35" name="Agrupar 34">
              <a:extLst>
                <a:ext uri="{FF2B5EF4-FFF2-40B4-BE49-F238E27FC236}">
                  <a16:creationId xmlns:a16="http://schemas.microsoft.com/office/drawing/2014/main" id="{ED47B4AA-E918-979C-5F97-88AFD70112C0}"/>
                </a:ext>
              </a:extLst>
            </p:cNvPr>
            <p:cNvGrpSpPr/>
            <p:nvPr/>
          </p:nvGrpSpPr>
          <p:grpSpPr>
            <a:xfrm>
              <a:off x="1778829" y="5510674"/>
              <a:ext cx="8247351" cy="906694"/>
              <a:chOff x="3620844" y="1043862"/>
              <a:chExt cx="8247351" cy="906694"/>
            </a:xfrm>
          </p:grpSpPr>
          <p:pic>
            <p:nvPicPr>
              <p:cNvPr id="37" name="Picture 4" descr="macOS Terminal UI Mockup by SplittyDev on DeviantArt">
                <a:extLst>
                  <a:ext uri="{FF2B5EF4-FFF2-40B4-BE49-F238E27FC236}">
                    <a16:creationId xmlns:a16="http://schemas.microsoft.com/office/drawing/2014/main" id="{F17EF831-D91C-1F38-4BE7-8D502ACA34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84451"/>
              <a:stretch/>
            </p:blipFill>
            <p:spPr bwMode="auto">
              <a:xfrm>
                <a:off x="3620844" y="1043862"/>
                <a:ext cx="8247351" cy="9066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" name="Imagem 37">
                <a:extLst>
                  <a:ext uri="{FF2B5EF4-FFF2-40B4-BE49-F238E27FC236}">
                    <a16:creationId xmlns:a16="http://schemas.microsoft.com/office/drawing/2014/main" id="{D6C16657-DBC8-B17F-1C5E-EEAABBFCC0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48709" y="1434640"/>
                <a:ext cx="3333750" cy="504825"/>
              </a:xfrm>
              <a:prstGeom prst="rect">
                <a:avLst/>
              </a:prstGeom>
            </p:spPr>
          </p:pic>
        </p:grp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C0213620-7BF6-D63E-393F-4C27D60BF232}"/>
                </a:ext>
              </a:extLst>
            </p:cNvPr>
            <p:cNvSpPr txBox="1"/>
            <p:nvPr/>
          </p:nvSpPr>
          <p:spPr>
            <a:xfrm>
              <a:off x="2306694" y="5920802"/>
              <a:ext cx="717133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600" b="0" i="0" dirty="0" err="1">
                  <a:solidFill>
                    <a:srgbClr val="DF0BA7"/>
                  </a:solidFill>
                  <a:effectLst/>
                  <a:latin typeface="Consolas" panose="020B0609020204030204" pitchFamily="49" charset="0"/>
                </a:rPr>
                <a:t>usuario@pc</a:t>
              </a:r>
              <a:r>
                <a:rPr lang="es-ES" sz="1600" b="0" i="0" dirty="0">
                  <a:solidFill>
                    <a:srgbClr val="DF0BA7"/>
                  </a:solidFill>
                  <a:effectLst/>
                  <a:latin typeface="Consolas" panose="020B0609020204030204" pitchFamily="49" charset="0"/>
                </a:rPr>
                <a:t> ~/meDaNota10 $</a:t>
              </a:r>
              <a:r>
                <a:rPr lang="es-ES" sz="1600" b="0" i="0" dirty="0">
                  <a:solidFill>
                    <a:srgbClr val="B6B7F6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600" b="0" i="0" dirty="0" err="1">
                  <a:solidFill>
                    <a:srgbClr val="B6B7F6"/>
                  </a:solidFill>
                  <a:effectLst/>
                  <a:latin typeface="Consolas" panose="020B0609020204030204" pitchFamily="49" charset="0"/>
                </a:rPr>
                <a:t>npm</a:t>
              </a:r>
              <a:r>
                <a:rPr lang="en-US" sz="1600" b="0" i="0" dirty="0">
                  <a:solidFill>
                    <a:srgbClr val="B6B7F6"/>
                  </a:solidFill>
                  <a:effectLst/>
                  <a:latin typeface="Consolas" panose="020B0609020204030204" pitchFamily="49" charset="0"/>
                </a:rPr>
                <a:t> run </a:t>
              </a:r>
              <a:r>
                <a:rPr lang="en-US" sz="1600" b="0" i="0" dirty="0" err="1">
                  <a:solidFill>
                    <a:srgbClr val="B6B7F6"/>
                  </a:solidFill>
                  <a:effectLst/>
                  <a:latin typeface="Consolas" panose="020B0609020204030204" pitchFamily="49" charset="0"/>
                </a:rPr>
                <a:t>compilar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166210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22FA4472-E108-18DE-A426-3C9D149A2B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B757EEB9-E028-2202-9F10-1377B8C84217}"/>
              </a:ext>
            </a:extLst>
          </p:cNvPr>
          <p:cNvGrpSpPr/>
          <p:nvPr/>
        </p:nvGrpSpPr>
        <p:grpSpPr>
          <a:xfrm>
            <a:off x="323805" y="240460"/>
            <a:ext cx="6308203" cy="562941"/>
            <a:chOff x="79479" y="150471"/>
            <a:chExt cx="6308203" cy="562941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42741D4A-5A2C-F7AC-6513-F69B19D80885}"/>
                </a:ext>
              </a:extLst>
            </p:cNvPr>
            <p:cNvSpPr/>
            <p:nvPr/>
          </p:nvSpPr>
          <p:spPr>
            <a:xfrm>
              <a:off x="79479" y="150471"/>
              <a:ext cx="6308203" cy="562941"/>
            </a:xfrm>
            <a:prstGeom prst="roundRect">
              <a:avLst>
                <a:gd name="adj" fmla="val 31952"/>
              </a:avLst>
            </a:prstGeom>
            <a:solidFill>
              <a:srgbClr val="2F3242"/>
            </a:solidFill>
            <a:ln>
              <a:solidFill>
                <a:srgbClr val="9FEA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   </a:t>
              </a:r>
              <a:r>
                <a:rPr lang="en-US" dirty="0" err="1">
                  <a:solidFill>
                    <a:srgbClr val="7CB3C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Conclusão</a:t>
              </a:r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pic>
          <p:nvPicPr>
            <p:cNvPr id="4" name="Picture 2" descr="Uma aplicação desktop usando React e Express com Electron - /dev/Kico">
              <a:extLst>
                <a:ext uri="{FF2B5EF4-FFF2-40B4-BE49-F238E27FC236}">
                  <a16:creationId xmlns:a16="http://schemas.microsoft.com/office/drawing/2014/main" id="{06253EFA-17D8-750B-DBD8-295A7A0879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53" y="199727"/>
              <a:ext cx="445377" cy="445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B19D7DC5-D171-DC6C-DA62-53CF2594A29D}"/>
              </a:ext>
            </a:extLst>
          </p:cNvPr>
          <p:cNvSpPr/>
          <p:nvPr/>
        </p:nvSpPr>
        <p:spPr>
          <a:xfrm>
            <a:off x="323805" y="1043861"/>
            <a:ext cx="11544390" cy="5524423"/>
          </a:xfrm>
          <a:prstGeom prst="roundRect">
            <a:avLst>
              <a:gd name="adj" fmla="val 5007"/>
            </a:avLst>
          </a:prstGeom>
          <a:solidFill>
            <a:schemeClr val="bg1">
              <a:lumMod val="8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0CD7A5D-F06A-FC53-BE67-ED8264073D36}"/>
              </a:ext>
            </a:extLst>
          </p:cNvPr>
          <p:cNvSpPr txBox="1"/>
          <p:nvPr/>
        </p:nvSpPr>
        <p:spPr>
          <a:xfrm>
            <a:off x="814556" y="2367171"/>
            <a:ext cx="477354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Multiplataforma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Open </a:t>
            </a:r>
            <a:r>
              <a:rPr lang="pt-BR" dirty="0" err="1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Source</a:t>
            </a:r>
            <a:endParaRPr lang="pt-BR" dirty="0">
              <a:solidFill>
                <a:srgbClr val="2F3242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Tecnologias Web como HTML, CSS e JS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Interfaces nativas que possibilitam se adaptar ao SO em </a:t>
            </a:r>
            <a:r>
              <a:rPr lang="pt-BR" dirty="0" err="1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execu</a:t>
            </a:r>
            <a:r>
              <a:rPr lang="en-US" dirty="0" err="1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çã</a:t>
            </a:r>
            <a:r>
              <a:rPr lang="pt-BR" dirty="0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o.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A9DEBFD-E45B-06C9-2D92-4562FBAA51EB}"/>
              </a:ext>
            </a:extLst>
          </p:cNvPr>
          <p:cNvSpPr txBox="1"/>
          <p:nvPr/>
        </p:nvSpPr>
        <p:spPr>
          <a:xfrm>
            <a:off x="6341375" y="2367171"/>
            <a:ext cx="4773540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Tamanho do apps</a:t>
            </a:r>
          </a:p>
          <a:p>
            <a:pPr marL="285750" indent="-285750">
              <a:buFontTx/>
              <a:buChar char="-"/>
            </a:pPr>
            <a:r>
              <a:rPr lang="pt-BR" dirty="0" err="1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Chromium</a:t>
            </a:r>
            <a:r>
              <a:rPr lang="pt-BR" dirty="0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tem mais de 20 milhões de linhas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Um </a:t>
            </a:r>
            <a:r>
              <a:rPr lang="pt-BR" dirty="0" err="1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hello</a:t>
            </a:r>
            <a:r>
              <a:rPr lang="pt-BR" dirty="0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world pode chegar a 100MB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Proteção: O código </a:t>
            </a:r>
            <a:r>
              <a:rPr lang="pt-BR" dirty="0" err="1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nã´p</a:t>
            </a:r>
            <a:r>
              <a:rPr lang="pt-BR" dirty="0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é criptografado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pt-BR" dirty="0">
              <a:solidFill>
                <a:srgbClr val="2F3242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32BEB16-123A-24EA-193B-DDE20342EF13}"/>
              </a:ext>
            </a:extLst>
          </p:cNvPr>
          <p:cNvSpPr txBox="1"/>
          <p:nvPr/>
        </p:nvSpPr>
        <p:spPr>
          <a:xfrm>
            <a:off x="1219200" y="1731753"/>
            <a:ext cx="1605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Vantagens</a:t>
            </a:r>
            <a:endParaRPr lang="en-US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5447B46-1ECD-50E5-5BB9-E68D953E3BBC}"/>
              </a:ext>
            </a:extLst>
          </p:cNvPr>
          <p:cNvSpPr txBox="1"/>
          <p:nvPr/>
        </p:nvSpPr>
        <p:spPr>
          <a:xfrm>
            <a:off x="7731760" y="1731753"/>
            <a:ext cx="1747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Desvantagens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310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BA81B7E5-4162-D850-1108-CBBD814FF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C5C1FF0E-9A34-D28B-553D-0B2D7EB34AAD}"/>
              </a:ext>
            </a:extLst>
          </p:cNvPr>
          <p:cNvSpPr/>
          <p:nvPr/>
        </p:nvSpPr>
        <p:spPr>
          <a:xfrm>
            <a:off x="3334965" y="0"/>
            <a:ext cx="5360894" cy="6553200"/>
          </a:xfrm>
          <a:prstGeom prst="rect">
            <a:avLst/>
          </a:prstGeom>
          <a:solidFill>
            <a:srgbClr val="2F3242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EFD6A2A-9FDC-5D1C-A509-2C1A2662B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504" y="1359169"/>
            <a:ext cx="3692992" cy="371358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F60F41A-3F44-1ECD-974A-8692730FFF71}"/>
              </a:ext>
            </a:extLst>
          </p:cNvPr>
          <p:cNvSpPr txBox="1"/>
          <p:nvPr/>
        </p:nvSpPr>
        <p:spPr>
          <a:xfrm>
            <a:off x="5192547" y="443299"/>
            <a:ext cx="1806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7CB3C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OBRIGADO!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429F96B-EBC7-C6B2-EB6E-4AADC199F998}"/>
              </a:ext>
            </a:extLst>
          </p:cNvPr>
          <p:cNvSpPr txBox="1"/>
          <p:nvPr/>
        </p:nvSpPr>
        <p:spPr>
          <a:xfrm>
            <a:off x="4624283" y="5948445"/>
            <a:ext cx="2943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7CB3C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WILSON BRANDÃO!</a:t>
            </a:r>
          </a:p>
        </p:txBody>
      </p:sp>
    </p:spTree>
    <p:extLst>
      <p:ext uri="{BB962C8B-B14F-4D97-AF65-F5344CB8AC3E}">
        <p14:creationId xmlns:p14="http://schemas.microsoft.com/office/powerpoint/2010/main" val="326685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22FA4472-E108-18DE-A426-3C9D149A2B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B757EEB9-E028-2202-9F10-1377B8C84217}"/>
              </a:ext>
            </a:extLst>
          </p:cNvPr>
          <p:cNvGrpSpPr/>
          <p:nvPr/>
        </p:nvGrpSpPr>
        <p:grpSpPr>
          <a:xfrm>
            <a:off x="5575210" y="738300"/>
            <a:ext cx="6308203" cy="562941"/>
            <a:chOff x="79479" y="150471"/>
            <a:chExt cx="6308203" cy="562941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42741D4A-5A2C-F7AC-6513-F69B19D80885}"/>
                </a:ext>
              </a:extLst>
            </p:cNvPr>
            <p:cNvSpPr/>
            <p:nvPr/>
          </p:nvSpPr>
          <p:spPr>
            <a:xfrm>
              <a:off x="79479" y="150471"/>
              <a:ext cx="6308203" cy="562941"/>
            </a:xfrm>
            <a:prstGeom prst="roundRect">
              <a:avLst>
                <a:gd name="adj" fmla="val 31952"/>
              </a:avLst>
            </a:prstGeom>
            <a:solidFill>
              <a:srgbClr val="2F3242"/>
            </a:solidFill>
            <a:ln>
              <a:solidFill>
                <a:srgbClr val="9FEA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   </a:t>
              </a:r>
              <a:r>
                <a:rPr lang="en-US" dirty="0">
                  <a:solidFill>
                    <a:srgbClr val="7CB3C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O que é Electron</a:t>
              </a:r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pic>
          <p:nvPicPr>
            <p:cNvPr id="4" name="Picture 2" descr="Uma aplicação desktop usando React e Express com Electron - /dev/Kico">
              <a:extLst>
                <a:ext uri="{FF2B5EF4-FFF2-40B4-BE49-F238E27FC236}">
                  <a16:creationId xmlns:a16="http://schemas.microsoft.com/office/drawing/2014/main" id="{06253EFA-17D8-750B-DBD8-295A7A0879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53" y="199727"/>
              <a:ext cx="445377" cy="445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7" name="Imagem 26">
            <a:extLst>
              <a:ext uri="{FF2B5EF4-FFF2-40B4-BE49-F238E27FC236}">
                <a16:creationId xmlns:a16="http://schemas.microsoft.com/office/drawing/2014/main" id="{E6730107-3C53-8D33-00FA-2C97E912A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7" y="2299569"/>
            <a:ext cx="2505075" cy="1924050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DC29A7EF-7731-8CF7-F71D-197586B18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834" y="178711"/>
            <a:ext cx="1638300" cy="1628775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529EA1DF-230B-358B-7C7D-1DB91FD0BB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8460" y="2615999"/>
            <a:ext cx="1390650" cy="1190625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FF9F4417-526B-9331-34E0-CCADAB87CC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3319" y="548265"/>
            <a:ext cx="1538705" cy="1779707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BAB2D57A-4954-315F-8060-594235303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2850" y="4261548"/>
            <a:ext cx="1426867" cy="1418572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9FD1252D-D6CA-D985-8054-8A262EC2E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273" y="5217627"/>
            <a:ext cx="1440797" cy="1241206"/>
          </a:xfrm>
          <a:prstGeom prst="rect">
            <a:avLst/>
          </a:prstGeom>
        </p:spPr>
      </p:pic>
      <p:grpSp>
        <p:nvGrpSpPr>
          <p:cNvPr id="51" name="Agrupar 50">
            <a:extLst>
              <a:ext uri="{FF2B5EF4-FFF2-40B4-BE49-F238E27FC236}">
                <a16:creationId xmlns:a16="http://schemas.microsoft.com/office/drawing/2014/main" id="{7B69062A-E6D8-4C5B-CCC1-F40084833753}"/>
              </a:ext>
            </a:extLst>
          </p:cNvPr>
          <p:cNvGrpSpPr/>
          <p:nvPr/>
        </p:nvGrpSpPr>
        <p:grpSpPr>
          <a:xfrm>
            <a:off x="5575209" y="1657037"/>
            <a:ext cx="6308203" cy="562941"/>
            <a:chOff x="79479" y="150471"/>
            <a:chExt cx="6308203" cy="562941"/>
          </a:xfrm>
        </p:grpSpPr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503C4FC8-06F4-1019-58FA-06652263CE49}"/>
                </a:ext>
              </a:extLst>
            </p:cNvPr>
            <p:cNvSpPr/>
            <p:nvPr/>
          </p:nvSpPr>
          <p:spPr>
            <a:xfrm>
              <a:off x="79479" y="150471"/>
              <a:ext cx="6308203" cy="562941"/>
            </a:xfrm>
            <a:prstGeom prst="roundRect">
              <a:avLst>
                <a:gd name="adj" fmla="val 31952"/>
              </a:avLst>
            </a:prstGeom>
            <a:solidFill>
              <a:srgbClr val="2F3242"/>
            </a:solidFill>
            <a:ln>
              <a:solidFill>
                <a:srgbClr val="9FEA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   </a:t>
              </a:r>
              <a:r>
                <a:rPr lang="en-US" dirty="0" err="1">
                  <a:solidFill>
                    <a:srgbClr val="7CB3C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Onde</a:t>
              </a:r>
              <a:r>
                <a:rPr lang="en-US" dirty="0">
                  <a:solidFill>
                    <a:srgbClr val="7CB3C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 é </a:t>
              </a:r>
              <a:r>
                <a:rPr lang="en-US" dirty="0" err="1">
                  <a:solidFill>
                    <a:srgbClr val="7CB3C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usado</a:t>
              </a:r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pic>
          <p:nvPicPr>
            <p:cNvPr id="53" name="Picture 2" descr="Uma aplicação desktop usando React e Express com Electron - /dev/Kico">
              <a:extLst>
                <a:ext uri="{FF2B5EF4-FFF2-40B4-BE49-F238E27FC236}">
                  <a16:creationId xmlns:a16="http://schemas.microsoft.com/office/drawing/2014/main" id="{12648ABE-69F2-021A-AD36-FB5591A209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53" y="199727"/>
              <a:ext cx="445377" cy="445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78675213-1362-9FF4-815C-9F8989D10CC1}"/>
              </a:ext>
            </a:extLst>
          </p:cNvPr>
          <p:cNvGrpSpPr/>
          <p:nvPr/>
        </p:nvGrpSpPr>
        <p:grpSpPr>
          <a:xfrm>
            <a:off x="5575209" y="2575774"/>
            <a:ext cx="6308203" cy="562941"/>
            <a:chOff x="79479" y="150471"/>
            <a:chExt cx="6308203" cy="562941"/>
          </a:xfrm>
        </p:grpSpPr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640D4C53-6D63-BAFA-5687-CA69418346B7}"/>
                </a:ext>
              </a:extLst>
            </p:cNvPr>
            <p:cNvSpPr/>
            <p:nvPr/>
          </p:nvSpPr>
          <p:spPr>
            <a:xfrm>
              <a:off x="79479" y="150471"/>
              <a:ext cx="6308203" cy="562941"/>
            </a:xfrm>
            <a:prstGeom prst="roundRect">
              <a:avLst>
                <a:gd name="adj" fmla="val 31952"/>
              </a:avLst>
            </a:prstGeom>
            <a:solidFill>
              <a:srgbClr val="2F3242"/>
            </a:solidFill>
            <a:ln>
              <a:solidFill>
                <a:srgbClr val="9FEA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   </a:t>
              </a:r>
              <a:r>
                <a:rPr lang="en-US" dirty="0" err="1">
                  <a:solidFill>
                    <a:srgbClr val="7CB3C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Arquitetura</a:t>
              </a:r>
              <a:r>
                <a:rPr lang="en-US" dirty="0">
                  <a:solidFill>
                    <a:srgbClr val="7CB3C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: Como </a:t>
              </a:r>
              <a:r>
                <a:rPr lang="en-US" dirty="0" err="1">
                  <a:solidFill>
                    <a:srgbClr val="7CB3C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funciona</a:t>
              </a:r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pic>
          <p:nvPicPr>
            <p:cNvPr id="59" name="Picture 2" descr="Uma aplicação desktop usando React e Express com Electron - /dev/Kico">
              <a:extLst>
                <a:ext uri="{FF2B5EF4-FFF2-40B4-BE49-F238E27FC236}">
                  <a16:creationId xmlns:a16="http://schemas.microsoft.com/office/drawing/2014/main" id="{E37A910E-4000-9D39-B098-85EE59CF9D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53" y="199727"/>
              <a:ext cx="445377" cy="445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88F903D6-873D-E83A-2C10-90131F97DC3D}"/>
              </a:ext>
            </a:extLst>
          </p:cNvPr>
          <p:cNvGrpSpPr/>
          <p:nvPr/>
        </p:nvGrpSpPr>
        <p:grpSpPr>
          <a:xfrm>
            <a:off x="5575209" y="3494511"/>
            <a:ext cx="6308203" cy="562941"/>
            <a:chOff x="79479" y="150471"/>
            <a:chExt cx="6308203" cy="562941"/>
          </a:xfrm>
        </p:grpSpPr>
        <p:sp>
          <p:nvSpPr>
            <p:cNvPr id="61" name="Retângulo: Cantos Arredondados 60">
              <a:extLst>
                <a:ext uri="{FF2B5EF4-FFF2-40B4-BE49-F238E27FC236}">
                  <a16:creationId xmlns:a16="http://schemas.microsoft.com/office/drawing/2014/main" id="{C853A729-FFC8-E0EA-315C-4F0DFCB81EF5}"/>
                </a:ext>
              </a:extLst>
            </p:cNvPr>
            <p:cNvSpPr/>
            <p:nvPr/>
          </p:nvSpPr>
          <p:spPr>
            <a:xfrm>
              <a:off x="79479" y="150471"/>
              <a:ext cx="6308203" cy="562941"/>
            </a:xfrm>
            <a:prstGeom prst="roundRect">
              <a:avLst>
                <a:gd name="adj" fmla="val 31952"/>
              </a:avLst>
            </a:prstGeom>
            <a:solidFill>
              <a:srgbClr val="2F3242"/>
            </a:solidFill>
            <a:ln>
              <a:solidFill>
                <a:srgbClr val="9FEA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   </a:t>
              </a:r>
              <a:r>
                <a:rPr lang="en-US" dirty="0" err="1">
                  <a:solidFill>
                    <a:srgbClr val="7CB3C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Estrutura</a:t>
              </a:r>
              <a:r>
                <a:rPr lang="en-US" dirty="0">
                  <a:solidFill>
                    <a:srgbClr val="7CB3C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: </a:t>
              </a:r>
              <a:r>
                <a:rPr lang="en-US" dirty="0" err="1">
                  <a:solidFill>
                    <a:srgbClr val="7CB3C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Projeto</a:t>
              </a:r>
              <a:r>
                <a:rPr lang="en-US" dirty="0">
                  <a:solidFill>
                    <a:srgbClr val="7CB3C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 Electron</a:t>
              </a:r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pic>
          <p:nvPicPr>
            <p:cNvPr id="62" name="Picture 2" descr="Uma aplicação desktop usando React e Express com Electron - /dev/Kico">
              <a:extLst>
                <a:ext uri="{FF2B5EF4-FFF2-40B4-BE49-F238E27FC236}">
                  <a16:creationId xmlns:a16="http://schemas.microsoft.com/office/drawing/2014/main" id="{C8051F94-E11E-05BC-3C99-CCC28CE239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53" y="199727"/>
              <a:ext cx="445377" cy="445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596561E2-26FA-9F27-9E24-EB7CFE6CBFEE}"/>
              </a:ext>
            </a:extLst>
          </p:cNvPr>
          <p:cNvGrpSpPr/>
          <p:nvPr/>
        </p:nvGrpSpPr>
        <p:grpSpPr>
          <a:xfrm>
            <a:off x="5575209" y="4413248"/>
            <a:ext cx="6308203" cy="562941"/>
            <a:chOff x="79479" y="150471"/>
            <a:chExt cx="6308203" cy="562941"/>
          </a:xfrm>
        </p:grpSpPr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id="{2D6C0697-ADD4-5E00-D970-5169DD2A60E3}"/>
                </a:ext>
              </a:extLst>
            </p:cNvPr>
            <p:cNvSpPr/>
            <p:nvPr/>
          </p:nvSpPr>
          <p:spPr>
            <a:xfrm>
              <a:off x="79479" y="150471"/>
              <a:ext cx="6308203" cy="562941"/>
            </a:xfrm>
            <a:prstGeom prst="roundRect">
              <a:avLst>
                <a:gd name="adj" fmla="val 31952"/>
              </a:avLst>
            </a:prstGeom>
            <a:solidFill>
              <a:srgbClr val="2F3242"/>
            </a:solidFill>
            <a:ln>
              <a:solidFill>
                <a:srgbClr val="9FEA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   </a:t>
              </a:r>
              <a:r>
                <a:rPr lang="en-US" dirty="0">
                  <a:solidFill>
                    <a:srgbClr val="7CB3C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Hello World!</a:t>
              </a:r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pic>
          <p:nvPicPr>
            <p:cNvPr id="65" name="Picture 2" descr="Uma aplicação desktop usando React e Express com Electron - /dev/Kico">
              <a:extLst>
                <a:ext uri="{FF2B5EF4-FFF2-40B4-BE49-F238E27FC236}">
                  <a16:creationId xmlns:a16="http://schemas.microsoft.com/office/drawing/2014/main" id="{7B795718-A996-562A-0B3B-151C228FC0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53" y="199727"/>
              <a:ext cx="445377" cy="445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6" name="Agrupar 65">
            <a:extLst>
              <a:ext uri="{FF2B5EF4-FFF2-40B4-BE49-F238E27FC236}">
                <a16:creationId xmlns:a16="http://schemas.microsoft.com/office/drawing/2014/main" id="{EB43F4AB-BAE0-CBF7-20F3-28BD6C5D6C02}"/>
              </a:ext>
            </a:extLst>
          </p:cNvPr>
          <p:cNvGrpSpPr/>
          <p:nvPr/>
        </p:nvGrpSpPr>
        <p:grpSpPr>
          <a:xfrm>
            <a:off x="5553497" y="5331985"/>
            <a:ext cx="6308203" cy="562941"/>
            <a:chOff x="79479" y="150471"/>
            <a:chExt cx="6308203" cy="562941"/>
          </a:xfrm>
        </p:grpSpPr>
        <p:sp>
          <p:nvSpPr>
            <p:cNvPr id="67" name="Retângulo: Cantos Arredondados 66">
              <a:extLst>
                <a:ext uri="{FF2B5EF4-FFF2-40B4-BE49-F238E27FC236}">
                  <a16:creationId xmlns:a16="http://schemas.microsoft.com/office/drawing/2014/main" id="{55401DE2-74A5-E4F0-490A-42809F93E393}"/>
                </a:ext>
              </a:extLst>
            </p:cNvPr>
            <p:cNvSpPr/>
            <p:nvPr/>
          </p:nvSpPr>
          <p:spPr>
            <a:xfrm>
              <a:off x="79479" y="150471"/>
              <a:ext cx="6308203" cy="562941"/>
            </a:xfrm>
            <a:prstGeom prst="roundRect">
              <a:avLst>
                <a:gd name="adj" fmla="val 31952"/>
              </a:avLst>
            </a:prstGeom>
            <a:solidFill>
              <a:srgbClr val="2F3242"/>
            </a:solidFill>
            <a:ln>
              <a:solidFill>
                <a:srgbClr val="9FEA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   </a:t>
              </a:r>
              <a:r>
                <a:rPr lang="en-US" dirty="0" err="1">
                  <a:solidFill>
                    <a:srgbClr val="7CB3C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Conclusão</a:t>
              </a:r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pic>
          <p:nvPicPr>
            <p:cNvPr id="68" name="Picture 2" descr="Uma aplicação desktop usando React e Express com Electron - /dev/Kico">
              <a:extLst>
                <a:ext uri="{FF2B5EF4-FFF2-40B4-BE49-F238E27FC236}">
                  <a16:creationId xmlns:a16="http://schemas.microsoft.com/office/drawing/2014/main" id="{1FF1F639-1D72-7C6B-6879-D7697407DF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53" y="199727"/>
              <a:ext cx="445377" cy="445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762572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22FA4472-E108-18DE-A426-3C9D149A2B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B757EEB9-E028-2202-9F10-1377B8C84217}"/>
              </a:ext>
            </a:extLst>
          </p:cNvPr>
          <p:cNvGrpSpPr/>
          <p:nvPr/>
        </p:nvGrpSpPr>
        <p:grpSpPr>
          <a:xfrm>
            <a:off x="323805" y="240460"/>
            <a:ext cx="6308203" cy="562941"/>
            <a:chOff x="79479" y="150471"/>
            <a:chExt cx="6308203" cy="562941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42741D4A-5A2C-F7AC-6513-F69B19D80885}"/>
                </a:ext>
              </a:extLst>
            </p:cNvPr>
            <p:cNvSpPr/>
            <p:nvPr/>
          </p:nvSpPr>
          <p:spPr>
            <a:xfrm>
              <a:off x="79479" y="150471"/>
              <a:ext cx="6308203" cy="562941"/>
            </a:xfrm>
            <a:prstGeom prst="roundRect">
              <a:avLst>
                <a:gd name="adj" fmla="val 31952"/>
              </a:avLst>
            </a:prstGeom>
            <a:solidFill>
              <a:srgbClr val="2F3242"/>
            </a:solidFill>
            <a:ln>
              <a:solidFill>
                <a:srgbClr val="9FEA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   </a:t>
              </a:r>
              <a:r>
                <a:rPr lang="en-US" dirty="0">
                  <a:solidFill>
                    <a:srgbClr val="7CB3C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O que é Electron?</a:t>
              </a:r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pic>
          <p:nvPicPr>
            <p:cNvPr id="4" name="Picture 2" descr="Uma aplicação desktop usando React e Express com Electron - /dev/Kico">
              <a:extLst>
                <a:ext uri="{FF2B5EF4-FFF2-40B4-BE49-F238E27FC236}">
                  <a16:creationId xmlns:a16="http://schemas.microsoft.com/office/drawing/2014/main" id="{06253EFA-17D8-750B-DBD8-295A7A0879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53" y="199727"/>
              <a:ext cx="445377" cy="445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B19D7DC5-D171-DC6C-DA62-53CF2594A29D}"/>
              </a:ext>
            </a:extLst>
          </p:cNvPr>
          <p:cNvSpPr/>
          <p:nvPr/>
        </p:nvSpPr>
        <p:spPr>
          <a:xfrm>
            <a:off x="323805" y="1043861"/>
            <a:ext cx="11544390" cy="5524423"/>
          </a:xfrm>
          <a:prstGeom prst="roundRect">
            <a:avLst>
              <a:gd name="adj" fmla="val 5007"/>
            </a:avLst>
          </a:prstGeom>
          <a:solidFill>
            <a:schemeClr val="bg1">
              <a:lumMod val="8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7F41BCE-D12C-8793-D94A-6FAAA7E64785}"/>
              </a:ext>
            </a:extLst>
          </p:cNvPr>
          <p:cNvSpPr txBox="1"/>
          <p:nvPr/>
        </p:nvSpPr>
        <p:spPr>
          <a:xfrm>
            <a:off x="859928" y="1430507"/>
            <a:ext cx="1019131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Electron</a:t>
            </a:r>
            <a:r>
              <a:rPr lang="pt-BR" dirty="0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é um framework, open Soure e multiplataforma, desenvolvido pelo </a:t>
            </a:r>
            <a:r>
              <a:rPr lang="pt-BR" b="1" dirty="0" err="1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Github</a:t>
            </a:r>
            <a:r>
              <a:rPr lang="pt-BR" b="1" dirty="0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.</a:t>
            </a:r>
          </a:p>
          <a:p>
            <a:endParaRPr lang="pt-BR" b="1" dirty="0">
              <a:solidFill>
                <a:srgbClr val="2F3242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r>
              <a:rPr lang="pt-BR" dirty="0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Foi criado em 2013 pelo engenheiro do </a:t>
            </a:r>
            <a:r>
              <a:rPr lang="pt-BR" dirty="0" err="1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Github</a:t>
            </a:r>
            <a:endParaRPr lang="pt-BR" dirty="0">
              <a:solidFill>
                <a:srgbClr val="2F3242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r>
              <a:rPr lang="pt-BR" b="1" dirty="0" err="1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Cheng</a:t>
            </a:r>
            <a:r>
              <a:rPr lang="pt-BR" b="1" dirty="0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Zhao</a:t>
            </a:r>
            <a:r>
              <a:rPr lang="pt-BR" dirty="0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. </a:t>
            </a:r>
          </a:p>
          <a:p>
            <a:endParaRPr lang="pt-BR" dirty="0">
              <a:solidFill>
                <a:srgbClr val="2F3242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r>
              <a:rPr lang="pt-BR" dirty="0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O projeto era chamado no inicio de </a:t>
            </a:r>
            <a:r>
              <a:rPr lang="pt-BR" dirty="0" err="1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Atom</a:t>
            </a:r>
            <a:r>
              <a:rPr lang="pt-BR" dirty="0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Shell.</a:t>
            </a:r>
          </a:p>
          <a:p>
            <a:endParaRPr lang="pt-BR" dirty="0">
              <a:solidFill>
                <a:srgbClr val="2F3242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r>
              <a:rPr lang="pt-BR" dirty="0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Em 2014 o projeto se tornou open </a:t>
            </a:r>
            <a:r>
              <a:rPr lang="pt-BR" dirty="0" err="1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Source</a:t>
            </a:r>
            <a:r>
              <a:rPr lang="pt-BR" dirty="0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, com </a:t>
            </a:r>
          </a:p>
          <a:p>
            <a:r>
              <a:rPr lang="pt-BR" dirty="0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licença MIT.</a:t>
            </a:r>
          </a:p>
          <a:p>
            <a:endParaRPr lang="pt-BR" dirty="0">
              <a:solidFill>
                <a:srgbClr val="2F3242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r>
              <a:rPr lang="pt-BR" dirty="0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Atualmente é mantido pela </a:t>
            </a:r>
            <a:r>
              <a:rPr lang="pt-BR" dirty="0" err="1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OpenJS</a:t>
            </a:r>
            <a:r>
              <a:rPr lang="pt-BR" dirty="0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Foundation,</a:t>
            </a:r>
          </a:p>
          <a:p>
            <a:r>
              <a:rPr lang="pt-BR" dirty="0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organização com objetivo de apoiar projetos OS</a:t>
            </a:r>
          </a:p>
          <a:p>
            <a:r>
              <a:rPr lang="pt-BR" dirty="0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baseados em Javascript.</a:t>
            </a:r>
            <a:endParaRPr lang="en-US" b="1" dirty="0">
              <a:solidFill>
                <a:srgbClr val="2F3242"/>
              </a:solidFill>
            </a:endParaRPr>
          </a:p>
        </p:txBody>
      </p:sp>
      <p:pic>
        <p:nvPicPr>
          <p:cNvPr id="1028" name="Picture 4" descr="GitHub Logo: valor, história, PNG">
            <a:extLst>
              <a:ext uri="{FF2B5EF4-FFF2-40B4-BE49-F238E27FC236}">
                <a16:creationId xmlns:a16="http://schemas.microsoft.com/office/drawing/2014/main" id="{B509936C-008B-D6E9-AD74-3648CD905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33" y="5540705"/>
            <a:ext cx="1427899" cy="803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6" descr="Hire ElectronJS Developers | ElectronJS Desktop App Development">
            <a:extLst>
              <a:ext uri="{FF2B5EF4-FFF2-40B4-BE49-F238E27FC236}">
                <a16:creationId xmlns:a16="http://schemas.microsoft.com/office/drawing/2014/main" id="{2DF692D7-9883-CFFC-E245-4D03370F6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205" y="2319620"/>
            <a:ext cx="5426157" cy="375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82458DBD-CFEA-5630-FDA7-C6197CBCC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91" y="1513840"/>
            <a:ext cx="206378" cy="22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2">
            <a:extLst>
              <a:ext uri="{FF2B5EF4-FFF2-40B4-BE49-F238E27FC236}">
                <a16:creationId xmlns:a16="http://schemas.microsoft.com/office/drawing/2014/main" id="{FED94BE6-5086-7AFE-11CE-16B08F9F5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91" y="2011203"/>
            <a:ext cx="206378" cy="22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2">
            <a:extLst>
              <a:ext uri="{FF2B5EF4-FFF2-40B4-BE49-F238E27FC236}">
                <a16:creationId xmlns:a16="http://schemas.microsoft.com/office/drawing/2014/main" id="{E08D559F-696A-94DB-935F-2B306A5D4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19" y="2855136"/>
            <a:ext cx="206378" cy="22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2">
            <a:extLst>
              <a:ext uri="{FF2B5EF4-FFF2-40B4-BE49-F238E27FC236}">
                <a16:creationId xmlns:a16="http://schemas.microsoft.com/office/drawing/2014/main" id="{0207DD2A-39F6-34DD-FE3A-52C645BA1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19" y="3397187"/>
            <a:ext cx="206378" cy="22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OpenJS World: OpenJS Foundation Welcomes the Next 25 Years of JavaScript -  OpenJS Foundation">
            <a:extLst>
              <a:ext uri="{FF2B5EF4-FFF2-40B4-BE49-F238E27FC236}">
                <a16:creationId xmlns:a16="http://schemas.microsoft.com/office/drawing/2014/main" id="{8B7C7C8F-3A85-095C-3A03-955D2E959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537" y="5802335"/>
            <a:ext cx="1589813" cy="5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2">
            <a:extLst>
              <a:ext uri="{FF2B5EF4-FFF2-40B4-BE49-F238E27FC236}">
                <a16:creationId xmlns:a16="http://schemas.microsoft.com/office/drawing/2014/main" id="{18E46644-35E4-0219-A6BD-CB98B113D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91" y="4239260"/>
            <a:ext cx="206378" cy="22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313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22FA4472-E108-18DE-A426-3C9D149A2B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B757EEB9-E028-2202-9F10-1377B8C84217}"/>
              </a:ext>
            </a:extLst>
          </p:cNvPr>
          <p:cNvGrpSpPr/>
          <p:nvPr/>
        </p:nvGrpSpPr>
        <p:grpSpPr>
          <a:xfrm>
            <a:off x="323805" y="240460"/>
            <a:ext cx="6308203" cy="562941"/>
            <a:chOff x="79479" y="150471"/>
            <a:chExt cx="6308203" cy="562941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42741D4A-5A2C-F7AC-6513-F69B19D80885}"/>
                </a:ext>
              </a:extLst>
            </p:cNvPr>
            <p:cNvSpPr/>
            <p:nvPr/>
          </p:nvSpPr>
          <p:spPr>
            <a:xfrm>
              <a:off x="79479" y="150471"/>
              <a:ext cx="6308203" cy="562941"/>
            </a:xfrm>
            <a:prstGeom prst="roundRect">
              <a:avLst>
                <a:gd name="adj" fmla="val 31952"/>
              </a:avLst>
            </a:prstGeom>
            <a:solidFill>
              <a:srgbClr val="2F3242"/>
            </a:solidFill>
            <a:ln>
              <a:solidFill>
                <a:srgbClr val="9FEA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   </a:t>
              </a:r>
              <a:r>
                <a:rPr lang="en-US" dirty="0">
                  <a:solidFill>
                    <a:srgbClr val="7CB3C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O que é Electron?</a:t>
              </a:r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pic>
          <p:nvPicPr>
            <p:cNvPr id="4" name="Picture 2" descr="Uma aplicação desktop usando React e Express com Electron - /dev/Kico">
              <a:extLst>
                <a:ext uri="{FF2B5EF4-FFF2-40B4-BE49-F238E27FC236}">
                  <a16:creationId xmlns:a16="http://schemas.microsoft.com/office/drawing/2014/main" id="{06253EFA-17D8-750B-DBD8-295A7A0879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53" y="199727"/>
              <a:ext cx="445377" cy="445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B19D7DC5-D171-DC6C-DA62-53CF2594A29D}"/>
              </a:ext>
            </a:extLst>
          </p:cNvPr>
          <p:cNvSpPr/>
          <p:nvPr/>
        </p:nvSpPr>
        <p:spPr>
          <a:xfrm>
            <a:off x="323805" y="1043861"/>
            <a:ext cx="11544390" cy="5524423"/>
          </a:xfrm>
          <a:prstGeom prst="roundRect">
            <a:avLst>
              <a:gd name="adj" fmla="val 5007"/>
            </a:avLst>
          </a:prstGeom>
          <a:solidFill>
            <a:schemeClr val="bg1">
              <a:lumMod val="8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7F41BCE-D12C-8793-D94A-6FAAA7E64785}"/>
              </a:ext>
            </a:extLst>
          </p:cNvPr>
          <p:cNvSpPr txBox="1"/>
          <p:nvPr/>
        </p:nvSpPr>
        <p:spPr>
          <a:xfrm>
            <a:off x="591867" y="1343481"/>
            <a:ext cx="63222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Mas afinal, o que é esse framework?</a:t>
            </a:r>
            <a:endParaRPr lang="pt-BR" b="1" dirty="0">
              <a:solidFill>
                <a:srgbClr val="2F3242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endParaRPr lang="pt-BR" dirty="0">
              <a:solidFill>
                <a:srgbClr val="2F3242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r>
              <a:rPr lang="pt-BR" dirty="0" err="1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Electron</a:t>
            </a:r>
            <a:r>
              <a:rPr lang="pt-BR" dirty="0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é um </a:t>
            </a:r>
            <a:r>
              <a:rPr lang="pt-BR" dirty="0" err="1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shell</a:t>
            </a:r>
            <a:r>
              <a:rPr lang="pt-BR" dirty="0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multiplataforma, ou seja uma interface do usuário para acessar serviços do sistema operacional tanto via linha de comando (CLI) e interface gráfica (GUI)</a:t>
            </a:r>
          </a:p>
          <a:p>
            <a:endParaRPr lang="pt-BR" dirty="0">
              <a:solidFill>
                <a:srgbClr val="2F3242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r>
              <a:rPr lang="pt-BR" dirty="0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Utilizado para criar aplicações desktop usando </a:t>
            </a:r>
          </a:p>
          <a:p>
            <a:r>
              <a:rPr lang="pt-BR" dirty="0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tecnologias web (</a:t>
            </a:r>
            <a:r>
              <a:rPr lang="pt-BR" sz="1600" dirty="0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HTML, CSS</a:t>
            </a:r>
            <a:r>
              <a:rPr lang="pt-BR" dirty="0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pt-BR" sz="1600" dirty="0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e Javascript</a:t>
            </a:r>
            <a:r>
              <a:rPr lang="pt-BR" dirty="0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).</a:t>
            </a:r>
          </a:p>
          <a:p>
            <a:endParaRPr lang="pt-BR" dirty="0">
              <a:solidFill>
                <a:srgbClr val="2F3242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r>
              <a:rPr lang="pt-BR" dirty="0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Possui integração com Node.js, possibilitando a construção de lógica do </a:t>
            </a:r>
            <a:r>
              <a:rPr lang="pt-BR" dirty="0" err="1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BackEnd</a:t>
            </a:r>
            <a:r>
              <a:rPr lang="pt-BR" dirty="0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, acessando recursos do SO, diretórios, banco de dados, etc.</a:t>
            </a:r>
            <a:endParaRPr lang="en-US" b="1" dirty="0">
              <a:solidFill>
                <a:srgbClr val="2F3242"/>
              </a:solidFill>
            </a:endParaRP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50C71FAD-3037-2B5E-B1D7-B0228278EB86}"/>
              </a:ext>
            </a:extLst>
          </p:cNvPr>
          <p:cNvGrpSpPr/>
          <p:nvPr/>
        </p:nvGrpSpPr>
        <p:grpSpPr>
          <a:xfrm>
            <a:off x="6857499" y="1481904"/>
            <a:ext cx="4641368" cy="4765172"/>
            <a:chOff x="6857499" y="1481904"/>
            <a:chExt cx="4641368" cy="4765172"/>
          </a:xfrm>
        </p:grpSpPr>
        <p:grpSp>
          <p:nvGrpSpPr>
            <p:cNvPr id="44" name="Agrupar 43">
              <a:extLst>
                <a:ext uri="{FF2B5EF4-FFF2-40B4-BE49-F238E27FC236}">
                  <a16:creationId xmlns:a16="http://schemas.microsoft.com/office/drawing/2014/main" id="{BD5B721F-9976-2E0D-19CA-9E01FAD2FC74}"/>
                </a:ext>
              </a:extLst>
            </p:cNvPr>
            <p:cNvGrpSpPr/>
            <p:nvPr/>
          </p:nvGrpSpPr>
          <p:grpSpPr>
            <a:xfrm>
              <a:off x="6955380" y="3557401"/>
              <a:ext cx="4543487" cy="2689675"/>
              <a:chOff x="557121" y="3215927"/>
              <a:chExt cx="4543487" cy="2689675"/>
            </a:xfrm>
          </p:grpSpPr>
          <p:pic>
            <p:nvPicPr>
              <p:cNvPr id="1034" name="Picture 10" descr="Ícone do Windows (símbolo png) preto">
                <a:extLst>
                  <a:ext uri="{FF2B5EF4-FFF2-40B4-BE49-F238E27FC236}">
                    <a16:creationId xmlns:a16="http://schemas.microsoft.com/office/drawing/2014/main" id="{CF94A36C-0C04-7A53-B56F-FB80FF9B14D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7121" y="4991154"/>
                <a:ext cx="914448" cy="9144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2" descr="Uma aplicação desktop usando React e Express com Electron - /dev/Kico">
                <a:extLst>
                  <a:ext uri="{FF2B5EF4-FFF2-40B4-BE49-F238E27FC236}">
                    <a16:creationId xmlns:a16="http://schemas.microsoft.com/office/drawing/2014/main" id="{35FA143B-5197-DFA2-1FA8-66EEA57A21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4640" y="3215927"/>
                <a:ext cx="1006219" cy="10062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6" name="Picture 12" descr="Logotipo da apple em formato preto com um orifício de mordida - ícones de  logotipo grátis">
                <a:extLst>
                  <a:ext uri="{FF2B5EF4-FFF2-40B4-BE49-F238E27FC236}">
                    <a16:creationId xmlns:a16="http://schemas.microsoft.com/office/drawing/2014/main" id="{8EEB5781-2674-571B-7621-2286AE77E9D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74296" y="5041804"/>
                <a:ext cx="753359" cy="7533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8" name="Picture 14" descr="Logotipo do linux - ícones de animais grátis">
                <a:extLst>
                  <a:ext uri="{FF2B5EF4-FFF2-40B4-BE49-F238E27FC236}">
                    <a16:creationId xmlns:a16="http://schemas.microsoft.com/office/drawing/2014/main" id="{807BE44C-C7AB-8CEA-509F-A85173E090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87460" y="5041804"/>
                <a:ext cx="813148" cy="8131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6" name="Conector reto 15">
                <a:extLst>
                  <a:ext uri="{FF2B5EF4-FFF2-40B4-BE49-F238E27FC236}">
                    <a16:creationId xmlns:a16="http://schemas.microsoft.com/office/drawing/2014/main" id="{61B457F9-D460-C2B2-6CB1-AB6C966B78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3388" y="4354830"/>
                <a:ext cx="0" cy="582035"/>
              </a:xfrm>
              <a:prstGeom prst="line">
                <a:avLst/>
              </a:prstGeom>
              <a:ln w="38100">
                <a:solidFill>
                  <a:srgbClr val="2F324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reto 18">
                <a:extLst>
                  <a:ext uri="{FF2B5EF4-FFF2-40B4-BE49-F238E27FC236}">
                    <a16:creationId xmlns:a16="http://schemas.microsoft.com/office/drawing/2014/main" id="{FB9093EE-F53B-6280-C18F-5C66A028B2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6534" y="3640455"/>
                <a:ext cx="0" cy="1296410"/>
              </a:xfrm>
              <a:prstGeom prst="line">
                <a:avLst/>
              </a:prstGeom>
              <a:ln w="38100">
                <a:solidFill>
                  <a:srgbClr val="2F324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to 20">
                <a:extLst>
                  <a:ext uri="{FF2B5EF4-FFF2-40B4-BE49-F238E27FC236}">
                    <a16:creationId xmlns:a16="http://schemas.microsoft.com/office/drawing/2014/main" id="{31A68168-32CC-5026-4ED2-388228EBC6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9671" y="3660548"/>
                <a:ext cx="1054363" cy="0"/>
              </a:xfrm>
              <a:prstGeom prst="line">
                <a:avLst/>
              </a:prstGeom>
              <a:ln w="38100">
                <a:solidFill>
                  <a:srgbClr val="2F324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FE3EEE19-D5B8-512B-BC36-FE05361867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1822" y="3640455"/>
                <a:ext cx="0" cy="1296410"/>
              </a:xfrm>
              <a:prstGeom prst="line">
                <a:avLst/>
              </a:prstGeom>
              <a:ln w="38100">
                <a:solidFill>
                  <a:srgbClr val="2F324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>
                <a:extLst>
                  <a:ext uri="{FF2B5EF4-FFF2-40B4-BE49-F238E27FC236}">
                    <a16:creationId xmlns:a16="http://schemas.microsoft.com/office/drawing/2014/main" id="{18CF359F-19BB-3D5F-6467-57FB80A3F0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1822" y="3660548"/>
                <a:ext cx="1216602" cy="0"/>
              </a:xfrm>
              <a:prstGeom prst="line">
                <a:avLst/>
              </a:prstGeom>
              <a:ln w="38100">
                <a:solidFill>
                  <a:srgbClr val="2F324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50" name="Picture 2" descr="Download HTML5 Logo PNG, Free Transparent HTML5 Images - Free Transparent  PNG Logos">
              <a:extLst>
                <a:ext uri="{FF2B5EF4-FFF2-40B4-BE49-F238E27FC236}">
                  <a16:creationId xmlns:a16="http://schemas.microsoft.com/office/drawing/2014/main" id="{3D0EA5E5-4BB9-7B38-4D12-C61BB7A945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7499" y="1572632"/>
              <a:ext cx="1023208" cy="1023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CSS Logo Black and White – Brands Logos">
              <a:extLst>
                <a:ext uri="{FF2B5EF4-FFF2-40B4-BE49-F238E27FC236}">
                  <a16:creationId xmlns:a16="http://schemas.microsoft.com/office/drawing/2014/main" id="{A3CB4152-C3F6-DC6E-92DB-317C5935AB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4325" y="1481904"/>
              <a:ext cx="790327" cy="1113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>
              <a:extLst>
                <a:ext uri="{FF2B5EF4-FFF2-40B4-BE49-F238E27FC236}">
                  <a16:creationId xmlns:a16="http://schemas.microsoft.com/office/drawing/2014/main" id="{E1A605D2-20AD-B299-267B-75DAAFB25D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12647" y="1634547"/>
              <a:ext cx="986220" cy="986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" name="Conector reto 2">
              <a:extLst>
                <a:ext uri="{FF2B5EF4-FFF2-40B4-BE49-F238E27FC236}">
                  <a16:creationId xmlns:a16="http://schemas.microsoft.com/office/drawing/2014/main" id="{F4106299-A7E1-856D-6885-CAE947F3B83F}"/>
                </a:ext>
              </a:extLst>
            </p:cNvPr>
            <p:cNvCxnSpPr>
              <a:cxnSpLocks/>
            </p:cNvCxnSpPr>
            <p:nvPr/>
          </p:nvCxnSpPr>
          <p:spPr>
            <a:xfrm>
              <a:off x="7369103" y="2674284"/>
              <a:ext cx="0" cy="642657"/>
            </a:xfrm>
            <a:prstGeom prst="line">
              <a:avLst/>
            </a:prstGeom>
            <a:ln w="38100">
              <a:solidFill>
                <a:srgbClr val="2F32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896E70F1-044A-C7DF-ACA4-8C1257E6AED0}"/>
                </a:ext>
              </a:extLst>
            </p:cNvPr>
            <p:cNvCxnSpPr>
              <a:cxnSpLocks/>
            </p:cNvCxnSpPr>
            <p:nvPr/>
          </p:nvCxnSpPr>
          <p:spPr>
            <a:xfrm>
              <a:off x="11092856" y="2674284"/>
              <a:ext cx="0" cy="642657"/>
            </a:xfrm>
            <a:prstGeom prst="line">
              <a:avLst/>
            </a:prstGeom>
            <a:ln w="38100">
              <a:solidFill>
                <a:srgbClr val="2F32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1748F2AE-08B3-3BF6-BFF7-FB6E37545056}"/>
                </a:ext>
              </a:extLst>
            </p:cNvPr>
            <p:cNvCxnSpPr>
              <a:cxnSpLocks/>
            </p:cNvCxnSpPr>
            <p:nvPr/>
          </p:nvCxnSpPr>
          <p:spPr>
            <a:xfrm>
              <a:off x="9279488" y="2674283"/>
              <a:ext cx="0" cy="754717"/>
            </a:xfrm>
            <a:prstGeom prst="line">
              <a:avLst/>
            </a:prstGeom>
            <a:ln w="38100">
              <a:solidFill>
                <a:srgbClr val="2F32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1147BC5B-2412-764E-B895-08DD92C24A98}"/>
                </a:ext>
              </a:extLst>
            </p:cNvPr>
            <p:cNvCxnSpPr>
              <a:cxnSpLocks/>
            </p:cNvCxnSpPr>
            <p:nvPr/>
          </p:nvCxnSpPr>
          <p:spPr>
            <a:xfrm>
              <a:off x="7360081" y="3316940"/>
              <a:ext cx="3732212" cy="0"/>
            </a:xfrm>
            <a:prstGeom prst="line">
              <a:avLst/>
            </a:prstGeom>
            <a:ln w="38100">
              <a:solidFill>
                <a:srgbClr val="2F32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22">
            <a:extLst>
              <a:ext uri="{FF2B5EF4-FFF2-40B4-BE49-F238E27FC236}">
                <a16:creationId xmlns:a16="http://schemas.microsoft.com/office/drawing/2014/main" id="{C26A0325-73B6-B0CC-E5C3-F56E34E46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89" y="3204703"/>
            <a:ext cx="206378" cy="22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2">
            <a:extLst>
              <a:ext uri="{FF2B5EF4-FFF2-40B4-BE49-F238E27FC236}">
                <a16:creationId xmlns:a16="http://schemas.microsoft.com/office/drawing/2014/main" id="{1C11902B-C1E2-72A8-D1C0-D4A27F4D1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89" y="3968052"/>
            <a:ext cx="206378" cy="22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0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22FA4472-E108-18DE-A426-3C9D149A2B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B757EEB9-E028-2202-9F10-1377B8C84217}"/>
              </a:ext>
            </a:extLst>
          </p:cNvPr>
          <p:cNvGrpSpPr/>
          <p:nvPr/>
        </p:nvGrpSpPr>
        <p:grpSpPr>
          <a:xfrm>
            <a:off x="323805" y="240460"/>
            <a:ext cx="6308203" cy="562941"/>
            <a:chOff x="79479" y="150471"/>
            <a:chExt cx="6308203" cy="562941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42741D4A-5A2C-F7AC-6513-F69B19D80885}"/>
                </a:ext>
              </a:extLst>
            </p:cNvPr>
            <p:cNvSpPr/>
            <p:nvPr/>
          </p:nvSpPr>
          <p:spPr>
            <a:xfrm>
              <a:off x="79479" y="150471"/>
              <a:ext cx="6308203" cy="562941"/>
            </a:xfrm>
            <a:prstGeom prst="roundRect">
              <a:avLst>
                <a:gd name="adj" fmla="val 31952"/>
              </a:avLst>
            </a:prstGeom>
            <a:solidFill>
              <a:srgbClr val="2F3242"/>
            </a:solidFill>
            <a:ln>
              <a:solidFill>
                <a:srgbClr val="9FEA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   </a:t>
              </a:r>
              <a:r>
                <a:rPr lang="en-US" dirty="0" err="1">
                  <a:solidFill>
                    <a:srgbClr val="7CB3C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Onde</a:t>
              </a:r>
              <a:r>
                <a:rPr lang="en-US" dirty="0">
                  <a:solidFill>
                    <a:srgbClr val="7CB3C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 é </a:t>
              </a:r>
              <a:r>
                <a:rPr lang="en-US" dirty="0" err="1">
                  <a:solidFill>
                    <a:srgbClr val="7CB3C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usado</a:t>
              </a:r>
              <a:r>
                <a:rPr lang="en-US" dirty="0">
                  <a:solidFill>
                    <a:srgbClr val="7CB3C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?</a:t>
              </a:r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pic>
          <p:nvPicPr>
            <p:cNvPr id="4" name="Picture 2" descr="Uma aplicação desktop usando React e Express com Electron - /dev/Kico">
              <a:extLst>
                <a:ext uri="{FF2B5EF4-FFF2-40B4-BE49-F238E27FC236}">
                  <a16:creationId xmlns:a16="http://schemas.microsoft.com/office/drawing/2014/main" id="{06253EFA-17D8-750B-DBD8-295A7A0879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53" y="199727"/>
              <a:ext cx="445377" cy="445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B19D7DC5-D171-DC6C-DA62-53CF2594A29D}"/>
              </a:ext>
            </a:extLst>
          </p:cNvPr>
          <p:cNvSpPr/>
          <p:nvPr/>
        </p:nvSpPr>
        <p:spPr>
          <a:xfrm>
            <a:off x="323805" y="1043861"/>
            <a:ext cx="11544390" cy="5524423"/>
          </a:xfrm>
          <a:prstGeom prst="roundRect">
            <a:avLst>
              <a:gd name="adj" fmla="val 5007"/>
            </a:avLst>
          </a:prstGeom>
          <a:solidFill>
            <a:schemeClr val="bg1">
              <a:lumMod val="8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E392791-C4F9-44AE-104E-25E9A6069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809" y="3448440"/>
            <a:ext cx="892930" cy="892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iscord Logo – PNG e Vetor – Download de Logo">
            <a:extLst>
              <a:ext uri="{FF2B5EF4-FFF2-40B4-BE49-F238E27FC236}">
                <a16:creationId xmlns:a16="http://schemas.microsoft.com/office/drawing/2014/main" id="{9E249041-41E8-E1CC-A181-C00C4F3B0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413" y="3468315"/>
            <a:ext cx="1075464" cy="81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Figma Logo PNG Transparent &amp; SVG Vector - Freebie Supply">
            <a:extLst>
              <a:ext uri="{FF2B5EF4-FFF2-40B4-BE49-F238E27FC236}">
                <a16:creationId xmlns:a16="http://schemas.microsoft.com/office/drawing/2014/main" id="{9C6C1A4D-D610-22F0-D832-8C2C08F9A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551" y="3453076"/>
            <a:ext cx="583447" cy="874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Whatsapp Logo – PNG e Vetor – Download de Logo">
            <a:extLst>
              <a:ext uri="{FF2B5EF4-FFF2-40B4-BE49-F238E27FC236}">
                <a16:creationId xmlns:a16="http://schemas.microsoft.com/office/drawing/2014/main" id="{FA427AFD-9A44-B349-CC78-94E811F53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672" y="3453076"/>
            <a:ext cx="870817" cy="874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Skype Logo – PNG e Vetor – Download de Logo">
            <a:extLst>
              <a:ext uri="{FF2B5EF4-FFF2-40B4-BE49-F238E27FC236}">
                <a16:creationId xmlns:a16="http://schemas.microsoft.com/office/drawing/2014/main" id="{7BDA3CF9-172C-242C-DD5E-8DF2A0C8B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1162" y="3429000"/>
            <a:ext cx="954735" cy="96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E0CD7A5D-F06A-FC53-BE67-ED8264073D36}"/>
              </a:ext>
            </a:extLst>
          </p:cNvPr>
          <p:cNvSpPr txBox="1"/>
          <p:nvPr/>
        </p:nvSpPr>
        <p:spPr>
          <a:xfrm>
            <a:off x="469020" y="1322535"/>
            <a:ext cx="1093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E que tipo de aplicações pode ser feita com </a:t>
            </a:r>
            <a:r>
              <a:rPr lang="pt-BR" dirty="0" err="1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Electron</a:t>
            </a:r>
            <a:r>
              <a:rPr lang="pt-BR" dirty="0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?</a:t>
            </a:r>
            <a:endParaRPr lang="pt-BR" b="1" dirty="0">
              <a:solidFill>
                <a:srgbClr val="2F3242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AABE78B-A28E-0948-DDD2-81E530696984}"/>
              </a:ext>
            </a:extLst>
          </p:cNvPr>
          <p:cNvSpPr txBox="1"/>
          <p:nvPr/>
        </p:nvSpPr>
        <p:spPr>
          <a:xfrm>
            <a:off x="540140" y="4453769"/>
            <a:ext cx="2568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Visual Studio </a:t>
            </a:r>
            <a:r>
              <a:rPr lang="pt-BR" dirty="0" err="1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Code</a:t>
            </a:r>
            <a:endParaRPr lang="pt-BR" dirty="0">
              <a:solidFill>
                <a:srgbClr val="2F3242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0F8A8C4-FA0D-1F6D-7CBB-B6231C3C9F66}"/>
              </a:ext>
            </a:extLst>
          </p:cNvPr>
          <p:cNvSpPr txBox="1"/>
          <p:nvPr/>
        </p:nvSpPr>
        <p:spPr>
          <a:xfrm>
            <a:off x="2907420" y="4453769"/>
            <a:ext cx="198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Discord</a:t>
            </a:r>
            <a:endParaRPr lang="pt-BR" dirty="0">
              <a:solidFill>
                <a:srgbClr val="2F3242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29E3DBD0-BC24-A839-F000-4D7CB8D55ED9}"/>
              </a:ext>
            </a:extLst>
          </p:cNvPr>
          <p:cNvSpPr txBox="1"/>
          <p:nvPr/>
        </p:nvSpPr>
        <p:spPr>
          <a:xfrm>
            <a:off x="5010540" y="4453769"/>
            <a:ext cx="198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Figma</a:t>
            </a:r>
            <a:r>
              <a:rPr lang="pt-BR" dirty="0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</a:p>
          <a:p>
            <a:pPr algn="ctr"/>
            <a:r>
              <a:rPr lang="pt-BR" dirty="0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Desktop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1706BFC7-0BA1-EC3D-AB95-1814258A9D77}"/>
              </a:ext>
            </a:extLst>
          </p:cNvPr>
          <p:cNvSpPr txBox="1"/>
          <p:nvPr/>
        </p:nvSpPr>
        <p:spPr>
          <a:xfrm>
            <a:off x="7000240" y="4453769"/>
            <a:ext cx="198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Whatsapp</a:t>
            </a:r>
            <a:r>
              <a:rPr lang="pt-BR" dirty="0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Desktop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FCBB675-FC32-67C0-C0D7-2C17E68C2D38}"/>
              </a:ext>
            </a:extLst>
          </p:cNvPr>
          <p:cNvSpPr txBox="1"/>
          <p:nvPr/>
        </p:nvSpPr>
        <p:spPr>
          <a:xfrm>
            <a:off x="9426820" y="4453769"/>
            <a:ext cx="198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Skype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30AD1C29-65BD-3FAC-D8B1-EA6D86123F57}"/>
              </a:ext>
            </a:extLst>
          </p:cNvPr>
          <p:cNvSpPr txBox="1"/>
          <p:nvPr/>
        </p:nvSpPr>
        <p:spPr>
          <a:xfrm>
            <a:off x="630750" y="2491666"/>
            <a:ext cx="10930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Algumas aplicações feitas com </a:t>
            </a:r>
            <a:r>
              <a:rPr lang="pt-BR" sz="2400" dirty="0" err="1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Electron</a:t>
            </a:r>
            <a:endParaRPr lang="pt-BR" sz="2400" dirty="0">
              <a:solidFill>
                <a:srgbClr val="2F3242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527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22FA4472-E108-18DE-A426-3C9D149A2B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B757EEB9-E028-2202-9F10-1377B8C84217}"/>
              </a:ext>
            </a:extLst>
          </p:cNvPr>
          <p:cNvGrpSpPr/>
          <p:nvPr/>
        </p:nvGrpSpPr>
        <p:grpSpPr>
          <a:xfrm>
            <a:off x="323805" y="240460"/>
            <a:ext cx="6308203" cy="562941"/>
            <a:chOff x="79479" y="150471"/>
            <a:chExt cx="6308203" cy="562941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42741D4A-5A2C-F7AC-6513-F69B19D80885}"/>
                </a:ext>
              </a:extLst>
            </p:cNvPr>
            <p:cNvSpPr/>
            <p:nvPr/>
          </p:nvSpPr>
          <p:spPr>
            <a:xfrm>
              <a:off x="79479" y="150471"/>
              <a:ext cx="6308203" cy="562941"/>
            </a:xfrm>
            <a:prstGeom prst="roundRect">
              <a:avLst>
                <a:gd name="adj" fmla="val 31952"/>
              </a:avLst>
            </a:prstGeom>
            <a:solidFill>
              <a:srgbClr val="2F3242"/>
            </a:solidFill>
            <a:ln>
              <a:solidFill>
                <a:srgbClr val="9FEA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   </a:t>
              </a:r>
              <a:r>
                <a:rPr lang="en-US" dirty="0" err="1">
                  <a:solidFill>
                    <a:srgbClr val="7CB3C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Onde</a:t>
              </a:r>
              <a:r>
                <a:rPr lang="en-US" dirty="0">
                  <a:solidFill>
                    <a:srgbClr val="7CB3C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 é </a:t>
              </a:r>
              <a:r>
                <a:rPr lang="en-US" dirty="0" err="1">
                  <a:solidFill>
                    <a:srgbClr val="7CB3C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usado</a:t>
              </a:r>
              <a:r>
                <a:rPr lang="en-US" dirty="0">
                  <a:solidFill>
                    <a:srgbClr val="7CB3C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?</a:t>
              </a:r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pic>
          <p:nvPicPr>
            <p:cNvPr id="4" name="Picture 2" descr="Uma aplicação desktop usando React e Express com Electron - /dev/Kico">
              <a:extLst>
                <a:ext uri="{FF2B5EF4-FFF2-40B4-BE49-F238E27FC236}">
                  <a16:creationId xmlns:a16="http://schemas.microsoft.com/office/drawing/2014/main" id="{06253EFA-17D8-750B-DBD8-295A7A0879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53" y="199727"/>
              <a:ext cx="445377" cy="445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B19D7DC5-D171-DC6C-DA62-53CF2594A29D}"/>
              </a:ext>
            </a:extLst>
          </p:cNvPr>
          <p:cNvSpPr/>
          <p:nvPr/>
        </p:nvSpPr>
        <p:spPr>
          <a:xfrm>
            <a:off x="323805" y="1043861"/>
            <a:ext cx="11544390" cy="5524423"/>
          </a:xfrm>
          <a:prstGeom prst="roundRect">
            <a:avLst>
              <a:gd name="adj" fmla="val 5007"/>
            </a:avLst>
          </a:prstGeom>
          <a:solidFill>
            <a:schemeClr val="bg1">
              <a:lumMod val="8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70" name="Picture 2" descr="vscode.dev Visual Studio Code for the Web">
            <a:extLst>
              <a:ext uri="{FF2B5EF4-FFF2-40B4-BE49-F238E27FC236}">
                <a16:creationId xmlns:a16="http://schemas.microsoft.com/office/drawing/2014/main" id="{345F1204-2BBA-CEF3-D633-3C42E4675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334" y="1073377"/>
            <a:ext cx="9340861" cy="5639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1CD6BA-1824-F51B-F3C2-14B6B29EA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28" y="3014038"/>
            <a:ext cx="1327331" cy="132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2F01C38-D5D6-86A3-496D-2C69289C5412}"/>
              </a:ext>
            </a:extLst>
          </p:cNvPr>
          <p:cNvSpPr txBox="1"/>
          <p:nvPr/>
        </p:nvSpPr>
        <p:spPr>
          <a:xfrm>
            <a:off x="540140" y="4453769"/>
            <a:ext cx="2568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Visual Studio </a:t>
            </a:r>
            <a:r>
              <a:rPr lang="pt-BR" dirty="0" err="1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Code</a:t>
            </a:r>
            <a:endParaRPr lang="pt-BR" dirty="0">
              <a:solidFill>
                <a:srgbClr val="2F3242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086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22FA4472-E108-18DE-A426-3C9D149A2B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B757EEB9-E028-2202-9F10-1377B8C84217}"/>
              </a:ext>
            </a:extLst>
          </p:cNvPr>
          <p:cNvGrpSpPr/>
          <p:nvPr/>
        </p:nvGrpSpPr>
        <p:grpSpPr>
          <a:xfrm>
            <a:off x="323805" y="240460"/>
            <a:ext cx="6308203" cy="562941"/>
            <a:chOff x="79479" y="150471"/>
            <a:chExt cx="6308203" cy="562941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42741D4A-5A2C-F7AC-6513-F69B19D80885}"/>
                </a:ext>
              </a:extLst>
            </p:cNvPr>
            <p:cNvSpPr/>
            <p:nvPr/>
          </p:nvSpPr>
          <p:spPr>
            <a:xfrm>
              <a:off x="79479" y="150471"/>
              <a:ext cx="6308203" cy="562941"/>
            </a:xfrm>
            <a:prstGeom prst="roundRect">
              <a:avLst>
                <a:gd name="adj" fmla="val 31952"/>
              </a:avLst>
            </a:prstGeom>
            <a:solidFill>
              <a:srgbClr val="2F3242"/>
            </a:solidFill>
            <a:ln>
              <a:solidFill>
                <a:srgbClr val="9FEA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   </a:t>
              </a:r>
              <a:r>
                <a:rPr lang="en-US" dirty="0" err="1">
                  <a:solidFill>
                    <a:srgbClr val="7CB3C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Onde</a:t>
              </a:r>
              <a:r>
                <a:rPr lang="en-US" dirty="0">
                  <a:solidFill>
                    <a:srgbClr val="7CB3C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 é </a:t>
              </a:r>
              <a:r>
                <a:rPr lang="en-US" dirty="0" err="1">
                  <a:solidFill>
                    <a:srgbClr val="7CB3C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usado</a:t>
              </a:r>
              <a:r>
                <a:rPr lang="en-US" dirty="0">
                  <a:solidFill>
                    <a:srgbClr val="7CB3C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?</a:t>
              </a:r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pic>
          <p:nvPicPr>
            <p:cNvPr id="4" name="Picture 2" descr="Uma aplicação desktop usando React e Express com Electron - /dev/Kico">
              <a:extLst>
                <a:ext uri="{FF2B5EF4-FFF2-40B4-BE49-F238E27FC236}">
                  <a16:creationId xmlns:a16="http://schemas.microsoft.com/office/drawing/2014/main" id="{06253EFA-17D8-750B-DBD8-295A7A0879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53" y="199727"/>
              <a:ext cx="445377" cy="445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B19D7DC5-D171-DC6C-DA62-53CF2594A29D}"/>
              </a:ext>
            </a:extLst>
          </p:cNvPr>
          <p:cNvSpPr/>
          <p:nvPr/>
        </p:nvSpPr>
        <p:spPr>
          <a:xfrm>
            <a:off x="323805" y="1043861"/>
            <a:ext cx="11544390" cy="5524423"/>
          </a:xfrm>
          <a:prstGeom prst="roundRect">
            <a:avLst>
              <a:gd name="adj" fmla="val 5007"/>
            </a:avLst>
          </a:prstGeom>
          <a:solidFill>
            <a:schemeClr val="bg1">
              <a:lumMod val="8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4A51B87-4834-96CE-5D63-D7547168B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 bwMode="auto">
          <a:xfrm>
            <a:off x="2876822" y="1430324"/>
            <a:ext cx="8763000" cy="4751495"/>
          </a:xfrm>
          <a:prstGeom prst="rect">
            <a:avLst/>
          </a:prstGeom>
          <a:noFill/>
          <a:effectLst>
            <a:outerShdw blurRad="139700" dir="6600000" sx="102000" sy="102000" algn="ctr" rotWithShape="0">
              <a:prstClr val="black">
                <a:alpha val="5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Discord Logo – PNG e Vetor – Download de Logo">
            <a:extLst>
              <a:ext uri="{FF2B5EF4-FFF2-40B4-BE49-F238E27FC236}">
                <a16:creationId xmlns:a16="http://schemas.microsoft.com/office/drawing/2014/main" id="{87567FA0-F016-3114-B956-84ED8B69D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81" y="3199942"/>
            <a:ext cx="1598665" cy="121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7CFBFEF-703C-9C27-7695-8DF043D188BD}"/>
              </a:ext>
            </a:extLst>
          </p:cNvPr>
          <p:cNvSpPr txBox="1"/>
          <p:nvPr/>
        </p:nvSpPr>
        <p:spPr>
          <a:xfrm>
            <a:off x="552178" y="4555369"/>
            <a:ext cx="198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Discord</a:t>
            </a:r>
            <a:endParaRPr lang="pt-BR" dirty="0">
              <a:solidFill>
                <a:srgbClr val="2F3242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970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22FA4472-E108-18DE-A426-3C9D149A2B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B757EEB9-E028-2202-9F10-1377B8C84217}"/>
              </a:ext>
            </a:extLst>
          </p:cNvPr>
          <p:cNvGrpSpPr/>
          <p:nvPr/>
        </p:nvGrpSpPr>
        <p:grpSpPr>
          <a:xfrm>
            <a:off x="323805" y="240460"/>
            <a:ext cx="6308203" cy="562941"/>
            <a:chOff x="79479" y="150471"/>
            <a:chExt cx="6308203" cy="562941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42741D4A-5A2C-F7AC-6513-F69B19D80885}"/>
                </a:ext>
              </a:extLst>
            </p:cNvPr>
            <p:cNvSpPr/>
            <p:nvPr/>
          </p:nvSpPr>
          <p:spPr>
            <a:xfrm>
              <a:off x="79479" y="150471"/>
              <a:ext cx="6308203" cy="562941"/>
            </a:xfrm>
            <a:prstGeom prst="roundRect">
              <a:avLst>
                <a:gd name="adj" fmla="val 31952"/>
              </a:avLst>
            </a:prstGeom>
            <a:solidFill>
              <a:srgbClr val="2F3242"/>
            </a:solidFill>
            <a:ln>
              <a:solidFill>
                <a:srgbClr val="9FEA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   </a:t>
              </a:r>
              <a:r>
                <a:rPr lang="en-US" dirty="0" err="1">
                  <a:solidFill>
                    <a:srgbClr val="7CB3C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Arquitetura</a:t>
              </a:r>
              <a:r>
                <a:rPr lang="en-US" dirty="0">
                  <a:solidFill>
                    <a:srgbClr val="7CB3C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: Como </a:t>
              </a:r>
              <a:r>
                <a:rPr lang="en-US" dirty="0" err="1">
                  <a:solidFill>
                    <a:srgbClr val="7CB3C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funciona</a:t>
              </a:r>
              <a:r>
                <a:rPr lang="en-US" dirty="0">
                  <a:solidFill>
                    <a:srgbClr val="7CB3C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?</a:t>
              </a:r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pic>
          <p:nvPicPr>
            <p:cNvPr id="4" name="Picture 2" descr="Uma aplicação desktop usando React e Express com Electron - /dev/Kico">
              <a:extLst>
                <a:ext uri="{FF2B5EF4-FFF2-40B4-BE49-F238E27FC236}">
                  <a16:creationId xmlns:a16="http://schemas.microsoft.com/office/drawing/2014/main" id="{06253EFA-17D8-750B-DBD8-295A7A0879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53" y="199727"/>
              <a:ext cx="445377" cy="445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B19D7DC5-D171-DC6C-DA62-53CF2594A29D}"/>
              </a:ext>
            </a:extLst>
          </p:cNvPr>
          <p:cNvSpPr/>
          <p:nvPr/>
        </p:nvSpPr>
        <p:spPr>
          <a:xfrm>
            <a:off x="323805" y="1043861"/>
            <a:ext cx="11544390" cy="5524423"/>
          </a:xfrm>
          <a:prstGeom prst="roundRect">
            <a:avLst>
              <a:gd name="adj" fmla="val 5007"/>
            </a:avLst>
          </a:prstGeom>
          <a:solidFill>
            <a:schemeClr val="bg1">
              <a:lumMod val="8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FF56A33-8948-7D31-BEEB-095CA428B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0" y="2167870"/>
            <a:ext cx="1925320" cy="192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B7F6109F-06FB-765E-234B-04FBCD77F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989" y="2146964"/>
            <a:ext cx="3192491" cy="195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945C7FA-464F-9AB3-1DF6-2EE85D9D06F0}"/>
              </a:ext>
            </a:extLst>
          </p:cNvPr>
          <p:cNvSpPr txBox="1"/>
          <p:nvPr/>
        </p:nvSpPr>
        <p:spPr>
          <a:xfrm>
            <a:off x="2190310" y="4194299"/>
            <a:ext cx="198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Chromium</a:t>
            </a:r>
            <a:endParaRPr lang="pt-BR" dirty="0">
              <a:solidFill>
                <a:srgbClr val="2F3242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8FB4B79-B4F8-015D-AD65-08B4FA23043F}"/>
              </a:ext>
            </a:extLst>
          </p:cNvPr>
          <p:cNvSpPr txBox="1"/>
          <p:nvPr/>
        </p:nvSpPr>
        <p:spPr>
          <a:xfrm>
            <a:off x="7915470" y="4295409"/>
            <a:ext cx="198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2F32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Node.js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F12B443-43D4-4E29-8C4C-D07675AF8351}"/>
              </a:ext>
            </a:extLst>
          </p:cNvPr>
          <p:cNvSpPr txBox="1"/>
          <p:nvPr/>
        </p:nvSpPr>
        <p:spPr>
          <a:xfrm>
            <a:off x="591866" y="1200931"/>
            <a:ext cx="10960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2F3242"/>
                </a:solidFill>
              </a:rPr>
              <a:t>O </a:t>
            </a:r>
            <a:r>
              <a:rPr lang="pt-BR" dirty="0" err="1">
                <a:solidFill>
                  <a:srgbClr val="2F3242"/>
                </a:solidFill>
              </a:rPr>
              <a:t>Electron</a:t>
            </a:r>
            <a:r>
              <a:rPr lang="pt-BR" dirty="0">
                <a:solidFill>
                  <a:srgbClr val="2F3242"/>
                </a:solidFill>
              </a:rPr>
              <a:t> é construído baseado nas </a:t>
            </a:r>
            <a:r>
              <a:rPr lang="pt-BR" dirty="0" err="1">
                <a:solidFill>
                  <a:srgbClr val="2F3242"/>
                </a:solidFill>
              </a:rPr>
              <a:t>libs</a:t>
            </a:r>
            <a:r>
              <a:rPr lang="pt-BR" dirty="0">
                <a:solidFill>
                  <a:srgbClr val="2F3242"/>
                </a:solidFill>
              </a:rPr>
              <a:t> do </a:t>
            </a:r>
            <a:r>
              <a:rPr lang="pt-BR" dirty="0" err="1">
                <a:solidFill>
                  <a:srgbClr val="2F3242"/>
                </a:solidFill>
              </a:rPr>
              <a:t>chromium</a:t>
            </a:r>
            <a:r>
              <a:rPr lang="pt-BR" dirty="0">
                <a:solidFill>
                  <a:srgbClr val="2F3242"/>
                </a:solidFill>
              </a:rPr>
              <a:t>, um projeto open </a:t>
            </a:r>
            <a:r>
              <a:rPr lang="pt-BR" dirty="0" err="1">
                <a:solidFill>
                  <a:srgbClr val="2F3242"/>
                </a:solidFill>
              </a:rPr>
              <a:t>Source</a:t>
            </a:r>
            <a:r>
              <a:rPr lang="pt-BR" dirty="0">
                <a:solidFill>
                  <a:srgbClr val="2F3242"/>
                </a:solidFill>
              </a:rPr>
              <a:t> de onde surgiu o Google Chrome, e com </a:t>
            </a:r>
            <a:r>
              <a:rPr lang="pt-BR" dirty="0" err="1">
                <a:solidFill>
                  <a:srgbClr val="2F3242"/>
                </a:solidFill>
              </a:rPr>
              <a:t>runtime</a:t>
            </a:r>
            <a:r>
              <a:rPr lang="pt-BR" dirty="0">
                <a:solidFill>
                  <a:srgbClr val="2F3242"/>
                </a:solidFill>
              </a:rPr>
              <a:t> do Node.js.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C1FFDAA-E0A3-2EA0-9537-359752778295}"/>
              </a:ext>
            </a:extLst>
          </p:cNvPr>
          <p:cNvSpPr txBox="1"/>
          <p:nvPr/>
        </p:nvSpPr>
        <p:spPr>
          <a:xfrm>
            <a:off x="1158240" y="4664741"/>
            <a:ext cx="4053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2F324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Camada de </a:t>
            </a:r>
            <a:r>
              <a:rPr lang="pt-BR" dirty="0" err="1">
                <a:solidFill>
                  <a:srgbClr val="2F324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FrontEnd</a:t>
            </a:r>
            <a:r>
              <a:rPr lang="pt-BR" dirty="0">
                <a:solidFill>
                  <a:srgbClr val="2F324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Renderização da parte visual, janelas, etc.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10873CB-939E-159F-14E1-29F3153D7A3D}"/>
              </a:ext>
            </a:extLst>
          </p:cNvPr>
          <p:cNvSpPr txBox="1"/>
          <p:nvPr/>
        </p:nvSpPr>
        <p:spPr>
          <a:xfrm>
            <a:off x="6786880" y="4675629"/>
            <a:ext cx="4246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2F324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Camada de </a:t>
            </a:r>
            <a:r>
              <a:rPr lang="pt-BR" dirty="0" err="1">
                <a:solidFill>
                  <a:srgbClr val="2F324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BackEnd</a:t>
            </a:r>
            <a:r>
              <a:rPr lang="pt-BR" dirty="0">
                <a:solidFill>
                  <a:srgbClr val="2F324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acesso ao sistema operacional e banco de dados. </a:t>
            </a:r>
          </a:p>
        </p:txBody>
      </p:sp>
    </p:spTree>
    <p:extLst>
      <p:ext uri="{BB962C8B-B14F-4D97-AF65-F5344CB8AC3E}">
        <p14:creationId xmlns:p14="http://schemas.microsoft.com/office/powerpoint/2010/main" val="2917675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1013</Words>
  <Application>Microsoft Office PowerPoint</Application>
  <PresentationFormat>Widescreen</PresentationFormat>
  <Paragraphs>158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Roboto</vt:lpstr>
      <vt:lpstr>Roboto Black</vt:lpstr>
      <vt:lpstr>Roboto Light</vt:lpstr>
      <vt:lpstr>Roboto Medium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Wilson Brandão</dc:creator>
  <cp:lastModifiedBy>Wilson Brandão</cp:lastModifiedBy>
  <cp:revision>1</cp:revision>
  <dcterms:created xsi:type="dcterms:W3CDTF">2022-10-14T03:33:21Z</dcterms:created>
  <dcterms:modified xsi:type="dcterms:W3CDTF">2022-10-14T20:26:58Z</dcterms:modified>
</cp:coreProperties>
</file>