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287" r:id="rId3"/>
    <p:sldId id="263" r:id="rId5"/>
    <p:sldId id="305" r:id="rId6"/>
    <p:sldId id="264" r:id="rId7"/>
    <p:sldId id="265" r:id="rId8"/>
    <p:sldId id="293" r:id="rId9"/>
    <p:sldId id="300" r:id="rId10"/>
    <p:sldId id="301" r:id="rId11"/>
    <p:sldId id="302" r:id="rId12"/>
    <p:sldId id="303" r:id="rId13"/>
    <p:sldId id="304" r:id="rId14"/>
    <p:sldId id="316" r:id="rId15"/>
    <p:sldId id="317" r:id="rId16"/>
    <p:sldId id="318" r:id="rId17"/>
    <p:sldId id="319" r:id="rId18"/>
    <p:sldId id="320" r:id="rId19"/>
    <p:sldId id="321" r:id="rId20"/>
    <p:sldId id="322" r:id="rId21"/>
    <p:sldId id="323" r:id="rId22"/>
    <p:sldId id="284" r:id="rId23"/>
    <p:sldId id="283" r:id="rId2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2" userDrawn="1">
          <p15:clr>
            <a:srgbClr val="A4A3A4"/>
          </p15:clr>
        </p15:guide>
        <p15:guide id="2" pos="30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C99"/>
    <a:srgbClr val="FFCD3B"/>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94660"/>
  </p:normalViewPr>
  <p:slideViewPr>
    <p:cSldViewPr snapToGrid="0" showGuides="1">
      <p:cViewPr varScale="1">
        <p:scale>
          <a:sx n="33" d="100"/>
          <a:sy n="33" d="100"/>
        </p:scale>
        <p:origin x="2472" y="54"/>
      </p:cViewPr>
      <p:guideLst>
        <p:guide orient="horz" pos="4102"/>
        <p:guide pos="30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BR"/>
              <a:t>AVENTURAS EM PYTHON - WILSON DE SOUZA JÚNIOR</a:t>
            </a:r>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fld>
            <a:endParaRPr lang="pt-B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BR"/>
              <a:t>AVENTURAS EM PYTHON - WILSON DE SOUZA JÚNIOR</a:t>
            </a:r>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fld>
            <a:endParaRPr lang="pt-BR"/>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ço Reservado para Imagem de Slide 1"/>
          <p:cNvSpPr/>
          <p:nvPr>
            <p:ph type="sldImg" idx="2"/>
          </p:nvPr>
        </p:nvSpPr>
        <p:spPr/>
      </p:sp>
      <p:sp>
        <p:nvSpPr>
          <p:cNvPr id="3" name="Espaço Reservado para Texto 2"/>
          <p:cNvSpPr/>
          <p:nvPr>
            <p:ph type="body" idx="3"/>
          </p:nvPr>
        </p:nvSpPr>
        <p:spPr/>
        <p:txBody>
          <a:bodyPr/>
          <a:p>
            <a:endParaRPr lang="pt-BR" altLang="en-US"/>
          </a:p>
        </p:txBody>
      </p:sp>
      <p:sp>
        <p:nvSpPr>
          <p:cNvPr id="4" name="Espaço Reservado para Número de Slide 3"/>
          <p:cNvSpPr>
            <a:spLocks noGrp="1"/>
          </p:cNvSpPr>
          <p:nvPr>
            <p:ph type="sldNum" sz="quarter" idx="5"/>
          </p:nvPr>
        </p:nvSpPr>
        <p:spPr/>
        <p:txBody>
          <a:bodyPr/>
          <a:p>
            <a:fld id="{F90A01F6-44E6-448B-9319-3BC869F75E03}" type="slidenum">
              <a:rPr lang="pt-BR" smtClean="0"/>
            </a:fld>
            <a:endParaRPr lang="pt-BR"/>
          </a:p>
        </p:txBody>
      </p:sp>
      <p:sp>
        <p:nvSpPr>
          <p:cNvPr id="5" name="Espaço Reservado para Rodapé 4"/>
          <p:cNvSpPr>
            <a:spLocks noGrp="1"/>
          </p:cNvSpPr>
          <p:nvPr>
            <p:ph type="ftr" sz="quarter" idx="4"/>
          </p:nvPr>
        </p:nvSpPr>
        <p:spPr/>
        <p:txBody>
          <a:bodyPr/>
          <a:p>
            <a:r>
              <a:rPr lang="pt-BR"/>
              <a:t>AVENTURAS EM PYTHON - WILSON DE SOUZA JÚNIOR</a:t>
            </a:r>
            <a:endParaRPr lang="pt-BR"/>
          </a:p>
        </p:txBody>
      </p:sp>
      <p:sp>
        <p:nvSpPr>
          <p:cNvPr id="6" name="Espaço Reservado para Cabeçalho 5"/>
          <p:cNvSpPr>
            <a:spLocks noGrp="1"/>
          </p:cNvSpPr>
          <p:nvPr>
            <p:ph type="hdr" sz="quarter"/>
          </p:nvPr>
        </p:nvSpPr>
        <p:spPr/>
        <p:txBody>
          <a:bodyPr/>
          <a:p>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660083" y="681567"/>
            <a:ext cx="6090761" cy="10848764"/>
          </a:xfrm>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e 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2"/>
          <p:cNvSpPr>
            <a:spLocks noGrp="1"/>
          </p:cNvSpPr>
          <p:nvPr>
            <p:ph type="body" idx="1"/>
          </p:nvPr>
        </p:nvSpPr>
        <p:spPr/>
        <p:txBody>
          <a:bodyPr/>
          <a:lstStyle/>
          <a:p>
            <a:pPr lvl="0"/>
            <a:r>
              <a:rPr lang="pt-BR" smtClean="0"/>
              <a:t>Editar estilos de texto Mestre</a:t>
            </a:r>
            <a:endParaRPr lang="pt-BR" smtClean="0"/>
          </a:p>
          <a:p>
            <a:pPr lvl="1"/>
            <a:r>
              <a:rPr lang="pt-BR" smtClean="0"/>
              <a:t>Segundo nível</a:t>
            </a:r>
            <a:endParaRPr lang="pt-BR" smtClean="0"/>
          </a:p>
          <a:p>
            <a:pPr lvl="2"/>
            <a:r>
              <a:rPr lang="pt-BR" smtClean="0"/>
              <a:t>Terceiro nível</a:t>
            </a:r>
            <a:endParaRPr lang="pt-BR" smtClean="0"/>
          </a:p>
          <a:p>
            <a:pPr lvl="3"/>
            <a:r>
              <a:rPr lang="pt-BR" smtClean="0"/>
              <a:t>Quarto nível</a:t>
            </a:r>
            <a:endParaRPr lang="pt-BR" smtClean="0"/>
          </a:p>
          <a:p>
            <a:pPr lvl="4"/>
            <a:r>
              <a:rPr lang="pt-BR" smtClean="0"/>
              <a:t>Quinto nível</a:t>
            </a:r>
            <a:endParaRPr lang="pt-BR"/>
          </a:p>
        </p:txBody>
      </p:sp>
      <p:sp>
        <p:nvSpPr>
          <p:cNvPr id="4" name="Espaço Reservado para Data 3"/>
          <p:cNvSpPr>
            <a:spLocks noGrp="1"/>
          </p:cNvSpPr>
          <p:nvPr>
            <p:ph type="dt" sz="half" idx="10"/>
          </p:nvPr>
        </p:nvSpPr>
        <p:spPr/>
        <p:txBody>
          <a:bodyPr/>
          <a:lstStyle/>
          <a:p>
            <a:fld id="{925CAA1B-DFB8-467D-A20E-1BF5C572C99B}" type="datetime1">
              <a:rPr lang="en-US" smtClean="0"/>
            </a:fld>
            <a:endParaRPr lang="pt-BR"/>
          </a:p>
        </p:txBody>
      </p:sp>
      <p:sp>
        <p:nvSpPr>
          <p:cNvPr id="5" name="Espaço Reservado para Rodapé 4"/>
          <p:cNvSpPr>
            <a:spLocks noGrp="1"/>
          </p:cNvSpPr>
          <p:nvPr>
            <p:ph type="ftr" sz="quarter" idx="11"/>
          </p:nvPr>
        </p:nvSpPr>
        <p:spPr/>
        <p:txBody>
          <a:bodyPr/>
          <a:lstStyle/>
          <a:p>
            <a:r>
              <a:rPr lang="pt-BR"/>
              <a:t>AVENTURAS EM PYTHON - WILSON DE SOUZA JÚNIOR</a:t>
            </a:r>
            <a:endParaRPr lang="pt-BR"/>
          </a:p>
        </p:txBody>
      </p:sp>
      <p:sp>
        <p:nvSpPr>
          <p:cNvPr id="6" name="Espaço Reservado para Número de Slide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endParaRPr lang="pt-BR"/>
          </a:p>
        </p:txBody>
      </p:sp>
      <p:sp>
        <p:nvSpPr>
          <p:cNvPr id="4" name="Date Placeholder 3"/>
          <p:cNvSpPr>
            <a:spLocks noGrp="1"/>
          </p:cNvSpPr>
          <p:nvPr>
            <p:ph type="dt" sz="half" idx="10"/>
          </p:nvPr>
        </p:nvSpPr>
        <p:spPr/>
        <p:txBody>
          <a:bodyPr/>
          <a:lstStyle/>
          <a:p>
            <a:fld id="{920B0A53-1723-472B-8809-AF93A93C6B7D}" type="datetime1">
              <a:rPr lang="en-US" smtClean="0"/>
            </a:fld>
            <a:endParaRPr lang="pt-BR"/>
          </a:p>
        </p:txBody>
      </p:sp>
      <p:sp>
        <p:nvSpPr>
          <p:cNvPr id="5" name="Footer Placeholder 4"/>
          <p:cNvSpPr>
            <a:spLocks noGrp="1"/>
          </p:cNvSpPr>
          <p:nvPr>
            <p:ph type="ftr" sz="quarter" idx="11"/>
          </p:nvPr>
        </p:nvSpPr>
        <p:spPr/>
        <p:txBody>
          <a:bodyPr/>
          <a:lstStyle/>
          <a:p>
            <a:r>
              <a:rPr lang="pt-BR"/>
              <a:t>AVENTURAS EM PYTHON - WILSON DE SOUZA JÚNIOR</a:t>
            </a:r>
            <a:endParaRPr lang="pt-BR"/>
          </a:p>
        </p:txBody>
      </p:sp>
      <p:sp>
        <p:nvSpPr>
          <p:cNvPr id="6" name="Slide Number Placeholder 5"/>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660083" y="3407833"/>
            <a:ext cx="4080510" cy="81224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Content Placeholder 3"/>
          <p:cNvSpPr>
            <a:spLocks noGrp="1"/>
          </p:cNvSpPr>
          <p:nvPr>
            <p:ph sz="half" idx="2" hasCustomPrompt="1"/>
          </p:nvPr>
        </p:nvSpPr>
        <p:spPr>
          <a:xfrm>
            <a:off x="4860608" y="3407833"/>
            <a:ext cx="4080510" cy="81224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endParaRPr lang="pt-BR"/>
          </a:p>
        </p:txBody>
      </p:sp>
      <p:sp>
        <p:nvSpPr>
          <p:cNvPr id="4" name="Content Placeholder 3"/>
          <p:cNvSpPr>
            <a:spLocks noGrp="1"/>
          </p:cNvSpPr>
          <p:nvPr>
            <p:ph sz="half" idx="2" hasCustomPrompt="1"/>
          </p:nvPr>
        </p:nvSpPr>
        <p:spPr>
          <a:xfrm>
            <a:off x="661334" y="4676140"/>
            <a:ext cx="4061757" cy="68778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Text Placeholder 4"/>
          <p:cNvSpPr>
            <a:spLocks noGrp="1"/>
          </p:cNvSpPr>
          <p:nvPr>
            <p:ph type="body" sz="quarter" idx="3" hasCustomPrompt="1"/>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endParaRPr lang="pt-BR"/>
          </a:p>
        </p:txBody>
      </p:sp>
      <p:sp>
        <p:nvSpPr>
          <p:cNvPr id="6" name="Content Placeholder 5"/>
          <p:cNvSpPr>
            <a:spLocks noGrp="1"/>
          </p:cNvSpPr>
          <p:nvPr>
            <p:ph sz="quarter" idx="4" hasCustomPrompt="1"/>
          </p:nvPr>
        </p:nvSpPr>
        <p:spPr>
          <a:xfrm>
            <a:off x="4860608" y="4676140"/>
            <a:ext cx="4081761" cy="6877898"/>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en-US" smtClean="0"/>
            </a:fld>
            <a:endParaRPr lang="pt-BR"/>
          </a:p>
        </p:txBody>
      </p:sp>
      <p:sp>
        <p:nvSpPr>
          <p:cNvPr id="8" name="Footer Placeholder 7"/>
          <p:cNvSpPr>
            <a:spLocks noGrp="1"/>
          </p:cNvSpPr>
          <p:nvPr>
            <p:ph type="ftr" sz="quarter" idx="11"/>
          </p:nvPr>
        </p:nvSpPr>
        <p:spPr/>
        <p:txBody>
          <a:bodyPr/>
          <a:lstStyle/>
          <a:p>
            <a:r>
              <a:rPr lang="pt-BR"/>
              <a:t>AVENTURAS EM PYTHON - WILSON DE SOUZA JÚNIOR</a:t>
            </a:r>
            <a:endParaRPr lang="pt-BR"/>
          </a:p>
        </p:txBody>
      </p:sp>
      <p:sp>
        <p:nvSpPr>
          <p:cNvPr id="9" name="Slide Number Placeholder 8"/>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en-US" smtClean="0"/>
            </a:fld>
            <a:endParaRPr lang="pt-BR"/>
          </a:p>
        </p:txBody>
      </p:sp>
      <p:sp>
        <p:nvSpPr>
          <p:cNvPr id="4" name="Footer Placeholder 3"/>
          <p:cNvSpPr>
            <a:spLocks noGrp="1"/>
          </p:cNvSpPr>
          <p:nvPr>
            <p:ph type="ftr" sz="quarter" idx="11"/>
          </p:nvPr>
        </p:nvSpPr>
        <p:spPr/>
        <p:txBody>
          <a:bodyPr/>
          <a:lstStyle/>
          <a:p>
            <a:r>
              <a:rPr lang="pt-BR"/>
              <a:t>AVENTURAS EM PYTHON - WILSON DE SOUZA JÚNIOR</a:t>
            </a:r>
            <a:endParaRPr lang="pt-BR"/>
          </a:p>
        </p:txBody>
      </p:sp>
      <p:sp>
        <p:nvSpPr>
          <p:cNvPr id="5" name="Slide Number Placeholder 4"/>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en-US" smtClean="0"/>
            </a:fld>
            <a:endParaRPr lang="pt-BR"/>
          </a:p>
        </p:txBody>
      </p:sp>
      <p:sp>
        <p:nvSpPr>
          <p:cNvPr id="3" name="Footer Placeholder 2"/>
          <p:cNvSpPr>
            <a:spLocks noGrp="1"/>
          </p:cNvSpPr>
          <p:nvPr>
            <p:ph type="ftr" sz="quarter" idx="11"/>
          </p:nvPr>
        </p:nvSpPr>
        <p:spPr/>
        <p:txBody>
          <a:bodyPr/>
          <a:lstStyle/>
          <a:p>
            <a:r>
              <a:rPr lang="pt-BR"/>
              <a:t>AVENTURAS EM PYTHON - WILSON DE SOUZA JÚNIOR</a:t>
            </a:r>
            <a:endParaRPr lang="pt-BR"/>
          </a:p>
        </p:txBody>
      </p:sp>
      <p:sp>
        <p:nvSpPr>
          <p:cNvPr id="4" name="Slide Number Placeholder 3"/>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hasCustomPrompt="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Text Placeholder 3"/>
          <p:cNvSpPr>
            <a:spLocks noGrp="1"/>
          </p:cNvSpPr>
          <p:nvPr>
            <p:ph type="body" sz="half" idx="2" hasCustomPrompt="1"/>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702BC77C-1A26-4515-863F-461CD234F563}"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2CE6D11F-A570-44DC-98A9-9E7070BCD645}" type="datetime1">
              <a:rPr lang="en-US" smtClean="0"/>
            </a:fld>
            <a:endParaRPr lang="pt-BR"/>
          </a:p>
        </p:txBody>
      </p:sp>
      <p:sp>
        <p:nvSpPr>
          <p:cNvPr id="6" name="Footer Placeholder 5"/>
          <p:cNvSpPr>
            <a:spLocks noGrp="1"/>
          </p:cNvSpPr>
          <p:nvPr>
            <p:ph type="ftr" sz="quarter" idx="11"/>
          </p:nvPr>
        </p:nvSpPr>
        <p:spPr/>
        <p:txBody>
          <a:bodyPr/>
          <a:lstStyle/>
          <a:p>
            <a:r>
              <a:rPr lang="pt-BR"/>
              <a:t>AVENTURAS EM PYTHON - WILSON DE SOUZA JÚNIOR</a:t>
            </a:r>
            <a:endParaRPr lang="pt-BR"/>
          </a:p>
        </p:txBody>
      </p:sp>
      <p:sp>
        <p:nvSpPr>
          <p:cNvPr id="7" name="Slide Number Placeholder 6"/>
          <p:cNvSpPr>
            <a:spLocks noGrp="1"/>
          </p:cNvSpPr>
          <p:nvPr>
            <p:ph type="sldNum" sz="quarter" idx="12"/>
          </p:nvPr>
        </p:nvSpPr>
        <p:spPr/>
        <p:txBody>
          <a:bodyPr/>
          <a:lstStyle/>
          <a:p>
            <a:fld id="{9BB46D60-96CE-4402-8D7C-2F4B1C382689}" type="slidenum">
              <a:rPr lang="pt-BR" smtClean="0"/>
            </a:fld>
            <a:endParaRPr lang="pt-BR"/>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en-US" smtClean="0"/>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AVENTURAS EM PYTHON - WILSON DE SOUZA JÚNIOR</a:t>
            </a:r>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hyperlink" Target="https://github.com/wilsondesouza/create-ebook-python&#13;" TargetMode="External"/></Relationships>
</file>

<file path=ppt/slides/_rels/slide3.xml.rels><?xml version="1.0" encoding="UTF-8" standalone="yes"?>
<Relationships xmlns="http://schemas.openxmlformats.org/package/2006/relationships"><Relationship Id="rId9" Type="http://schemas.openxmlformats.org/officeDocument/2006/relationships/slide" Target="slide8.xml"/><Relationship Id="rId8" Type="http://schemas.openxmlformats.org/officeDocument/2006/relationships/slide" Target="slide10.xml"/><Relationship Id="rId7" Type="http://schemas.openxmlformats.org/officeDocument/2006/relationships/slide" Target="slide12.xml"/><Relationship Id="rId6" Type="http://schemas.openxmlformats.org/officeDocument/2006/relationships/slide" Target="slide14.xml"/><Relationship Id="rId5" Type="http://schemas.openxmlformats.org/officeDocument/2006/relationships/slide" Target="slide16.xml"/><Relationship Id="rId4" Type="http://schemas.openxmlformats.org/officeDocument/2006/relationships/slide" Target="slide18.xml"/><Relationship Id="rId3" Type="http://schemas.openxmlformats.org/officeDocument/2006/relationships/slide" Target="slide20.xml"/><Relationship Id="rId2" Type="http://schemas.openxmlformats.org/officeDocument/2006/relationships/image" Target="../media/image2.png"/><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slide" Target="slide4.xml"/><Relationship Id="rId10" Type="http://schemas.openxmlformats.org/officeDocument/2006/relationships/slide" Target="slide6.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Retângulo 20"/>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3" name="Espaço Reservado para Número de Slide 2"/>
          <p:cNvSpPr>
            <a:spLocks noGrp="1"/>
          </p:cNvSpPr>
          <p:nvPr>
            <p:ph type="sldNum" sz="quarter" idx="12"/>
          </p:nvPr>
        </p:nvSpPr>
        <p:spPr/>
        <p:txBody>
          <a:bodyPr/>
          <a:p>
            <a:fld id="{9BB46D60-96CE-4402-8D7C-2F4B1C382689}" type="slidenum">
              <a:rPr lang="pt-BR" smtClean="0"/>
            </a:fld>
            <a:endParaRPr lang="pt-BR"/>
          </a:p>
        </p:txBody>
      </p:sp>
      <p:sp>
        <p:nvSpPr>
          <p:cNvPr id="4" name="Espaço Reservado para Rodapé 3"/>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pic>
        <p:nvPicPr>
          <p:cNvPr id="15" name="Imagem 14" descr="rpg"/>
          <p:cNvPicPr>
            <a:picLocks noChangeAspect="1"/>
          </p:cNvPicPr>
          <p:nvPr/>
        </p:nvPicPr>
        <p:blipFill>
          <a:blip r:embed="rId1"/>
          <a:stretch>
            <a:fillRect/>
          </a:stretch>
        </p:blipFill>
        <p:spPr>
          <a:xfrm>
            <a:off x="0" y="5161280"/>
            <a:ext cx="9601200" cy="7640320"/>
          </a:xfrm>
          <a:prstGeom prst="rect">
            <a:avLst/>
          </a:prstGeom>
          <a:effectLst>
            <a:glow rad="228600">
              <a:schemeClr val="accent4">
                <a:satMod val="175000"/>
                <a:alpha val="40000"/>
              </a:schemeClr>
            </a:glow>
            <a:softEdge rad="12700"/>
          </a:effectLst>
        </p:spPr>
      </p:pic>
      <p:sp>
        <p:nvSpPr>
          <p:cNvPr id="23" name="subtitulo"/>
          <p:cNvSpPr txBox="1"/>
          <p:nvPr/>
        </p:nvSpPr>
        <p:spPr>
          <a:xfrm>
            <a:off x="1270" y="3348355"/>
            <a:ext cx="9600565" cy="721995"/>
          </a:xfrm>
          <a:prstGeom prst="rect">
            <a:avLst/>
          </a:prstGeom>
          <a:solidFill>
            <a:srgbClr val="FFCD3B"/>
          </a:solidFill>
        </p:spPr>
        <p:txBody>
          <a:bodyPr wrap="square" rtlCol="0">
            <a:spAutoFit/>
          </a:bodyPr>
          <a:p>
            <a:pPr algn="l"/>
            <a:r>
              <a:rPr lang="pt-BR" sz="4100" dirty="0">
                <a:ln>
                  <a:solidFill>
                    <a:schemeClr val="accent1"/>
                  </a:solidFill>
                </a:ln>
                <a:solidFill>
                  <a:schemeClr val="bg1"/>
                </a:solidFill>
                <a:latin typeface="Impact" panose="020B0806030902050204" pitchFamily="34" charset="0"/>
              </a:rPr>
              <a:t>Programação Orientada a Objetos e Eventos</a:t>
            </a:r>
            <a:endParaRPr lang="pt-BR" sz="4100" dirty="0">
              <a:ln>
                <a:solidFill>
                  <a:schemeClr val="accent1"/>
                </a:solidFill>
              </a:ln>
              <a:solidFill>
                <a:schemeClr val="bg1"/>
              </a:solidFill>
              <a:latin typeface="Impact" panose="020B0806030902050204" pitchFamily="34" charset="0"/>
            </a:endParaRPr>
          </a:p>
        </p:txBody>
      </p:sp>
      <p:sp>
        <p:nvSpPr>
          <p:cNvPr id="24" name="Caixa de Texto 23"/>
          <p:cNvSpPr txBox="1"/>
          <p:nvPr/>
        </p:nvSpPr>
        <p:spPr>
          <a:xfrm>
            <a:off x="0" y="11654790"/>
            <a:ext cx="9599930" cy="1146810"/>
          </a:xfrm>
          <a:prstGeom prst="rect">
            <a:avLst/>
          </a:prstGeom>
          <a:noFill/>
        </p:spPr>
        <p:txBody>
          <a:bodyPr wrap="square" rtlCol="0">
            <a:noAutofit/>
          </a:bodyPr>
          <a:p>
            <a:pPr algn="r"/>
            <a:r>
              <a:rPr lang="pt-BR" altLang="en-US" sz="4000">
                <a:ln>
                  <a:solidFill>
                    <a:schemeClr val="bg1"/>
                  </a:solidFill>
                </a:ln>
                <a:solidFill>
                  <a:schemeClr val="bg1"/>
                </a:solidFill>
                <a:effectLst>
                  <a:outerShdw blurRad="38100" dist="19050" dir="2700000" algn="tl" rotWithShape="0">
                    <a:schemeClr val="dk1">
                      <a:alpha val="40000"/>
                    </a:schemeClr>
                  </a:outerShdw>
                </a:effectLst>
                <a:latin typeface="Banteng Story" charset="0"/>
                <a:cs typeface="Banteng Story" charset="0"/>
              </a:rPr>
              <a:t>Wilson S. Júnior</a:t>
            </a:r>
            <a:endParaRPr lang="pt-BR" altLang="en-US" sz="4000">
              <a:ln>
                <a:solidFill>
                  <a:schemeClr val="bg1"/>
                </a:solidFill>
              </a:ln>
              <a:solidFill>
                <a:schemeClr val="bg1"/>
              </a:solidFill>
              <a:effectLst>
                <a:outerShdw blurRad="38100" dist="19050" dir="2700000" algn="tl" rotWithShape="0">
                  <a:schemeClr val="dk1">
                    <a:alpha val="40000"/>
                  </a:schemeClr>
                </a:outerShdw>
              </a:effectLst>
              <a:latin typeface="Banteng Story" charset="0"/>
              <a:cs typeface="Banteng Story" charset="0"/>
            </a:endParaRPr>
          </a:p>
        </p:txBody>
      </p:sp>
      <p:pic>
        <p:nvPicPr>
          <p:cNvPr id="7" name="Imagem 6" descr="Remove-bg.ai_1711494261324"/>
          <p:cNvPicPr>
            <a:picLocks noChangeAspect="1"/>
          </p:cNvPicPr>
          <p:nvPr/>
        </p:nvPicPr>
        <p:blipFill>
          <a:blip r:embed="rId2"/>
          <a:stretch>
            <a:fillRect/>
          </a:stretch>
        </p:blipFill>
        <p:spPr>
          <a:xfrm rot="19560000">
            <a:off x="3387725" y="-292100"/>
            <a:ext cx="2543810" cy="3522980"/>
          </a:xfrm>
          <a:prstGeom prst="rect">
            <a:avLst/>
          </a:prstGeom>
          <a:effectLst>
            <a:glow rad="228600">
              <a:schemeClr val="accent4">
                <a:satMod val="175000"/>
                <a:alpha val="40000"/>
              </a:schemeClr>
            </a:glow>
          </a:effectLst>
        </p:spPr>
      </p:pic>
      <p:pic>
        <p:nvPicPr>
          <p:cNvPr id="8" name="Imagem 7" descr="Remove-bg.ai_1711494261324"/>
          <p:cNvPicPr>
            <a:picLocks noChangeAspect="1"/>
          </p:cNvPicPr>
          <p:nvPr/>
        </p:nvPicPr>
        <p:blipFill>
          <a:blip r:embed="rId2"/>
          <a:stretch>
            <a:fillRect/>
          </a:stretch>
        </p:blipFill>
        <p:spPr>
          <a:xfrm rot="2040000" flipH="1">
            <a:off x="3620135" y="-292100"/>
            <a:ext cx="2543810" cy="3522980"/>
          </a:xfrm>
          <a:prstGeom prst="rect">
            <a:avLst/>
          </a:prstGeom>
          <a:effectLst>
            <a:glow rad="228600">
              <a:schemeClr val="accent4">
                <a:satMod val="175000"/>
                <a:alpha val="40000"/>
              </a:schemeClr>
            </a:glow>
          </a:effectLst>
        </p:spPr>
      </p:pic>
      <p:sp>
        <p:nvSpPr>
          <p:cNvPr id="16" name="CaixaDeTexto 9"/>
          <p:cNvSpPr txBox="1"/>
          <p:nvPr/>
        </p:nvSpPr>
        <p:spPr>
          <a:xfrm>
            <a:off x="635" y="998220"/>
            <a:ext cx="9601200" cy="1106805"/>
          </a:xfrm>
          <a:prstGeom prst="rect">
            <a:avLst/>
          </a:prstGeom>
          <a:noFill/>
          <a:effectLst>
            <a:outerShdw blurRad="50800" dist="50800" dir="5400000" algn="ctr" rotWithShape="0">
              <a:srgbClr val="346C99"/>
            </a:outerShdw>
          </a:effectLst>
        </p:spPr>
        <p:txBody>
          <a:bodyPr wrap="square" rtlCol="0">
            <a:spAutoFit/>
          </a:bodyPr>
          <a:p>
            <a:pPr algn="ctr"/>
            <a:r>
              <a:rPr lang="pt-BR" sz="6600" dirty="0">
                <a:solidFill>
                  <a:srgbClr val="FFCD3B"/>
                </a:solidFill>
                <a:effectLst>
                  <a:glow rad="342900">
                    <a:srgbClr val="37ABFF"/>
                  </a:glow>
                </a:effectLst>
                <a:latin typeface="High Summit" panose="02000500000000000000" charset="0"/>
                <a:cs typeface="High Summit" panose="02000500000000000000" charset="0"/>
              </a:rPr>
              <a:t>Aventuras em Python</a:t>
            </a:r>
            <a:endParaRPr lang="pt-BR" sz="6600" dirty="0">
              <a:solidFill>
                <a:srgbClr val="FFCD3B"/>
              </a:solidFill>
              <a:effectLst>
                <a:glow rad="342900">
                  <a:srgbClr val="37ABFF"/>
                </a:glow>
              </a:effectLst>
              <a:latin typeface="High Summit" panose="02000500000000000000" charset="0"/>
              <a:cs typeface="High Summit" panose="0200050000000000000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POLIMORFISMO COM SOBRESCRITA</a:t>
            </a:r>
            <a:endParaRPr lang="pt-BR" sz="8800" dirty="0">
              <a:solidFill>
                <a:schemeClr val="bg1"/>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
        <p:nvSpPr>
          <p:cNvPr id="5" name="titulo_componente"/>
          <p:cNvSpPr txBox="1"/>
          <p:nvPr/>
        </p:nvSpPr>
        <p:spPr>
          <a:xfrm>
            <a:off x="807610" y="2133601"/>
            <a:ext cx="7816645" cy="4507865"/>
          </a:xfrm>
          <a:prstGeom prst="rect">
            <a:avLst/>
          </a:prstGeom>
          <a:noFill/>
        </p:spPr>
        <p:txBody>
          <a:bodyPr wrap="square" rtlCol="0">
            <a:spAutoFit/>
          </a:bodyPr>
          <a:p>
            <a:pPr algn="ctr"/>
            <a:r>
              <a:rPr lang="pt-BR" sz="28700" dirty="0">
                <a:ln>
                  <a:solidFill>
                    <a:srgbClr val="346C99"/>
                  </a:solidFill>
                </a:ln>
                <a:solidFill>
                  <a:srgbClr val="346C99"/>
                </a:solidFill>
                <a:latin typeface="Impact" panose="020B0806030902050204" pitchFamily="34" charset="0"/>
              </a:rPr>
              <a:t>04</a:t>
            </a:r>
            <a:endParaRPr lang="pt-BR" sz="28700" dirty="0">
              <a:ln>
                <a:solidFill>
                  <a:srgbClr val="346C99"/>
                </a:solidFill>
              </a:ln>
              <a:solidFill>
                <a:srgbClr val="346C99"/>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Inimigos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21025"/>
            <a:ext cx="8806180" cy="1198880"/>
          </a:xfrm>
          <a:prstGeom prst="rect">
            <a:avLst/>
          </a:prstGeom>
          <a:noFill/>
        </p:spPr>
        <p:txBody>
          <a:bodyPr wrap="square" rtlCol="0">
            <a:spAutoFit/>
          </a:bodyPr>
          <a:p>
            <a:pPr algn="ctr"/>
            <a:r>
              <a:rPr lang="pt-BR" sz="2400" dirty="0">
                <a:sym typeface="+mn-ea"/>
              </a:rPr>
              <a:t>O polimorfismo também pode ser usado com a sobrescrita de métodos, onde uma classe filha redefine um método da classe pai de acordo com suas necessidades específicas.</a:t>
            </a:r>
            <a:endParaRPr lang="pt-BR" sz="2400" dirty="0">
              <a:sym typeface="+mn-ea"/>
            </a:endParaRPr>
          </a:p>
        </p:txBody>
      </p:sp>
      <p:pic>
        <p:nvPicPr>
          <p:cNvPr id="5" name="Imagem 4" descr="python"/>
          <p:cNvPicPr>
            <a:picLocks noChangeAspect="1"/>
          </p:cNvPicPr>
          <p:nvPr/>
        </p:nvPicPr>
        <p:blipFill>
          <a:blip r:embed="rId1">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pic>
        <p:nvPicPr>
          <p:cNvPr id="6" name="Imagem 5"/>
          <p:cNvPicPr>
            <a:picLocks noChangeAspect="1"/>
          </p:cNvPicPr>
          <p:nvPr/>
        </p:nvPicPr>
        <p:blipFill>
          <a:blip r:embed="rId3"/>
          <a:stretch>
            <a:fillRect/>
          </a:stretch>
        </p:blipFill>
        <p:spPr>
          <a:xfrm>
            <a:off x="796925" y="4858385"/>
            <a:ext cx="8804910" cy="49129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O PODER DOS EVENTOS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05</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A Magia dos Eventos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568450"/>
          </a:xfrm>
          <a:prstGeom prst="rect">
            <a:avLst/>
          </a:prstGeom>
          <a:noFill/>
        </p:spPr>
        <p:txBody>
          <a:bodyPr wrap="square" rtlCol="0">
            <a:spAutoFit/>
          </a:bodyPr>
          <a:p>
            <a:pPr algn="ctr"/>
            <a:r>
              <a:rPr lang="pt-BR" sz="2400" dirty="0">
                <a:sym typeface="+mn-ea"/>
              </a:rPr>
              <a:t>Em uma jornada repleta de aventuras, cada evento molda a narrativa e define o destino dos heróis. No código, eventos são como as batalhas e desafios que os personagens enfrentam, influenciando diretamente a história do jogo.</a:t>
            </a:r>
            <a:endParaRPr lang="pt-BR" sz="2400" dirty="0">
              <a:sym typeface="+mn-ea"/>
            </a:endParaRPr>
          </a:p>
        </p:txBody>
      </p:sp>
      <p:pic>
        <p:nvPicPr>
          <p:cNvPr id="4" name="Imagem 3"/>
          <p:cNvPicPr>
            <a:picLocks noChangeAspect="1"/>
          </p:cNvPicPr>
          <p:nvPr/>
        </p:nvPicPr>
        <p:blipFill>
          <a:blip r:embed="rId1"/>
          <a:stretch>
            <a:fillRect/>
          </a:stretch>
        </p:blipFill>
        <p:spPr>
          <a:xfrm>
            <a:off x="796290" y="4857750"/>
            <a:ext cx="8806815" cy="502348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1445260"/>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REGISTRE AS LENDAS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06</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Registro de Batalhas Épicas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198880"/>
          </a:xfrm>
          <a:prstGeom prst="rect">
            <a:avLst/>
          </a:prstGeom>
          <a:noFill/>
        </p:spPr>
        <p:txBody>
          <a:bodyPr wrap="square" rtlCol="0">
            <a:spAutoFit/>
          </a:bodyPr>
          <a:p>
            <a:pPr algn="ctr"/>
            <a:r>
              <a:rPr lang="pt-BR" sz="2400" dirty="0">
                <a:sym typeface="+mn-ea"/>
              </a:rPr>
              <a:t>Assim como um cronista registra as proezas dos heróis, um sistema de eventos no código captura cada ação significativa. Isso permite recriar as histórias épicas vividas pelos jogadores.</a:t>
            </a:r>
            <a:endParaRPr lang="pt-BR" sz="2400" dirty="0">
              <a:sym typeface="+mn-ea"/>
            </a:endParaRPr>
          </a:p>
        </p:txBody>
      </p:sp>
      <p:pic>
        <p:nvPicPr>
          <p:cNvPr id="2" name="Imagem 1"/>
          <p:cNvPicPr>
            <a:picLocks noChangeAspect="1"/>
          </p:cNvPicPr>
          <p:nvPr/>
        </p:nvPicPr>
        <p:blipFill>
          <a:blip r:embed="rId1"/>
          <a:stretch>
            <a:fillRect/>
          </a:stretch>
        </p:blipFill>
        <p:spPr>
          <a:xfrm>
            <a:off x="796290" y="4853305"/>
            <a:ext cx="8807450" cy="502856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DESEANCADEIE MAGIAS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07</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Conjurando Magias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37535"/>
            <a:ext cx="8806180" cy="1568450"/>
          </a:xfrm>
          <a:prstGeom prst="rect">
            <a:avLst/>
          </a:prstGeom>
          <a:noFill/>
        </p:spPr>
        <p:txBody>
          <a:bodyPr wrap="square" rtlCol="0">
            <a:spAutoFit/>
          </a:bodyPr>
          <a:p>
            <a:pPr algn="ctr"/>
            <a:r>
              <a:rPr lang="pt-BR" sz="2400" dirty="0">
                <a:sym typeface="+mn-ea"/>
              </a:rPr>
              <a:t>No calor da batalha, eventos acontecem rapidamente. Da mesma forma, a manipulação de eventos em tempo real no código permite ações instantâneas e emocionantes, como conjurar magias e esquivar de golpes.</a:t>
            </a:r>
            <a:endParaRPr lang="pt-BR" sz="2400" dirty="0">
              <a:sym typeface="+mn-ea"/>
            </a:endParaRPr>
          </a:p>
        </p:txBody>
      </p:sp>
      <p:pic>
        <p:nvPicPr>
          <p:cNvPr id="4" name="Imagem 3"/>
          <p:cNvPicPr>
            <a:picLocks noChangeAspect="1"/>
          </p:cNvPicPr>
          <p:nvPr/>
        </p:nvPicPr>
        <p:blipFill>
          <a:blip r:embed="rId1"/>
          <a:stretch>
            <a:fillRect/>
          </a:stretch>
        </p:blipFill>
        <p:spPr>
          <a:xfrm>
            <a:off x="795020" y="4803775"/>
            <a:ext cx="8806180" cy="5028565"/>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2" name="Imagem 1"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ESTRATÉGIAS E TÁTICAS EM EVENTOS</a:t>
            </a:r>
            <a:endParaRPr lang="pt-BR" sz="88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FFCD3B"/>
                </a:solidFill>
                <a:latin typeface="Impact" panose="020B0806030902050204" pitchFamily="34" charset="0"/>
              </a:rPr>
              <a:t>08</a:t>
            </a:r>
            <a:endParaRPr lang="en-US" altLang="pt-BR" sz="28700" dirty="0">
              <a:ln>
                <a:solidFill>
                  <a:srgbClr val="346C99"/>
                </a:solidFill>
              </a:ln>
              <a:solidFill>
                <a:srgbClr val="FFCD3B"/>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Combinações Estratégicas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04515"/>
            <a:ext cx="8806180" cy="1568450"/>
          </a:xfrm>
          <a:prstGeom prst="rect">
            <a:avLst/>
          </a:prstGeom>
          <a:noFill/>
        </p:spPr>
        <p:txBody>
          <a:bodyPr wrap="square" rtlCol="0">
            <a:spAutoFit/>
          </a:bodyPr>
          <a:p>
            <a:pPr algn="ctr"/>
            <a:r>
              <a:rPr lang="pt-BR" sz="2400" dirty="0">
                <a:sym typeface="+mn-ea"/>
              </a:rPr>
              <a:t>Assim como em uma jornada épica, eventos complexos demandam estratégia. No código, gerenciar eventos complexos, como combinações de habilidades e efeitos, eleva a experiência do jogo a novos patamares.</a:t>
            </a:r>
            <a:endParaRPr lang="pt-BR" sz="2400" dirty="0">
              <a:sym typeface="+mn-ea"/>
            </a:endParaRPr>
          </a:p>
        </p:txBody>
      </p:sp>
      <p:pic>
        <p:nvPicPr>
          <p:cNvPr id="2" name="Imagem 1"/>
          <p:cNvPicPr>
            <a:picLocks noChangeAspect="1"/>
          </p:cNvPicPr>
          <p:nvPr/>
        </p:nvPicPr>
        <p:blipFill>
          <a:blip r:embed="rId1"/>
          <a:stretch>
            <a:fillRect/>
          </a:stretch>
        </p:blipFill>
        <p:spPr>
          <a:xfrm>
            <a:off x="793750" y="4836160"/>
            <a:ext cx="8807450" cy="5029200"/>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2999105"/>
            <a:ext cx="8806180" cy="1568450"/>
          </a:xfrm>
          <a:prstGeom prst="rect">
            <a:avLst/>
          </a:prstGeom>
          <a:noFill/>
        </p:spPr>
        <p:txBody>
          <a:bodyPr wrap="square" rtlCol="0">
            <a:spAutoFit/>
          </a:bodyPr>
          <a:lstStyle/>
          <a:p>
            <a:pPr algn="ctr"/>
            <a:r>
              <a:rPr lang="pt-BR" sz="2400" dirty="0"/>
              <a:t>Salve, aventureiro! Este enquiridium está aqui para te guiar na jornada para adquirir novos poderes no mundo da programação de jogos RPG em Python. Vamos mergulhar nos dois paradigmas mais essenciais para os aspirantes a magos dos códigos!</a:t>
            </a:r>
            <a:endParaRPr lang="pt-BR" sz="2400" dirty="0"/>
          </a:p>
        </p:txBody>
      </p:sp>
      <p:sp>
        <p:nvSpPr>
          <p:cNvPr id="3" name="titulo_componente"/>
          <p:cNvSpPr txBox="1"/>
          <p:nvPr/>
        </p:nvSpPr>
        <p:spPr>
          <a:xfrm>
            <a:off x="795020" y="777875"/>
            <a:ext cx="8806815" cy="706755"/>
          </a:xfrm>
          <a:prstGeom prst="rect">
            <a:avLst/>
          </a:prstGeom>
          <a:noFill/>
        </p:spPr>
        <p:txBody>
          <a:bodyPr wrap="square" rtlCol="0">
            <a:spAutoFit/>
          </a:bodyPr>
          <a:lstStyle/>
          <a:p>
            <a:pPr algn="ctr"/>
            <a:r>
              <a:rPr lang="pt-BR" sz="4000" dirty="0">
                <a:latin typeface="Impact" panose="020B0806030902050204" pitchFamily="34" charset="0"/>
              </a:rPr>
              <a:t>Aventuras em Python</a:t>
            </a:r>
            <a:endParaRPr lang="pt-BR" sz="4000" dirty="0">
              <a:latin typeface="Impact" panose="020B0806030902050204" pitchFamily="34" charset="0"/>
            </a:endParaRPr>
          </a:p>
        </p:txBody>
      </p:sp>
      <p:sp>
        <p:nvSpPr>
          <p:cNvPr id="4" name="subtitulo_componente"/>
          <p:cNvSpPr txBox="1"/>
          <p:nvPr/>
        </p:nvSpPr>
        <p:spPr>
          <a:xfrm>
            <a:off x="795655" y="1962150"/>
            <a:ext cx="8806180" cy="583565"/>
          </a:xfrm>
          <a:prstGeom prst="rect">
            <a:avLst/>
          </a:prstGeom>
          <a:noFill/>
        </p:spPr>
        <p:txBody>
          <a:bodyPr wrap="square" rtlCol="0">
            <a:spAutoFit/>
          </a:bodyPr>
          <a:lstStyle/>
          <a:p>
            <a:pPr algn="ctr"/>
            <a:r>
              <a:rPr lang="pt-BR" sz="3200" dirty="0">
                <a:latin typeface="+mj-lt"/>
              </a:rPr>
              <a:t>Programação Orientada a Objetos e Eventos</a:t>
            </a:r>
            <a:endParaRPr lang="pt-BR" sz="3200" dirty="0">
              <a:latin typeface="+mj-lt"/>
            </a:endParaRPr>
          </a:p>
        </p:txBody>
      </p:sp>
      <p:sp>
        <p:nvSpPr>
          <p:cNvPr id="5" name="Retângulo 4"/>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Rodapé 12"/>
          <p:cNvSpPr>
            <a:spLocks noGrp="1"/>
          </p:cNvSpPr>
          <p:nvPr>
            <p:ph type="ftr" sz="quarter" idx="11"/>
          </p:nvPr>
        </p:nvSpPr>
        <p:spPr>
          <a:xfrm>
            <a:off x="3042920" y="11864975"/>
            <a:ext cx="4311650" cy="681355"/>
          </a:xfrm>
        </p:spPr>
        <p:txBody>
          <a:bodyPr/>
          <a:p>
            <a:r>
              <a:rPr lang="pt-BR"/>
              <a:t>AVENTURAS EM PYTHON - WILSON DE SOUZA JÚNIOR</a:t>
            </a:r>
            <a:endParaRPr lang="pt-BR"/>
          </a:p>
        </p:txBody>
      </p:sp>
      <p:pic>
        <p:nvPicPr>
          <p:cNvPr id="100" name="Imagem 99"/>
          <p:cNvPicPr/>
          <p:nvPr/>
        </p:nvPicPr>
        <p:blipFill>
          <a:blip r:embed="rId1"/>
          <a:stretch>
            <a:fillRect/>
          </a:stretch>
        </p:blipFill>
        <p:spPr>
          <a:xfrm>
            <a:off x="1878648" y="5480685"/>
            <a:ext cx="6640195" cy="6588760"/>
          </a:xfrm>
          <a:prstGeom prst="rect">
            <a:avLst/>
          </a:prstGeom>
          <a:noFill/>
          <a:ln w="9525">
            <a:noFill/>
          </a:ln>
        </p:spPr>
      </p:pic>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892277" y="6405465"/>
            <a:ext cx="7816645" cy="1198880"/>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NOTAS FINAIS</a:t>
            </a:r>
            <a:endParaRPr lang="pt-BR" sz="7200" dirty="0">
              <a:solidFill>
                <a:schemeClr val="bg1"/>
              </a:solidFill>
              <a:latin typeface="Impact" panose="020B0806030902050204" pitchFamily="34" charset="0"/>
            </a:endParaRPr>
          </a:p>
        </p:txBody>
      </p:sp>
      <p:sp>
        <p:nvSpPr>
          <p:cNvPr id="4" name="Retângulo 3"/>
          <p:cNvSpPr/>
          <p:nvPr/>
        </p:nvSpPr>
        <p:spPr>
          <a:xfrm rot="5400000">
            <a:off x="4779645" y="463359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6" name="Retângulo 5"/>
          <p:cNvSpPr/>
          <p:nvPr/>
        </p:nvSpPr>
        <p:spPr>
          <a:xfrm rot="16200000">
            <a:off x="4779645" y="175704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7048500"/>
            <a:ext cx="8806180" cy="829945"/>
          </a:xfrm>
          <a:prstGeom prst="rect">
            <a:avLst/>
          </a:prstGeom>
          <a:noFill/>
        </p:spPr>
        <p:txBody>
          <a:bodyPr wrap="square" rtlCol="0">
            <a:spAutoFit/>
          </a:bodyPr>
          <a:lstStyle/>
          <a:p>
            <a:pPr algn="ctr"/>
            <a:r>
              <a:rPr lang="pt-BR" sz="2400" dirty="0"/>
              <a:t>Esse Ebook foi gerado por IA, revisado e diagramado por mim.</a:t>
            </a:r>
            <a:br>
              <a:rPr lang="pt-BR" sz="2400" dirty="0"/>
            </a:br>
            <a:r>
              <a:rPr lang="pt-BR" sz="2400" dirty="0"/>
              <a:t>O passo a passo se encontra no meu </a:t>
            </a:r>
            <a:r>
              <a:rPr lang="pt-BR" sz="2400" dirty="0" err="1"/>
              <a:t>Github</a:t>
            </a:r>
            <a:endParaRPr lang="pt-BR" sz="2400" dirty="0"/>
          </a:p>
        </p:txBody>
      </p:sp>
      <p:sp>
        <p:nvSpPr>
          <p:cNvPr id="8" name="Retângulo 7"/>
          <p:cNvSpPr/>
          <p:nvPr/>
        </p:nvSpPr>
        <p:spPr>
          <a:xfrm>
            <a:off x="1416958" y="9111721"/>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hlinkClick r:id="rId1" tooltip="" action="ppaction://hlinkfile"/>
              </a:rPr>
              <a:t>https://github.com/</a:t>
            </a:r>
            <a:r>
              <a:rPr lang="pt-BR" b="1" dirty="0">
                <a:solidFill>
                  <a:srgbClr val="FF0000"/>
                </a:solidFill>
                <a:hlinkClick r:id="rId1" tooltip="" action="ppaction://hlinkfile"/>
              </a:rPr>
              <a:t>wilsondesouza</a:t>
            </a:r>
            <a:r>
              <a:rPr lang="pt-BR" b="1" dirty="0">
                <a:hlinkClick r:id="rId1" tooltip="" action="ppaction://hlinkfile"/>
              </a:rPr>
              <a:t>/create-ebook-python</a:t>
            </a:r>
            <a:endParaRPr lang="pt-BR" b="1" dirty="0"/>
          </a:p>
        </p:txBody>
      </p:sp>
      <p:pic>
        <p:nvPicPr>
          <p:cNvPr id="1026" name="Picture 2" descr="GitHub Logos and Usage · GitHub"/>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72208" y="7722596"/>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Rodapé 5"/>
          <p:cNvSpPr>
            <a:spLocks noGrp="1"/>
          </p:cNvSpPr>
          <p:nvPr>
            <p:ph type="ftr" sz="quarter" idx="11"/>
          </p:nvPr>
        </p:nvSpPr>
        <p:spPr>
          <a:xfrm>
            <a:off x="3042603" y="11864975"/>
            <a:ext cx="4311650" cy="681355"/>
          </a:xfrm>
        </p:spPr>
        <p:txBody>
          <a:bodyPr/>
          <a:p>
            <a:r>
              <a:rPr lang="pt-BR"/>
              <a:t>AVENTURAS EM PYTHON - WILSON DE SOUZA JÚNIOR</a:t>
            </a:r>
            <a:endParaRPr lang="pt-BR"/>
          </a:p>
        </p:txBody>
      </p:sp>
      <p:sp>
        <p:nvSpPr>
          <p:cNvPr id="15" name="titulo_componente"/>
          <p:cNvSpPr txBox="1"/>
          <p:nvPr/>
        </p:nvSpPr>
        <p:spPr>
          <a:xfrm>
            <a:off x="795020" y="831850"/>
            <a:ext cx="8806180" cy="706755"/>
          </a:xfrm>
          <a:prstGeom prst="rect">
            <a:avLst/>
          </a:prstGeom>
          <a:noFill/>
        </p:spPr>
        <p:txBody>
          <a:bodyPr wrap="square" rtlCol="0">
            <a:spAutoFit/>
          </a:bodyPr>
          <a:p>
            <a:pPr algn="ctr"/>
            <a:r>
              <a:rPr lang="pt-BR" sz="4000" dirty="0">
                <a:latin typeface="Impact" panose="020B0806030902050204" pitchFamily="34" charset="0"/>
                <a:sym typeface="+mn-ea"/>
              </a:rPr>
              <a:t>OBRIGADO POR LER ATÉ AQUI</a:t>
            </a:r>
            <a:endParaRPr lang="pt-BR" sz="4000" dirty="0">
              <a:latin typeface="Impact" panose="020B0806030902050204" pitchFamily="34" charset="0"/>
            </a:endParaRPr>
          </a:p>
        </p:txBody>
      </p:sp>
      <p:sp>
        <p:nvSpPr>
          <p:cNvPr id="5" name="Espaço Reservado para Número de Slide 4"/>
          <p:cNvSpPr>
            <a:spLocks noGrp="1"/>
          </p:cNvSpPr>
          <p:nvPr>
            <p:ph type="sldNum" sz="quarter" idx="12"/>
          </p:nvPr>
        </p:nvSpPr>
        <p:spPr/>
        <p:txBody>
          <a:bodyPr/>
          <a:p>
            <a:fld id="{9BB46D60-96CE-4402-8D7C-2F4B1C382689}" type="slidenum">
              <a:rPr lang="pt-BR" smtClean="0"/>
            </a:fld>
            <a:endParaRPr lang="pt-BR"/>
          </a:p>
        </p:txBody>
      </p:sp>
      <p:sp>
        <p:nvSpPr>
          <p:cNvPr id="7" name="Retângulo 6"/>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o_componente"/>
          <p:cNvSpPr txBox="1"/>
          <p:nvPr/>
        </p:nvSpPr>
        <p:spPr>
          <a:xfrm>
            <a:off x="807085" y="4517390"/>
            <a:ext cx="8806180" cy="2306955"/>
          </a:xfrm>
          <a:prstGeom prst="rect">
            <a:avLst/>
          </a:prstGeom>
          <a:noFill/>
        </p:spPr>
        <p:txBody>
          <a:bodyPr wrap="square" rtlCol="0">
            <a:spAutoFit/>
          </a:bodyPr>
          <a:p>
            <a:pPr algn="ctr"/>
            <a:r>
              <a:rPr lang="pt-BR" sz="2400" dirty="0"/>
              <a:t>Os conteúdos expostos anteriormente têm o objetivo de serem didáticos para transmitir de forma eficaz os conceitos dos paradigmas abordados. Portanto, não necessariamente fazem parte de um mesmo código, e assim, pode ser que não funcionem adequadamente caso sejam mesclados sem avaliação e modificações necessárias.</a:t>
            </a:r>
            <a:endParaRPr lang="pt-BR" sz="2400" dirty="0"/>
          </a:p>
        </p:txBody>
      </p:sp>
      <p:pic>
        <p:nvPicPr>
          <p:cNvPr id="9" name="Imagem 8" descr="python"/>
          <p:cNvPicPr>
            <a:picLocks noChangeAspect="1"/>
          </p:cNvPicPr>
          <p:nvPr/>
        </p:nvPicPr>
        <p:blipFill>
          <a:blip r:embed="rId4">
            <a:lum bright="70000" contrast="-70000"/>
          </a:blip>
          <a:stretch>
            <a:fillRect/>
          </a:stretch>
        </p:blipFill>
        <p:spPr>
          <a:xfrm>
            <a:off x="4028758" y="9771380"/>
            <a:ext cx="2338705" cy="2324735"/>
          </a:xfrm>
          <a:prstGeom prst="ellipse">
            <a:avLst/>
          </a:prstGeom>
        </p:spPr>
      </p:pic>
      <p:pic>
        <p:nvPicPr>
          <p:cNvPr id="10" name="Imagem 9" descr="Remove-bg.ai_1711494261324"/>
          <p:cNvPicPr>
            <a:picLocks noChangeAspect="1"/>
          </p:cNvPicPr>
          <p:nvPr/>
        </p:nvPicPr>
        <p:blipFill>
          <a:blip r:embed="rId5"/>
          <a:stretch>
            <a:fillRect/>
          </a:stretch>
        </p:blipFill>
        <p:spPr>
          <a:xfrm rot="16200000">
            <a:off x="3766820" y="334645"/>
            <a:ext cx="2863850" cy="3965575"/>
          </a:xfrm>
          <a:prstGeom prst="rect">
            <a:avLst/>
          </a:prstGeom>
        </p:spPr>
      </p:pic>
      <p:sp>
        <p:nvSpPr>
          <p:cNvPr id="11" name="texto_componente"/>
          <p:cNvSpPr txBox="1"/>
          <p:nvPr/>
        </p:nvSpPr>
        <p:spPr>
          <a:xfrm>
            <a:off x="807085" y="3423920"/>
            <a:ext cx="8806180" cy="829945"/>
          </a:xfrm>
          <a:prstGeom prst="rect">
            <a:avLst/>
          </a:prstGeom>
          <a:noFill/>
        </p:spPr>
        <p:txBody>
          <a:bodyPr wrap="square" rtlCol="0">
            <a:spAutoFit/>
          </a:bodyPr>
          <a:p>
            <a:pPr algn="ctr"/>
            <a:r>
              <a:rPr lang="pt-BR" sz="2400"/>
              <a:t>Que cada linha de código seja como um feitiço poderoso, moldando um universo de possibilidades e emoções!</a:t>
            </a:r>
            <a:endParaRPr lang="pt-BR"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5020" y="777875"/>
            <a:ext cx="8806815" cy="706755"/>
          </a:xfrm>
          <a:prstGeom prst="rect">
            <a:avLst/>
          </a:prstGeom>
          <a:noFill/>
        </p:spPr>
        <p:txBody>
          <a:bodyPr wrap="square" rtlCol="0">
            <a:spAutoFit/>
          </a:bodyPr>
          <a:lstStyle/>
          <a:p>
            <a:pPr algn="ctr"/>
            <a:r>
              <a:rPr lang="pt-BR" sz="4000" dirty="0">
                <a:latin typeface="Impact" panose="020B0806030902050204" pitchFamily="34" charset="0"/>
              </a:rPr>
              <a:t>Sumário</a:t>
            </a:r>
            <a:endParaRPr lang="pt-BR" sz="4000" dirty="0">
              <a:latin typeface="Impact" panose="020B0806030902050204" pitchFamily="34" charset="0"/>
            </a:endParaRPr>
          </a:p>
        </p:txBody>
      </p:sp>
      <p:sp>
        <p:nvSpPr>
          <p:cNvPr id="5" name="Retângulo 4"/>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spaço Reservado para Rodapé 12"/>
          <p:cNvSpPr>
            <a:spLocks noGrp="1"/>
          </p:cNvSpPr>
          <p:nvPr>
            <p:ph type="ftr" sz="quarter" idx="11"/>
          </p:nvPr>
        </p:nvSpPr>
        <p:spPr>
          <a:xfrm>
            <a:off x="3042920" y="11864975"/>
            <a:ext cx="4311650" cy="681355"/>
          </a:xfrm>
        </p:spPr>
        <p:txBody>
          <a:bodyPr/>
          <a:p>
            <a:r>
              <a:rPr lang="pt-BR"/>
              <a:t>AVENTURAS EM PYTHON - WILSON DE SOUZA JÚNIOR</a:t>
            </a:r>
            <a:endParaRPr lang="pt-BR"/>
          </a:p>
        </p:txBody>
      </p:sp>
      <p:sp>
        <p:nvSpPr>
          <p:cNvPr id="8" name="Espaço Reservado para Número de Slide 7"/>
          <p:cNvSpPr>
            <a:spLocks noGrp="1"/>
          </p:cNvSpPr>
          <p:nvPr>
            <p:ph type="sldNum" sz="quarter" idx="12"/>
          </p:nvPr>
        </p:nvSpPr>
        <p:spPr/>
        <p:txBody>
          <a:bodyPr/>
          <a:p>
            <a:fld id="{9BB46D60-96CE-4402-8D7C-2F4B1C382689}" type="slidenum">
              <a:rPr lang="pt-BR" smtClean="0"/>
            </a:fld>
            <a:endParaRPr lang="pt-BR"/>
          </a:p>
        </p:txBody>
      </p:sp>
      <p:pic>
        <p:nvPicPr>
          <p:cNvPr id="11" name="Imagem 10" descr="python"/>
          <p:cNvPicPr>
            <a:picLocks noChangeAspect="1"/>
          </p:cNvPicPr>
          <p:nvPr/>
        </p:nvPicPr>
        <p:blipFill>
          <a:blip r:embed="rId1">
            <a:lum bright="70000" contrast="-70000"/>
          </a:blip>
          <a:stretch>
            <a:fillRect/>
          </a:stretch>
        </p:blipFill>
        <p:spPr>
          <a:xfrm>
            <a:off x="4028758" y="9540240"/>
            <a:ext cx="2338705" cy="2324735"/>
          </a:xfrm>
          <a:prstGeom prst="ellipse">
            <a:avLst/>
          </a:prstGeom>
        </p:spPr>
      </p:pic>
      <p:sp>
        <p:nvSpPr>
          <p:cNvPr id="16" name="texto_componente"/>
          <p:cNvSpPr txBox="1"/>
          <p:nvPr/>
        </p:nvSpPr>
        <p:spPr>
          <a:xfrm>
            <a:off x="795655" y="3140710"/>
            <a:ext cx="8834120" cy="432435"/>
          </a:xfrm>
          <a:prstGeom prst="rect">
            <a:avLst/>
          </a:prstGeom>
          <a:noFill/>
        </p:spPr>
        <p:txBody>
          <a:bodyPr wrap="square" rtlCol="0">
            <a:noAutofit/>
          </a:bodyPr>
          <a:p>
            <a:pPr indent="0" algn="ctr">
              <a:buNone/>
            </a:pPr>
            <a:r>
              <a:rPr lang="pt-BR" sz="2400" b="1" dirty="0"/>
              <a:t>Programação Orientada a Objetos</a:t>
            </a:r>
            <a:endParaRPr lang="pt-BR" sz="2400" b="1" dirty="0"/>
          </a:p>
        </p:txBody>
      </p:sp>
      <p:sp>
        <p:nvSpPr>
          <p:cNvPr id="17" name="texto_componente"/>
          <p:cNvSpPr txBox="1"/>
          <p:nvPr/>
        </p:nvSpPr>
        <p:spPr>
          <a:xfrm>
            <a:off x="767080" y="6053455"/>
            <a:ext cx="8834120" cy="432435"/>
          </a:xfrm>
          <a:prstGeom prst="rect">
            <a:avLst/>
          </a:prstGeom>
          <a:noFill/>
        </p:spPr>
        <p:txBody>
          <a:bodyPr wrap="square" rtlCol="0">
            <a:noAutofit/>
          </a:bodyPr>
          <a:p>
            <a:pPr indent="0" algn="ctr">
              <a:buNone/>
            </a:pPr>
            <a:r>
              <a:rPr lang="pt-BR" sz="2400" b="1" dirty="0"/>
              <a:t>Programação Orientada a Eventos</a:t>
            </a:r>
            <a:endParaRPr lang="pt-BR" sz="2400" b="1" dirty="0"/>
          </a:p>
        </p:txBody>
      </p:sp>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sp>
        <p:nvSpPr>
          <p:cNvPr id="15" name="Retângulo 14"/>
          <p:cNvSpPr/>
          <p:nvPr/>
        </p:nvSpPr>
        <p:spPr>
          <a:xfrm>
            <a:off x="2516505" y="882205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a:t>
            </a:r>
            <a:r>
              <a:rPr lang="pt-BR" sz="2400" dirty="0">
                <a:solidFill>
                  <a:schemeClr val="tx1"/>
                </a:solidFill>
                <a:effectLst/>
                <a:hlinkClick r:id="rId3"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9.   Notas Finais - Pag 20</a:t>
            </a:r>
            <a:endParaRPr lang="pt-BR" sz="2400" dirty="0">
              <a:solidFill>
                <a:schemeClr val="tx1"/>
              </a:solidFill>
              <a:effectLst/>
              <a:hlinkClick r:id="rId3"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18" name="Retângulo 17"/>
          <p:cNvSpPr/>
          <p:nvPr/>
        </p:nvSpPr>
        <p:spPr>
          <a:xfrm>
            <a:off x="2516505" y="798068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08</a:t>
            </a:r>
            <a:r>
              <a:rPr lang="pt-BR" sz="2400" dirty="0">
                <a:solidFill>
                  <a:schemeClr val="tx1"/>
                </a:solidFill>
                <a:effectLst/>
                <a:hlinkClick r:id="rId4"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Estratégias e Táticas em Eventos - Pag 18</a:t>
            </a:r>
            <a:endParaRPr lang="pt-BR" sz="2400" dirty="0">
              <a:solidFill>
                <a:schemeClr val="tx1"/>
              </a:solidFill>
              <a:effectLst/>
              <a:hlinkClick r:id="rId4"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1" name="Retângulo 20"/>
          <p:cNvSpPr/>
          <p:nvPr/>
        </p:nvSpPr>
        <p:spPr>
          <a:xfrm>
            <a:off x="2516505" y="755205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07</a:t>
            </a:r>
            <a:r>
              <a:rPr lang="pt-BR" sz="2400" dirty="0">
                <a:solidFill>
                  <a:schemeClr val="tx1"/>
                </a:solidFill>
                <a:effectLst/>
                <a:hlinkClick r:id="rId5"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Desencadeie Magias - Pag 16</a:t>
            </a:r>
            <a:endParaRPr lang="pt-BR" sz="2400" dirty="0">
              <a:solidFill>
                <a:schemeClr val="tx1"/>
              </a:solidFill>
              <a:effectLst/>
              <a:hlinkClick r:id="rId5"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2" name="Retângulo 21"/>
          <p:cNvSpPr/>
          <p:nvPr/>
        </p:nvSpPr>
        <p:spPr>
          <a:xfrm>
            <a:off x="2516505" y="712343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06</a:t>
            </a:r>
            <a:r>
              <a:rPr lang="pt-BR" sz="2400" dirty="0">
                <a:solidFill>
                  <a:schemeClr val="tx1"/>
                </a:solidFill>
                <a:effectLst/>
                <a:sym typeface="+mn-ea"/>
                <a:hlinkClick r:id="rId6"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Registre as Lendas - Pag 14</a:t>
            </a:r>
            <a:endParaRPr lang="pt-BR" sz="2400" dirty="0">
              <a:solidFill>
                <a:schemeClr val="tx1"/>
              </a:solidFill>
              <a:effectLst/>
            </a:endParaRPr>
          </a:p>
        </p:txBody>
      </p:sp>
      <p:sp>
        <p:nvSpPr>
          <p:cNvPr id="26" name="Retângulo 25"/>
          <p:cNvSpPr/>
          <p:nvPr/>
        </p:nvSpPr>
        <p:spPr>
          <a:xfrm>
            <a:off x="2516505" y="669480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05</a:t>
            </a:r>
            <a:r>
              <a:rPr lang="pt-BR" sz="2400" dirty="0">
                <a:solidFill>
                  <a:schemeClr val="tx1"/>
                </a:solidFill>
                <a:effectLst/>
                <a:sym typeface="+mn-ea"/>
                <a:hlinkClick r:id="rId7"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O Poder dos Eventos - Pag 1</a:t>
            </a:r>
            <a:r>
              <a:rPr lang="pt-BR" sz="2400" dirty="0">
                <a:solidFill>
                  <a:schemeClr val="tx1"/>
                </a:solidFill>
                <a:effectLst/>
                <a:sym typeface="+mn-ea"/>
              </a:rPr>
              <a:t>2</a:t>
            </a:r>
            <a:endParaRPr lang="pt-BR" sz="2400" dirty="0">
              <a:solidFill>
                <a:schemeClr val="tx1"/>
              </a:solidFill>
              <a:effectLst/>
            </a:endParaRPr>
          </a:p>
        </p:txBody>
      </p:sp>
      <p:sp>
        <p:nvSpPr>
          <p:cNvPr id="28" name="Retângulo 27"/>
          <p:cNvSpPr/>
          <p:nvPr/>
        </p:nvSpPr>
        <p:spPr>
          <a:xfrm>
            <a:off x="2516505" y="510286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04</a:t>
            </a:r>
            <a:r>
              <a:rPr lang="pt-BR" sz="2400" dirty="0">
                <a:solidFill>
                  <a:schemeClr val="tx1"/>
                </a:solidFill>
                <a:effectLst/>
                <a:hlinkClick r:id="rId8"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Polimorfismo com Sobrescrita - Pag 10</a:t>
            </a:r>
            <a:endParaRPr lang="pt-BR" sz="2400" dirty="0">
              <a:solidFill>
                <a:schemeClr val="tx1"/>
              </a:solidFill>
              <a:effectLst/>
              <a:hlinkClick r:id="rId8"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29" name="Retângulo 28"/>
          <p:cNvSpPr/>
          <p:nvPr/>
        </p:nvSpPr>
        <p:spPr>
          <a:xfrm>
            <a:off x="2516505" y="4674235"/>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rPr>
              <a:t>03</a:t>
            </a:r>
            <a:r>
              <a:rPr lang="pt-BR" sz="2400" dirty="0">
                <a:solidFill>
                  <a:schemeClr val="tx1"/>
                </a:solidFill>
                <a:effectLst/>
                <a:hlinkClick r:id="rId9"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Herança e Polimorfismo - Pag 08</a:t>
            </a:r>
            <a:endParaRPr lang="pt-BR" sz="2400" dirty="0">
              <a:solidFill>
                <a:schemeClr val="tx1"/>
              </a:solidFill>
              <a:effectLst/>
              <a:hlinkClick r:id="rId9"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endParaRPr>
          </a:p>
        </p:txBody>
      </p:sp>
      <p:sp>
        <p:nvSpPr>
          <p:cNvPr id="30" name="Retângulo 29"/>
          <p:cNvSpPr/>
          <p:nvPr/>
        </p:nvSpPr>
        <p:spPr>
          <a:xfrm>
            <a:off x="2516505" y="4245610"/>
            <a:ext cx="5982970"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02</a:t>
            </a:r>
            <a:r>
              <a:rPr lang="pt-BR" sz="2400" dirty="0">
                <a:solidFill>
                  <a:schemeClr val="tx1"/>
                </a:solidFill>
                <a:effectLst/>
                <a:sym typeface="+mn-ea"/>
                <a:hlinkClick r:id="rId10"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Encapsulamento e Abstração - Pag </a:t>
            </a:r>
            <a:r>
              <a:rPr lang="pt-BR" sz="2400" dirty="0">
                <a:solidFill>
                  <a:schemeClr val="tx1"/>
                </a:solidFill>
                <a:effectLst/>
                <a:sym typeface="+mn-ea"/>
              </a:rPr>
              <a:t>06</a:t>
            </a:r>
            <a:endParaRPr lang="pt-BR" sz="2400" dirty="0">
              <a:solidFill>
                <a:schemeClr val="tx1"/>
              </a:solidFill>
              <a:effectLst/>
            </a:endParaRPr>
          </a:p>
        </p:txBody>
      </p:sp>
      <p:sp>
        <p:nvSpPr>
          <p:cNvPr id="31" name="Retângulo 30"/>
          <p:cNvSpPr/>
          <p:nvPr/>
        </p:nvSpPr>
        <p:spPr>
          <a:xfrm>
            <a:off x="2516505" y="3816985"/>
            <a:ext cx="6152515" cy="494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pt-BR" sz="2400" dirty="0">
                <a:solidFill>
                  <a:schemeClr val="tx1"/>
                </a:solidFill>
                <a:effectLst/>
                <a:sym typeface="+mn-ea"/>
              </a:rPr>
              <a:t>01</a:t>
            </a:r>
            <a:r>
              <a:rPr lang="pt-BR" sz="2400" dirty="0">
                <a:solidFill>
                  <a:schemeClr val="tx1"/>
                </a:solidFill>
                <a:effectLst/>
                <a:sym typeface="+mn-ea"/>
                <a:hlinkClick r:id="rId11" action="ppaction://hlinksldjump">
                  <a:extLst>
                    <a:ext uri="{DAF060AB-1E55-43B9-8AAB-6FB025537F2F}">
                      <wpsdc:hlinkClr xmlns:wpsdc="http://www.wps.cn/officeDocument/2017/drawingmlCustomData" val="000000"/>
                      <wpsdc:folHlinkClr xmlns:wpsdc="http://www.wps.cn/officeDocument/2017/drawingmlCustomData" val="0D0A27"/>
                      <wpsdc:hlinkUnderline xmlns:wpsdc="http://www.wps.cn/officeDocument/2017/drawingmlCustomData" val="1"/>
                    </a:ext>
                  </a:extLst>
                </a:hlinkClick>
              </a:rPr>
              <a:t>.   Introdução à Orientação a Objetos - Pag </a:t>
            </a:r>
            <a:r>
              <a:rPr lang="pt-BR" sz="2400" dirty="0">
                <a:solidFill>
                  <a:schemeClr val="tx1"/>
                </a:solidFill>
                <a:effectLst/>
                <a:sym typeface="+mn-ea"/>
              </a:rPr>
              <a:t>04</a:t>
            </a:r>
            <a:endParaRPr lang="pt-BR" sz="2400" dirty="0">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599930" cy="255333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INTRODUÇÃO À ORIENTAÇÃO A OBJETOS</a:t>
            </a:r>
            <a:endParaRPr lang="pt-BR" sz="8000" dirty="0">
              <a:solidFill>
                <a:schemeClr val="bg1"/>
              </a:solidFill>
              <a:latin typeface="Impact" panose="020B0806030902050204" pitchFamily="34" charset="0"/>
            </a:endParaRPr>
          </a:p>
        </p:txBody>
      </p:sp>
      <p:sp>
        <p:nvSpPr>
          <p:cNvPr id="4" name="titulo_componente"/>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01</a:t>
            </a:r>
            <a:endParaRPr lang="pt-BR" sz="28700" dirty="0">
              <a:ln>
                <a:solidFill>
                  <a:srgbClr val="346C99"/>
                </a:solidFill>
              </a:ln>
              <a:solidFill>
                <a:srgbClr val="346C99"/>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um Personagem</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pic>
        <p:nvPicPr>
          <p:cNvPr id="6" name="Imagem 5" descr="python"/>
          <p:cNvPicPr>
            <a:picLocks noChangeAspect="1"/>
          </p:cNvPicPr>
          <p:nvPr/>
        </p:nvPicPr>
        <p:blipFill>
          <a:blip r:embed="rId1">
            <a:lum bright="70000" contrast="-70000"/>
          </a:blip>
          <a:stretch>
            <a:fillRect/>
          </a:stretch>
        </p:blipFill>
        <p:spPr>
          <a:xfrm>
            <a:off x="4028758" y="9771380"/>
            <a:ext cx="2338705" cy="2324735"/>
          </a:xfrm>
          <a:prstGeom prst="ellipse">
            <a:avLst/>
          </a:prstGeom>
        </p:spPr>
      </p:pic>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pic>
        <p:nvPicPr>
          <p:cNvPr id="14" name="Imagem 13"/>
          <p:cNvPicPr>
            <a:picLocks noChangeAspect="1"/>
          </p:cNvPicPr>
          <p:nvPr/>
        </p:nvPicPr>
        <p:blipFill>
          <a:blip r:embed="rId2"/>
          <a:stretch>
            <a:fillRect/>
          </a:stretch>
        </p:blipFill>
        <p:spPr>
          <a:xfrm>
            <a:off x="796290" y="4767580"/>
            <a:ext cx="8805545" cy="5057140"/>
          </a:xfrm>
          <a:prstGeom prst="rect">
            <a:avLst/>
          </a:prstGeom>
        </p:spPr>
      </p:pic>
      <p:sp>
        <p:nvSpPr>
          <p:cNvPr id="17" name="texto_componente"/>
          <p:cNvSpPr txBox="1"/>
          <p:nvPr/>
        </p:nvSpPr>
        <p:spPr>
          <a:xfrm>
            <a:off x="795655" y="3121025"/>
            <a:ext cx="8806180" cy="1568450"/>
          </a:xfrm>
          <a:prstGeom prst="rect">
            <a:avLst/>
          </a:prstGeom>
          <a:noFill/>
        </p:spPr>
        <p:txBody>
          <a:bodyPr wrap="square" rtlCol="0">
            <a:spAutoFit/>
          </a:bodyPr>
          <a:p>
            <a:pPr algn="ctr"/>
            <a:r>
              <a:rPr lang="pt-BR" sz="2400" dirty="0">
                <a:sym typeface="+mn-ea"/>
              </a:rPr>
              <a:t>Na aventura de um RPG, cada personagem, item e habilidade são objetos que moldam o universo do jogo. Na programação orientada a objetos, criamos classes que representam esses elementos, permitindo uma abordagem estruturada e modular.</a:t>
            </a:r>
            <a:endParaRPr lang="pt-BR" sz="2400" dirty="0"/>
          </a:p>
        </p:txBody>
      </p:sp>
      <p:pic>
        <p:nvPicPr>
          <p:cNvPr id="4" name="Imagem 3"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601200" cy="2799715"/>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ENCAPSULAMENTO E ABSTRAÇÃO</a:t>
            </a:r>
            <a:endParaRPr lang="pt-BR" sz="8800" dirty="0">
              <a:solidFill>
                <a:schemeClr val="bg1"/>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
        <p:nvSpPr>
          <p:cNvPr id="5"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02</a:t>
            </a:r>
            <a:endParaRPr lang="pt-BR" sz="28700" dirty="0">
              <a:ln>
                <a:solidFill>
                  <a:srgbClr val="346C99"/>
                </a:solidFill>
              </a:ln>
              <a:solidFill>
                <a:srgbClr val="346C99"/>
              </a:solidFill>
              <a:latin typeface="Impact" panose="020B080603090205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p:cNvSpPr txBox="1"/>
          <p:nvPr/>
        </p:nvSpPr>
        <p:spPr>
          <a:xfrm>
            <a:off x="795655" y="3137535"/>
            <a:ext cx="8806180" cy="1568450"/>
          </a:xfrm>
          <a:prstGeom prst="rect">
            <a:avLst/>
          </a:prstGeom>
          <a:noFill/>
        </p:spPr>
        <p:txBody>
          <a:bodyPr wrap="square" rtlCol="0">
            <a:spAutoFit/>
          </a:bodyPr>
          <a:lstStyle/>
          <a:p>
            <a:pPr algn="ctr"/>
            <a:r>
              <a:rPr lang="pt-BR" sz="2400" dirty="0"/>
              <a:t>O encapsulamento permite proteger as informações importantes de um objeto, como a classe do personagem ou suas habilidades, tornando-as acessíveis apenas quando necessário. Já a abstração nos permite criar representações simplificadas de objetos complexos.</a:t>
            </a:r>
            <a:endParaRPr lang="pt-BR" sz="2400" dirty="0"/>
          </a:p>
        </p:txBody>
      </p:sp>
      <p:sp>
        <p:nvSpPr>
          <p:cNvPr id="3" name="titulo_componente"/>
          <p:cNvSpPr txBox="1"/>
          <p:nvPr/>
        </p:nvSpPr>
        <p:spPr>
          <a:xfrm>
            <a:off x="795020" y="831850"/>
            <a:ext cx="8806180" cy="706755"/>
          </a:xfrm>
          <a:prstGeom prst="rect">
            <a:avLst/>
          </a:prstGeom>
          <a:noFill/>
        </p:spPr>
        <p:txBody>
          <a:bodyPr wrap="square" rtlCol="0">
            <a:spAutoFit/>
          </a:bodyPr>
          <a:lstStyle/>
          <a:p>
            <a:pPr algn="ctr"/>
            <a:r>
              <a:rPr lang="pt-BR" sz="4000" dirty="0">
                <a:latin typeface="Impact" panose="020B0806030902050204" pitchFamily="34" charset="0"/>
              </a:rPr>
              <a:t>Criando uma Arma</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pic>
        <p:nvPicPr>
          <p:cNvPr id="4" name="Imagem 3"/>
          <p:cNvPicPr>
            <a:picLocks noChangeAspect="1"/>
          </p:cNvPicPr>
          <p:nvPr/>
        </p:nvPicPr>
        <p:blipFill>
          <a:blip r:embed="rId1"/>
          <a:stretch>
            <a:fillRect/>
          </a:stretch>
        </p:blipFill>
        <p:spPr>
          <a:xfrm>
            <a:off x="794385" y="4754245"/>
            <a:ext cx="8806180" cy="5149850"/>
          </a:xfrm>
          <a:prstGeom prst="rect">
            <a:avLst/>
          </a:prstGeom>
        </p:spPr>
      </p:pic>
      <p:pic>
        <p:nvPicPr>
          <p:cNvPr id="5" name="Imagem 4" descr="python"/>
          <p:cNvPicPr>
            <a:picLocks noChangeAspect="1"/>
          </p:cNvPicPr>
          <p:nvPr/>
        </p:nvPicPr>
        <p:blipFill>
          <a:blip r:embed="rId2">
            <a:lum bright="70000" contrast="-70000"/>
          </a:blip>
          <a:stretch>
            <a:fillRect/>
          </a:stretch>
        </p:blipFill>
        <p:spPr>
          <a:xfrm>
            <a:off x="4028758" y="9771380"/>
            <a:ext cx="2338705" cy="2324735"/>
          </a:xfrm>
          <a:prstGeom prst="ellipse">
            <a:avLst/>
          </a:prstGeom>
        </p:spPr>
      </p:pic>
      <p:pic>
        <p:nvPicPr>
          <p:cNvPr id="9" name="Imagem 8" descr="Remove-bg.ai_1711494261324"/>
          <p:cNvPicPr>
            <a:picLocks noChangeAspect="1"/>
          </p:cNvPicPr>
          <p:nvPr/>
        </p:nvPicPr>
        <p:blipFill>
          <a:blip r:embed="rId3"/>
          <a:stretch>
            <a:fillRect/>
          </a:stretch>
        </p:blipFill>
        <p:spPr>
          <a:xfrm rot="16200000">
            <a:off x="3766820" y="334645"/>
            <a:ext cx="2863850" cy="3965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p:cNvSpPr txBox="1"/>
          <p:nvPr/>
        </p:nvSpPr>
        <p:spPr>
          <a:xfrm>
            <a:off x="635" y="6004560"/>
            <a:ext cx="9599930" cy="2553335"/>
          </a:xfrm>
          <a:prstGeom prst="rect">
            <a:avLst/>
          </a:prstGeom>
          <a:noFill/>
        </p:spPr>
        <p:txBody>
          <a:bodyPr wrap="square" rtlCol="0">
            <a:spAutoFit/>
          </a:bodyPr>
          <a:lstStyle/>
          <a:p>
            <a:pPr algn="ctr"/>
            <a:r>
              <a:rPr lang="pt-BR" sz="8000" dirty="0">
                <a:solidFill>
                  <a:schemeClr val="bg1"/>
                </a:solidFill>
                <a:latin typeface="Impact" panose="020B0806030902050204" pitchFamily="34" charset="0"/>
              </a:rPr>
              <a:t>HERANÇA E POLIMORFISMO</a:t>
            </a:r>
            <a:endParaRPr lang="pt-BR" sz="8000" dirty="0">
              <a:solidFill>
                <a:schemeClr val="bg1"/>
              </a:solidFill>
              <a:latin typeface="Impact" panose="020B0806030902050204" pitchFamily="34" charset="0"/>
            </a:endParaRPr>
          </a:p>
        </p:txBody>
      </p:sp>
      <p:sp>
        <p:nvSpPr>
          <p:cNvPr id="4" name="titulo_componente"/>
          <p:cNvSpPr txBox="1"/>
          <p:nvPr/>
        </p:nvSpPr>
        <p:spPr>
          <a:xfrm>
            <a:off x="807610" y="2133601"/>
            <a:ext cx="7816645" cy="4507865"/>
          </a:xfrm>
          <a:prstGeom prst="rect">
            <a:avLst/>
          </a:prstGeom>
          <a:noFill/>
        </p:spPr>
        <p:txBody>
          <a:bodyPr wrap="square" rtlCol="0">
            <a:spAutoFit/>
          </a:bodyPr>
          <a:lstStyle/>
          <a:p>
            <a:pPr algn="ctr"/>
            <a:r>
              <a:rPr lang="pt-BR" sz="28700" dirty="0">
                <a:ln>
                  <a:solidFill>
                    <a:srgbClr val="346C99"/>
                  </a:solidFill>
                </a:ln>
                <a:solidFill>
                  <a:srgbClr val="346C99"/>
                </a:solidFill>
                <a:latin typeface="Impact" panose="020B0806030902050204" pitchFamily="34" charset="0"/>
              </a:rPr>
              <a:t>03</a:t>
            </a:r>
            <a:endParaRPr lang="pt-BR" sz="28700" dirty="0">
              <a:ln>
                <a:solidFill>
                  <a:srgbClr val="346C99"/>
                </a:solidFill>
              </a:ln>
              <a:solidFill>
                <a:srgbClr val="346C99"/>
              </a:solidFill>
              <a:latin typeface="Impact" panose="020B0806030902050204" pitchFamily="34" charset="0"/>
            </a:endParaRPr>
          </a:p>
        </p:txBody>
      </p:sp>
      <p:sp>
        <p:nvSpPr>
          <p:cNvPr id="7" name="Espaço Reservado para Rodapé 6"/>
          <p:cNvSpPr>
            <a:spLocks noGrp="1"/>
          </p:cNvSpPr>
          <p:nvPr>
            <p:ph type="ftr" sz="quarter" idx="11"/>
          </p:nvPr>
        </p:nvSpPr>
        <p:spPr>
          <a:xfrm>
            <a:off x="2620010" y="11864975"/>
            <a:ext cx="4311650" cy="681355"/>
          </a:xfrm>
        </p:spPr>
        <p:txBody>
          <a:bodyPr/>
          <a:p>
            <a:r>
              <a:rPr lang="pt-BR"/>
              <a:t>AVENTURAS EM PYTHON - WILSON DE SOUZA JÚNIOR</a:t>
            </a:r>
            <a:endParaRPr lang="pt-BR"/>
          </a:p>
        </p:txBody>
      </p:sp>
      <p:sp>
        <p:nvSpPr>
          <p:cNvPr id="8" name="Retângulo 7"/>
          <p:cNvSpPr/>
          <p:nvPr/>
        </p:nvSpPr>
        <p:spPr>
          <a:xfrm rot="5400000">
            <a:off x="4779645" y="4864735"/>
            <a:ext cx="127635" cy="773239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9" name="Espaço Reservado para Número de Slide 8"/>
          <p:cNvSpPr>
            <a:spLocks noGrp="1"/>
          </p:cNvSpPr>
          <p:nvPr>
            <p:ph type="sldNum" sz="quarter" idx="12"/>
          </p:nvPr>
        </p:nvSpPr>
        <p:spPr/>
        <p:txBody>
          <a:bodyPr/>
          <a:p>
            <a:fld id="{9BB46D60-96CE-4402-8D7C-2F4B1C382689}" type="slidenum">
              <a:rPr lang="pt-BR" smtClean="0"/>
            </a:fld>
            <a:endParaRPr lang="pt-B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ulo_componente"/>
          <p:cNvSpPr txBox="1"/>
          <p:nvPr/>
        </p:nvSpPr>
        <p:spPr>
          <a:xfrm>
            <a:off x="796290" y="831850"/>
            <a:ext cx="8804910" cy="706755"/>
          </a:xfrm>
          <a:prstGeom prst="rect">
            <a:avLst/>
          </a:prstGeom>
          <a:noFill/>
        </p:spPr>
        <p:txBody>
          <a:bodyPr wrap="square" rtlCol="0">
            <a:spAutoFit/>
          </a:bodyPr>
          <a:lstStyle/>
          <a:p>
            <a:pPr algn="ctr"/>
            <a:r>
              <a:rPr lang="pt-BR" sz="4000" dirty="0">
                <a:latin typeface="Impact" panose="020B0806030902050204" pitchFamily="34" charset="0"/>
              </a:rPr>
              <a:t>Criando Monstros</a:t>
            </a:r>
            <a:endParaRPr lang="pt-BR" sz="4000" dirty="0">
              <a:latin typeface="Impact" panose="020B0806030902050204" pitchFamily="34" charset="0"/>
            </a:endParaRPr>
          </a:p>
        </p:txBody>
      </p:sp>
      <p:sp>
        <p:nvSpPr>
          <p:cNvPr id="13" name="Espaço Reservado para Rodapé 12"/>
          <p:cNvSpPr>
            <a:spLocks noGrp="1"/>
          </p:cNvSpPr>
          <p:nvPr>
            <p:ph type="ftr" sz="quarter" idx="11"/>
          </p:nvPr>
        </p:nvSpPr>
        <p:spPr>
          <a:xfrm>
            <a:off x="3042285" y="11864975"/>
            <a:ext cx="4311650" cy="681355"/>
          </a:xfrm>
        </p:spPr>
        <p:txBody>
          <a:bodyPr anchor="ctr" anchorCtr="0"/>
          <a:p>
            <a:r>
              <a:rPr lang="pt-BR"/>
              <a:t>AVENTURAS EM PYTHON - WILSON DE SOUZA JÚNIOR</a:t>
            </a:r>
            <a:endParaRPr lang="pt-BR"/>
          </a:p>
        </p:txBody>
      </p:sp>
      <p:sp>
        <p:nvSpPr>
          <p:cNvPr id="7" name="Espaço Reservado para Número de Slide 6"/>
          <p:cNvSpPr>
            <a:spLocks noGrp="1"/>
          </p:cNvSpPr>
          <p:nvPr>
            <p:ph type="sldNum" sz="quarter" idx="12"/>
          </p:nvPr>
        </p:nvSpPr>
        <p:spPr/>
        <p:txBody>
          <a:bodyPr/>
          <a:p>
            <a:fld id="{9BB46D60-96CE-4402-8D7C-2F4B1C382689}" type="slidenum">
              <a:rPr lang="pt-BR" smtClean="0"/>
            </a:fld>
            <a:endParaRPr lang="pt-BR"/>
          </a:p>
        </p:txBody>
      </p:sp>
      <p:sp>
        <p:nvSpPr>
          <p:cNvPr id="8" name="Retângulo 7"/>
          <p:cNvSpPr/>
          <p:nvPr/>
        </p:nvSpPr>
        <p:spPr>
          <a:xfrm>
            <a:off x="0" y="-216535"/>
            <a:ext cx="795655" cy="13018135"/>
          </a:xfrm>
          <a:prstGeom prst="rect">
            <a:avLst/>
          </a:prstGeom>
          <a:gradFill flip="none" rotWithShape="1">
            <a:gsLst>
              <a:gs pos="33000">
                <a:srgbClr val="346C99"/>
              </a:gs>
              <a:gs pos="70000">
                <a:srgbClr val="FFCD3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pt-BR"/>
          </a:p>
        </p:txBody>
      </p:sp>
      <p:sp>
        <p:nvSpPr>
          <p:cNvPr id="17" name="texto_componente"/>
          <p:cNvSpPr txBox="1"/>
          <p:nvPr/>
        </p:nvSpPr>
        <p:spPr>
          <a:xfrm>
            <a:off x="795655" y="3154045"/>
            <a:ext cx="8806180" cy="1198880"/>
          </a:xfrm>
          <a:prstGeom prst="rect">
            <a:avLst/>
          </a:prstGeom>
          <a:noFill/>
        </p:spPr>
        <p:txBody>
          <a:bodyPr wrap="square" rtlCol="0">
            <a:spAutoFit/>
          </a:bodyPr>
          <a:p>
            <a:pPr algn="ctr"/>
            <a:r>
              <a:rPr lang="pt-BR" sz="2400" dirty="0">
                <a:sym typeface="+mn-ea"/>
              </a:rPr>
              <a:t>A herança permite que classes compartilhem características de uma classe base, como habilidades ou características. O polimorfismo permite tratar objetos de diferentes classes de forma uniforme.</a:t>
            </a:r>
            <a:endParaRPr lang="pt-BR" sz="2400" dirty="0">
              <a:sym typeface="+mn-ea"/>
            </a:endParaRPr>
          </a:p>
        </p:txBody>
      </p:sp>
      <p:pic>
        <p:nvPicPr>
          <p:cNvPr id="2" name="Imagem 1"/>
          <p:cNvPicPr>
            <a:picLocks noChangeAspect="1"/>
          </p:cNvPicPr>
          <p:nvPr/>
        </p:nvPicPr>
        <p:blipFill>
          <a:blip r:embed="rId1"/>
          <a:stretch>
            <a:fillRect/>
          </a:stretch>
        </p:blipFill>
        <p:spPr>
          <a:xfrm>
            <a:off x="796290" y="4857750"/>
            <a:ext cx="8806180" cy="5023485"/>
          </a:xfrm>
          <a:prstGeom prst="rect">
            <a:avLst/>
          </a:prstGeom>
        </p:spPr>
      </p:pic>
      <p:pic>
        <p:nvPicPr>
          <p:cNvPr id="4" name="Imagem 3" descr="Remove-bg.ai_1711494261324"/>
          <p:cNvPicPr>
            <a:picLocks noChangeAspect="1"/>
          </p:cNvPicPr>
          <p:nvPr/>
        </p:nvPicPr>
        <p:blipFill>
          <a:blip r:embed="rId2"/>
          <a:stretch>
            <a:fillRect/>
          </a:stretch>
        </p:blipFill>
        <p:spPr>
          <a:xfrm rot="16200000">
            <a:off x="3766820" y="334645"/>
            <a:ext cx="2863850" cy="3965575"/>
          </a:xfrm>
          <a:prstGeom prst="rect">
            <a:avLst/>
          </a:prstGeom>
        </p:spPr>
      </p:pic>
      <p:pic>
        <p:nvPicPr>
          <p:cNvPr id="5" name="Imagem 4" descr="python"/>
          <p:cNvPicPr>
            <a:picLocks noChangeAspect="1"/>
          </p:cNvPicPr>
          <p:nvPr/>
        </p:nvPicPr>
        <p:blipFill>
          <a:blip r:embed="rId3">
            <a:lum bright="70000" contrast="-70000"/>
          </a:blip>
          <a:stretch>
            <a:fillRect/>
          </a:stretch>
        </p:blipFill>
        <p:spPr>
          <a:xfrm>
            <a:off x="4028758" y="9771380"/>
            <a:ext cx="2338705" cy="2324735"/>
          </a:xfrm>
          <a:prstGeom prst="ellipse">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4373</Words>
  <Application>WPS Presentation</Application>
  <PresentationFormat>Papel A3 (297 x 420 mm)</PresentationFormat>
  <Paragraphs>196</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Impact</vt:lpstr>
      <vt:lpstr>Banteng Story</vt:lpstr>
      <vt:lpstr>High Summit</vt:lpstr>
      <vt:lpstr>Calibri</vt:lpstr>
      <vt:lpstr>Microsoft YaHei</vt:lpstr>
      <vt:lpstr>Arial Unicode MS</vt:lpstr>
      <vt:lpstr>Calibri Light</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Junior</cp:lastModifiedBy>
  <cp:revision>36</cp:revision>
  <dcterms:created xsi:type="dcterms:W3CDTF">2023-06-15T14:34:00Z</dcterms:created>
  <dcterms:modified xsi:type="dcterms:W3CDTF">2024-03-27T00:16:51Z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B758A09DA6EE487683D1DAC6ABFDFFDE_12</vt:lpwstr>
  </property>
  <property fmtid="{D5CDD505-2E9C-101B-9397-08002B2CF9AE}" pid="3" name="KSOProductBuildVer">
    <vt:lpwstr>1046-12.2.0.13489</vt:lpwstr>
  </property>
</Properties>
</file>