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258" r:id="rId4"/>
    <p:sldId id="259" r:id="rId6"/>
    <p:sldId id="262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</p:sldIdLst>
  <p:sldSz cx="9601200" cy="12801600" type="A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1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4031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90A01F6-44E6-448B-9319-3BC869F75E03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pt-BR"/>
              <a:t>AVENTURAS EM PYTHON - WILSON DE SOUZA JÚNIOR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Imagem 10" descr="8167404-fundo-de-tecnologia-de-gradacao-simples-ve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1600200" y="1599565"/>
            <a:ext cx="12802235" cy="9601200"/>
          </a:xfrm>
          <a:prstGeom prst="rect">
            <a:avLst/>
          </a:prstGeom>
        </p:spPr>
      </p:pic>
      <p:pic>
        <p:nvPicPr>
          <p:cNvPr id="15" name="Imagem 14" descr="ai-9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0" y="7979410"/>
            <a:ext cx="3241040" cy="3241040"/>
          </a:xfrm>
          <a:prstGeom prst="rect">
            <a:avLst/>
          </a:prstGeom>
        </p:spPr>
      </p:pic>
      <p:sp>
        <p:nvSpPr>
          <p:cNvPr id="4" name="titulo_componente"/>
          <p:cNvSpPr txBox="1"/>
          <p:nvPr/>
        </p:nvSpPr>
        <p:spPr>
          <a:xfrm>
            <a:off x="396875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Guia de Estudos Microsoft</a:t>
            </a:r>
            <a:endParaRPr lang="pt-BR" sz="4000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8" name="Imagem 17" descr="exam-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4003675"/>
            <a:ext cx="2247265" cy="2962910"/>
          </a:xfrm>
          <a:prstGeom prst="rect">
            <a:avLst/>
          </a:prstGeom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sp>
        <p:nvSpPr>
          <p:cNvPr id="24" name="Caixa de Texto 23"/>
          <p:cNvSpPr txBox="1"/>
          <p:nvPr/>
        </p:nvSpPr>
        <p:spPr>
          <a:xfrm>
            <a:off x="0" y="11654790"/>
            <a:ext cx="9599930" cy="1146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pt-BR" altLang="en-US" sz="4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teng Story" charset="0"/>
                <a:cs typeface="Banteng Story" charset="0"/>
              </a:rPr>
              <a:t>Wilson S. Júnior</a:t>
            </a:r>
            <a:endParaRPr lang="pt-BR" altLang="en-US" sz="40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teng Story" charset="0"/>
              <a:cs typeface="Banteng Story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Inteligência de Documentos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Form Recognizer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para extrair informações de formulários e documentos.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Automatizar a extração de dados de documentos digitalizados.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$1.50 por 1000 páginas.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modelos personalizados para documentos específicos do seu negócio.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Processamento automático de faturas</a:t>
            </a:r>
            <a:endParaRPr lang="pt-BR" sz="2400" dirty="0"/>
          </a:p>
          <a:p>
            <a:pPr algn="l"/>
            <a:r>
              <a:rPr lang="pt-BR" sz="2400" dirty="0"/>
              <a:t>2. Extração de dados de formulários de inscrição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Textract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Serviços Cognitivos Personalizados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Custom Vision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para criar modelos de classificação e detecção de objetos.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Treinar modelos de visão computacional para casos de uso específicos.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$20 por hora de treinamento.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técnicas de data augmentation para melhorar o modelo com menos dados.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Detecção de defeitos em linhas de produção</a:t>
            </a:r>
            <a:endParaRPr lang="pt-BR" sz="2400" dirty="0"/>
          </a:p>
          <a:p>
            <a:pPr algn="l"/>
            <a:r>
              <a:rPr lang="pt-BR" sz="2400" dirty="0"/>
              <a:t>2. Classificação de espécies de plantas em um aplicativo de jardinagem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Rekognition Custom Labels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Responsabilidade e Ética em 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texto_componente"/>
          <p:cNvSpPr txBox="1"/>
          <p:nvPr/>
        </p:nvSpPr>
        <p:spPr>
          <a:xfrm>
            <a:off x="795655" y="2999105"/>
            <a:ext cx="8806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- Viés e Fairness em modelos de IA</a:t>
            </a:r>
            <a:endParaRPr lang="pt-BR" sz="2400" dirty="0"/>
          </a:p>
          <a:p>
            <a:pPr algn="l"/>
            <a:r>
              <a:rPr lang="pt-BR" sz="2400" dirty="0"/>
              <a:t>- Privacidade e segurança de dados</a:t>
            </a:r>
            <a:endParaRPr lang="pt-BR" sz="2400" dirty="0"/>
          </a:p>
          <a:p>
            <a:pPr algn="l"/>
            <a:r>
              <a:rPr lang="pt-BR" sz="2400" dirty="0"/>
              <a:t>- Transparência e explicabilidade de modelos</a:t>
            </a:r>
            <a:endParaRPr lang="pt-BR" sz="2400" dirty="0"/>
          </a:p>
          <a:p>
            <a:pPr algn="l"/>
            <a:r>
              <a:rPr lang="pt-BR" sz="2400" dirty="0"/>
              <a:t>- Impacto social e econômico da IA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Síntese e Análise de Fala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Speech to Text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que converte áudio em texto em tempo real.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 </a:t>
            </a:r>
            <a:r>
              <a:rPr lang="pt-BR" sz="2400" dirty="0"/>
              <a:t>Transcrever fala em texto para diversas aplicações.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 por hora de áudio.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modelos personalizados para melhorar a precisão em domínios específicos.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Transcrição automática de reuniões</a:t>
            </a:r>
            <a:endParaRPr lang="pt-BR" sz="2400" dirty="0"/>
          </a:p>
          <a:p>
            <a:pPr algn="l"/>
            <a:r>
              <a:rPr lang="pt-BR" sz="2400" dirty="0"/>
              <a:t>2. Legendagem em tempo real para podcasts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Transcribe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Text to Speech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que converte texto em fala natural.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Gerar voz sintética realista a partir de texto.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$4 por 1 milhão de caracteres.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Armazene em cache áudios frequentemente usados para reduzir chamadas à API.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Narração automática para vídeos educativos</a:t>
            </a:r>
            <a:endParaRPr lang="pt-BR" sz="2400" dirty="0"/>
          </a:p>
          <a:p>
            <a:pPr algn="l"/>
            <a:r>
              <a:rPr lang="pt-BR" sz="2400" dirty="0"/>
              <a:t>2. Assistentes de voz para aplicativos móveis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Polly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Análise de Anomalias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Anomaly Detector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para detectar anomalias em dados de séries temporais.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Identificar padrões incomuns ou outliers em conjuntos de dados.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 </a:t>
            </a:r>
            <a:r>
              <a:rPr lang="pt-BR" sz="2400" dirty="0"/>
              <a:t>Começa com uma camada gratuita, depois cerca de $0.15 por 1000 transações.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Ajuste os parâmetros de sensibilidade para reduzir falsos positivos.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Detecção de fraudes em transações financeiras</a:t>
            </a:r>
            <a:endParaRPr lang="pt-BR" sz="2400" dirty="0"/>
          </a:p>
          <a:p>
            <a:pPr algn="l"/>
            <a:r>
              <a:rPr lang="pt-BR" sz="2400" dirty="0"/>
              <a:t>2. Monitoramento de desempenho de máquinas industriais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Lookout for Metrics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Pesquisa Inteligente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Cognitive Search Compass️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de busca com recursos de IA para enriquecer e analisar conteúdo.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Criar experiências de busca avançadas e personalizadas.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em cerca de $100 por mês para uma configuração básica.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 </a:t>
            </a:r>
            <a:r>
              <a:rPr lang="pt-BR" sz="2400" dirty="0"/>
              <a:t>Use indexação incremental para atualizar apenas o conteúdo modificado.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Sistema de busca para um site de e-commerce</a:t>
            </a:r>
            <a:endParaRPr lang="pt-BR" sz="2400" dirty="0"/>
          </a:p>
          <a:p>
            <a:pPr algn="l"/>
            <a:r>
              <a:rPr lang="pt-BR" sz="2400" dirty="0"/>
              <a:t>2. Pesquisa inteligente em bibliotecas digitais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Kendra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Análise de Decisão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Decision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para criar sistemas de recomendação personalizados.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Fornecer recomendações relevantes aos usuários com base em seus comportamentos.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Preço sob consulta, baseado no volume de transações.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Implemente feedback em tempo real para melhorar continuamente as recomendações.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Sistema de recomendação de produtos para uma loja online</a:t>
            </a:r>
            <a:endParaRPr lang="pt-BR" sz="2400" dirty="0"/>
          </a:p>
          <a:p>
            <a:pPr algn="l"/>
            <a:r>
              <a:rPr lang="pt-BR" sz="2400" dirty="0"/>
              <a:t>2. Sugestão de conteúdo personalizado em uma plataforma de streaming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Personalize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Análise de Vídeo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Video Indexer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que extrai insights de vídeos usando IA.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Analisar e indexar conteúdo de vídeo para facilitar a pesquisa e o entendimento.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 por hora de vídeo processado.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a indexação por cenas para processar apenas partes relevantes do vídeo.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Indexação automática de arquivos de vídeo para emissora de TV</a:t>
            </a:r>
            <a:endParaRPr lang="pt-BR" sz="2400" dirty="0"/>
          </a:p>
          <a:p>
            <a:pPr algn="l"/>
            <a:r>
              <a:rPr lang="pt-BR" sz="2400" dirty="0"/>
              <a:t>2. Análise de conteúdo em plataformas de compartilhamento de vídeos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Rekognition Video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Personalização de 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Personalizer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de aprendizado por reforço para personalização de experiências.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Otimizar decisões de conteúdo em tempo real para melhorar a experiência do usuário.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 por 1000 transações.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Implemente um loop de feedback para melhorar continuamente as recomendações.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Personalização de layouts de página em um site de notícias</a:t>
            </a:r>
            <a:endParaRPr lang="pt-BR" sz="2400" dirty="0"/>
          </a:p>
          <a:p>
            <a:pPr algn="l"/>
            <a:r>
              <a:rPr lang="pt-BR" sz="2400" dirty="0"/>
              <a:t>2. Otimização de ofertas em um aplicativo de delivery de comida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Personalize (com funcionalidades semelhantes)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795655" y="2999105"/>
            <a:ext cx="8806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Saudações! </a:t>
            </a:r>
            <a:endParaRPr lang="pt-BR" sz="2400" dirty="0"/>
          </a:p>
          <a:p>
            <a:pPr algn="ctr"/>
            <a:r>
              <a:rPr lang="pt-BR" sz="2400" dirty="0"/>
              <a:t>Este eBook é para você que está buscando um conteúdo curto e direto sobre os principais conceitos e serviços frequentemente abordados na certificação AI-900 </a:t>
            </a:r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AI-900 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5" name="Imagem 14" descr="ai-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25" y="8696325"/>
            <a:ext cx="3241040" cy="3241040"/>
          </a:xfrm>
          <a:prstGeom prst="rect">
            <a:avLst/>
          </a:prstGeom>
        </p:spPr>
      </p:pic>
      <p:sp>
        <p:nvSpPr>
          <p:cNvPr id="10" name="texto_componente"/>
          <p:cNvSpPr txBox="1"/>
          <p:nvPr/>
        </p:nvSpPr>
        <p:spPr>
          <a:xfrm>
            <a:off x="795655" y="5801360"/>
            <a:ext cx="880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dirty="0"/>
              <a:t>ATUALIZADO 2024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Conceitos Fundamentais de Dados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É importante entender alguns conceitos básicos de dados, pois eles são fundamentais para IA e Machine Learning: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1. Tipos de dados: estruturados, semi-estruturados e não estruturados</a:t>
            </a:r>
            <a:endParaRPr lang="pt-BR" sz="2400" dirty="0"/>
          </a:p>
          <a:p>
            <a:pPr algn="l"/>
            <a:r>
              <a:rPr lang="pt-BR" sz="2400" dirty="0"/>
              <a:t>2. Preparação de dados: limpeza, transformação e normalização</a:t>
            </a:r>
            <a:endParaRPr lang="pt-BR" sz="2400" dirty="0"/>
          </a:p>
          <a:p>
            <a:pPr algn="l"/>
            <a:r>
              <a:rPr lang="pt-BR" sz="2400" dirty="0"/>
              <a:t>3. Conjuntos de dados de treinamento, validação e teste</a:t>
            </a:r>
            <a:endParaRPr lang="pt-BR" sz="2400" dirty="0"/>
          </a:p>
          <a:p>
            <a:pPr algn="l"/>
            <a:r>
              <a:rPr lang="pt-BR" sz="2400" dirty="0"/>
              <a:t>4. Overfitting e underfitting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Tipos de Aprendizado de Máquina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Compreender os diferentes tipos de aprendizado de máquina: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1. Aprendizado supervisionado</a:t>
            </a:r>
            <a:endParaRPr lang="pt-BR" sz="2400" dirty="0"/>
          </a:p>
          <a:p>
            <a:pPr algn="l"/>
            <a:r>
              <a:rPr lang="pt-BR" sz="2400" dirty="0"/>
              <a:t>2. Aprendizado não supervisionado</a:t>
            </a:r>
            <a:endParaRPr lang="pt-BR" sz="2400" dirty="0"/>
          </a:p>
          <a:p>
            <a:pPr algn="l"/>
            <a:r>
              <a:rPr lang="pt-BR" sz="2400" dirty="0"/>
              <a:t>3. Aprendizado por reforço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Considerações de Implementação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Alguns pontos importantes a considerar ao implementar soluções de IA: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1. Escalabilidade e desempenho</a:t>
            </a:r>
            <a:endParaRPr lang="pt-BR" sz="2400" dirty="0"/>
          </a:p>
          <a:p>
            <a:pPr algn="l"/>
            <a:r>
              <a:rPr lang="pt-BR" sz="2400" dirty="0"/>
              <a:t>2. Monitoramento e logging</a:t>
            </a:r>
            <a:endParaRPr lang="pt-BR" sz="2400" dirty="0"/>
          </a:p>
          <a:p>
            <a:pPr algn="l"/>
            <a:r>
              <a:rPr lang="pt-BR" sz="2400" dirty="0"/>
              <a:t>3. Segurança e conformidade</a:t>
            </a:r>
            <a:endParaRPr lang="pt-BR" sz="2400" dirty="0"/>
          </a:p>
          <a:p>
            <a:pPr algn="l"/>
            <a:r>
              <a:rPr lang="pt-BR" sz="2400" dirty="0"/>
              <a:t>4. Integração com outros serviços Azure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Casos de Uso de IA por Indústria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É útil conhecer exemplos de como a IA está sendo aplicada em diferentes setores: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1. Saúde: diagnóstico assistido por IA, análise de imagens médicas</a:t>
            </a:r>
            <a:endParaRPr lang="pt-BR" sz="2400" dirty="0"/>
          </a:p>
          <a:p>
            <a:pPr algn="l"/>
            <a:r>
              <a:rPr lang="pt-BR" sz="2400" dirty="0"/>
              <a:t>2. Finanças: detecção de fraudes, trading algorítmico</a:t>
            </a:r>
            <a:endParaRPr lang="pt-BR" sz="2400" dirty="0"/>
          </a:p>
          <a:p>
            <a:pPr algn="l"/>
            <a:r>
              <a:rPr lang="pt-BR" sz="2400" dirty="0"/>
              <a:t>3. Varejo: recomendações personalizadas, otimização de inventário</a:t>
            </a:r>
            <a:endParaRPr lang="pt-BR" sz="2400" dirty="0"/>
          </a:p>
          <a:p>
            <a:pPr algn="l"/>
            <a:r>
              <a:rPr lang="pt-BR" sz="2400" dirty="0"/>
              <a:t>4. Manufatura: manutenção preditiva, controle de qualidade</a:t>
            </a:r>
            <a:endParaRPr lang="pt-BR" sz="2400" dirty="0"/>
          </a:p>
          <a:p>
            <a:pPr algn="l"/>
            <a:r>
              <a:rPr lang="pt-BR" sz="2400" dirty="0"/>
              <a:t>5. Agricultura: monitoramento de culturas, previsão de colheitas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Tendências Futuras em 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Ter uma noção das direções futuras da IA pode ser valioso: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1. IA explicável (XAI)</a:t>
            </a:r>
            <a:endParaRPr lang="pt-BR" sz="2400" dirty="0"/>
          </a:p>
          <a:p>
            <a:pPr algn="l"/>
            <a:r>
              <a:rPr lang="pt-BR" sz="2400" dirty="0"/>
              <a:t>2. Aprendizado federado</a:t>
            </a:r>
            <a:endParaRPr lang="pt-BR" sz="2400" dirty="0"/>
          </a:p>
          <a:p>
            <a:pPr algn="l"/>
            <a:r>
              <a:rPr lang="pt-BR" sz="2400" dirty="0"/>
              <a:t>3. IA de borda (Edge AI)</a:t>
            </a:r>
            <a:endParaRPr lang="pt-BR" sz="2400" dirty="0"/>
          </a:p>
          <a:p>
            <a:pPr algn="l"/>
            <a:r>
              <a:rPr lang="pt-BR" sz="2400" dirty="0"/>
              <a:t>4. IA generativa</a:t>
            </a:r>
            <a:endParaRPr lang="pt-BR" sz="2400" dirty="0"/>
          </a:p>
          <a:p>
            <a:pPr algn="l"/>
            <a:r>
              <a:rPr lang="pt-BR" sz="2400" dirty="0"/>
              <a:t>5. Sistemas de IA multimodais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Laboratórios Práticos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Embora não seja estritamente necessário para a certificação, a prática hands-on com os serviços Azure pode ajudar muito na compreensão: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1. Configurar um workspace no Azure Machine Learning</a:t>
            </a:r>
            <a:endParaRPr lang="pt-BR" sz="2400" dirty="0"/>
          </a:p>
          <a:p>
            <a:pPr algn="l"/>
            <a:r>
              <a:rPr lang="pt-BR" sz="2400" dirty="0"/>
              <a:t>2. Treinar e implantar um modelo simples usando o Azure Machine Learning Studio</a:t>
            </a:r>
            <a:endParaRPr lang="pt-BR" sz="2400" dirty="0"/>
          </a:p>
          <a:p>
            <a:pPr algn="l"/>
            <a:r>
              <a:rPr lang="pt-BR" sz="2400" dirty="0"/>
              <a:t>3. Usar o Azure Cognitive Services para análise de sentimento ou detecção de objetos</a:t>
            </a:r>
            <a:endParaRPr lang="pt-BR" sz="2400" dirty="0"/>
          </a:p>
          <a:p>
            <a:pPr algn="l"/>
            <a:r>
              <a:rPr lang="pt-BR" sz="2400" dirty="0"/>
              <a:t>4. Criar um bot simples com o Azure Bot Service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Recursos de Estudo Adicionais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1. Microsoft Learn: plataforma oficial da Microsoft com cursos gratuitos</a:t>
            </a:r>
            <a:endParaRPr lang="pt-BR" sz="2400" dirty="0"/>
          </a:p>
          <a:p>
            <a:pPr algn="l"/>
            <a:r>
              <a:rPr lang="pt-BR" sz="2400" dirty="0"/>
              <a:t>2. Documentação oficial do Azure: para informações detalhadas sobre cada serviço</a:t>
            </a:r>
            <a:endParaRPr lang="pt-BR" sz="2400" dirty="0"/>
          </a:p>
          <a:p>
            <a:pPr algn="l"/>
            <a:r>
              <a:rPr lang="pt-BR" sz="2400" dirty="0"/>
              <a:t>3. Exames práticos: para testar seu conhecimento antes da certificação real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2260600" y="4984750"/>
            <a:ext cx="5080000" cy="283210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1. Microsoft Learn: plataforma oficial da Microsoft com cursos gratuitos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2. Documentação oficial do Azure: para informações detalhadas sobre cada serviço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3. Exames práticos: para testar seu conhecimento antes da certificação real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Lembre-se de que a certificação AI-900 é uma introdução aos conceitos de IA e aos serviços do Azure relacionados à IA. O objetivo é ter uma compreensão geral, não um conhecimento profundo de cada tópico. Foque em entender os conceitos principais, os casos de uso e como os diferentes serviços se relacionam entre si. Boa sorte em seus estudos!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260600" y="4984750"/>
            <a:ext cx="5080000" cy="283210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1. Microsoft Learn: plataforma oficial da Microsoft com cursos gratuitos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2. Documentação oficial do Azure: para informações detalhadas sobre cada serviço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3. Exames práticos: para testar seu conhecimento antes da certificação real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lang="en-US" altLang="zh-CN" sz="1600" b="0">
                <a:solidFill>
                  <a:srgbClr val="FFFFFF"/>
                </a:solidFill>
                <a:latin typeface="Consolas" panose="020B0609020204030204"/>
                <a:ea typeface="Consolas" panose="020B0609020204030204"/>
              </a:rPr>
              <a:t>Lembre-se de que a certificação AI-900 é uma introdução aos conceitos de IA e aos serviços do Azure relacionados à IA. O objetivo é ter uma compreensão geral, não um conhecimento profundo de cada tópico. Foque em entender os conceitos principais, os casos de uso e como os diferentes serviços se relacionam entre si. Boa sorte em seus estudos!</a:t>
            </a:r>
            <a:endParaRPr lang="en-US" altLang="zh-CN" sz="1600" b="0">
              <a:solidFill>
                <a:srgbClr val="FFFFF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Lembre-se de que a certificação AI-900 é uma introdução aos conceitos de IA e aos serviços do Azure relacionados à IA. O objetivo é ter uma compreensão geral, não um conhecimento profundo de cada tópico. Foque em entender os conceitos principais, os casos de uso e como os diferentes serviços se relacionam entre si. Boa sorte em seus estudos!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Considerações Finais</a:t>
            </a:r>
            <a:endParaRPr lang="pt-BR" sz="40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sp>
        <p:nvSpPr>
          <p:cNvPr id="4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Introdução à Inteligência Artificial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texto_componente"/>
          <p:cNvSpPr txBox="1"/>
          <p:nvPr/>
        </p:nvSpPr>
        <p:spPr>
          <a:xfrm>
            <a:off x="795655" y="2999105"/>
            <a:ext cx="8806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- Definição de IA</a:t>
            </a:r>
            <a:endParaRPr lang="pt-BR" sz="2400" dirty="0"/>
          </a:p>
          <a:p>
            <a:pPr algn="l"/>
            <a:r>
              <a:rPr lang="pt-BR" sz="2400" dirty="0"/>
              <a:t>- Tipos de IA: Narrow AI vs. General AI</a:t>
            </a:r>
            <a:endParaRPr lang="pt-BR" sz="2400" dirty="0"/>
          </a:p>
          <a:p>
            <a:pPr algn="l"/>
            <a:r>
              <a:rPr lang="pt-BR" sz="2400" dirty="0"/>
              <a:t>- Machine Learning vs. Deep Learning</a:t>
            </a:r>
            <a:endParaRPr lang="pt-BR" sz="2400" dirty="0"/>
          </a:p>
          <a:p>
            <a:pPr algn="l"/>
            <a:r>
              <a:rPr lang="pt-BR" sz="2400" dirty="0"/>
              <a:t>- Ética em IA</a:t>
            </a:r>
            <a:endParaRPr lang="pt-BR" sz="2400" dirty="0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sp>
        <p:nvSpPr>
          <p:cNvPr id="4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Fundamentos de Machine Learning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Machine Learning</a:t>
            </a:r>
            <a:endParaRPr lang="pt-BR" altLang="en-US" sz="2800"/>
          </a:p>
        </p:txBody>
      </p:sp>
      <p:sp>
        <p:nvSpPr>
          <p:cNvPr id="6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Plataforma para criar, treinar e implantar modelos de ML.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</a:t>
            </a:r>
            <a:r>
              <a:rPr lang="pt-BR" sz="2400" dirty="0"/>
              <a:t>: Facilitar o desenvolvimento de soluções de IA para cientistas de dados e desenvolvedores.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Varia conforme o uso, começando em cerca de $0.05 por hora para máquinas virtuais básicas.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instâncias de baixo custo para experimentação e escale apenas quando necessário.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Previsão de vendas para uma loja online</a:t>
            </a:r>
            <a:endParaRPr lang="pt-BR" sz="2400" dirty="0"/>
          </a:p>
          <a:p>
            <a:pPr algn="l"/>
            <a:r>
              <a:rPr lang="pt-BR" sz="2400" dirty="0"/>
              <a:t>2. Detecção de fraudes em transações bancárias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SageMaker</a:t>
            </a:r>
            <a:endParaRPr lang="pt-BR" sz="2400" dirty="0"/>
          </a:p>
        </p:txBody>
      </p:sp>
      <p:pic>
        <p:nvPicPr>
          <p:cNvPr id="3" name="Imagem 2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2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Visão Computacional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Computer Vision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que analisa conteúdo visual em imagens ou vídeos.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Extrair informações, tags e texto de imagens e vídeos.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 por 1000 transações.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a camada gratuita para testes e desenvolvimento inicial.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Reconhecimento de produtos em prateleiras de supermercado</a:t>
            </a:r>
            <a:endParaRPr lang="pt-BR" sz="2400" dirty="0"/>
          </a:p>
          <a:p>
            <a:pPr algn="l"/>
            <a:r>
              <a:rPr lang="pt-BR" sz="2400" dirty="0"/>
              <a:t>2. Análise de conteúdo impróprio em redes sociais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Rekognition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Face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de detecção e reconhecimento facial.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Identificar e analisar rostos em imagens.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$0.87 por 1000 transações.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Armazene faces frequentemente analisadas para reduzir chamadas à API.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Sistema de segurança com reconhecimento facial</a:t>
            </a:r>
            <a:endParaRPr lang="pt-BR" sz="2400" dirty="0"/>
          </a:p>
          <a:p>
            <a:pPr algn="l"/>
            <a:r>
              <a:rPr lang="pt-BR" sz="2400" dirty="0"/>
              <a:t>2. Organização automática de fotos por pessoa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Rekognition (módulo de reconhecimento facial)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2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Processamento de Linguagem Natural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Text Analytics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para análise de texto e extração de informações.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Realizar análise de sentimento, extração de frases-chave e reconhecimento de entidades.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 por 1000 transações.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Agrupe textos pequenos em lotes para reduzir o número de chamadas à API.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Análise de feedback de clientes em redes sociais</a:t>
            </a:r>
            <a:endParaRPr lang="pt-BR" sz="2400" dirty="0"/>
          </a:p>
          <a:p>
            <a:pPr algn="l"/>
            <a:r>
              <a:rPr lang="pt-BR" sz="2400" dirty="0"/>
              <a:t>2. Extração de informações importantes de documentos legais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Comprehend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Translator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Serviço de tradução de texto em tempo real.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Traduzir texto entre diferentes idiomas.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Começa com uma camada gratuita, depois cerca de $10 por milhão de caracteres.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Armazene traduções frequentes em cache para evitar chamadas repetidas.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Tradução automática de conteúdo de websites</a:t>
            </a:r>
            <a:endParaRPr lang="pt-BR" sz="2400" dirty="0"/>
          </a:p>
          <a:p>
            <a:pPr algn="l"/>
            <a:r>
              <a:rPr lang="pt-BR" sz="2400" dirty="0"/>
              <a:t>2. Legendagem em tempo real para vídeos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Translate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216535"/>
            <a:ext cx="795655" cy="13018135"/>
          </a:xfrm>
          <a:prstGeom prst="rect">
            <a:avLst/>
          </a:prstGeom>
          <a:gradFill flip="none" rotWithShape="1">
            <a:gsLst>
              <a:gs pos="33000">
                <a:srgbClr val="346C99"/>
              </a:gs>
              <a:gs pos="70000">
                <a:srgbClr val="20202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3042920" y="11928475"/>
            <a:ext cx="4311650" cy="681355"/>
          </a:xfrm>
        </p:spPr>
        <p:txBody>
          <a:bodyPr/>
          <a:p>
            <a:r>
              <a:rPr lang="pt-BR"/>
              <a:t>GUIA DE ESTUDOS - WILSON DE SOUZA JÚNIOR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1928688"/>
            <a:ext cx="2160270" cy="681567"/>
          </a:xfrm>
        </p:spPr>
        <p:txBody>
          <a:bodyPr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7" name="Imagem 6" descr="ai-900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540125" y="8712200"/>
            <a:ext cx="3241040" cy="3241040"/>
          </a:xfrm>
          <a:prstGeom prst="rect">
            <a:avLst/>
          </a:prstGeom>
        </p:spPr>
      </p:pic>
      <p:sp>
        <p:nvSpPr>
          <p:cNvPr id="3" name="titulo_componente"/>
          <p:cNvSpPr txBox="1"/>
          <p:nvPr/>
        </p:nvSpPr>
        <p:spPr>
          <a:xfrm>
            <a:off x="795020" y="777875"/>
            <a:ext cx="880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4000" dirty="0">
                <a:latin typeface="Impact" panose="020B0806030902050204" pitchFamily="34" charset="0"/>
              </a:rPr>
              <a:t>Conversação e Chatbots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78685" y="171704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/>
              <a:t>Azure Bot Service</a:t>
            </a:r>
            <a:endParaRPr lang="pt-BR" altLang="en-US" sz="2800"/>
          </a:p>
        </p:txBody>
      </p:sp>
      <p:sp>
        <p:nvSpPr>
          <p:cNvPr id="9" name="texto_componente"/>
          <p:cNvSpPr txBox="1"/>
          <p:nvPr/>
        </p:nvSpPr>
        <p:spPr>
          <a:xfrm>
            <a:off x="795655" y="2506980"/>
            <a:ext cx="88061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sz="2400" dirty="0"/>
              <a:t>Plataforma para criar, testar e implantar chatbots inteligentes.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Objetivo:</a:t>
            </a:r>
            <a:r>
              <a:rPr lang="pt-BR" sz="2400" dirty="0"/>
              <a:t> Desenvolver assistentes virtuais e chatbots para interação com usuários.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Custo estimado:</a:t>
            </a:r>
            <a:r>
              <a:rPr lang="pt-BR" sz="2400" dirty="0"/>
              <a:t> Gratuito para desenvolvimento, custos variam conforme o uso em produção.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Otimização:</a:t>
            </a:r>
            <a:r>
              <a:rPr lang="pt-BR" sz="2400" dirty="0"/>
              <a:t> Use a camada gratuita para desenvolvimento e teste antes de implantar.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b="1" dirty="0"/>
              <a:t>Casos de uso:</a:t>
            </a:r>
            <a:endParaRPr lang="pt-BR" sz="2400" b="1" dirty="0"/>
          </a:p>
          <a:p>
            <a:pPr algn="l"/>
            <a:r>
              <a:rPr lang="pt-BR" sz="2400" dirty="0"/>
              <a:t>1. Chatbot de atendimento ao cliente para uma loja online</a:t>
            </a:r>
            <a:endParaRPr lang="pt-BR" sz="2400" dirty="0"/>
          </a:p>
          <a:p>
            <a:pPr algn="l"/>
            <a:r>
              <a:rPr lang="pt-BR" sz="2400" dirty="0"/>
              <a:t>2. Assistente virtual para agendamento de consultas médicas</a:t>
            </a:r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Serviço AWS similar: Amazon Lex</a:t>
            </a: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12697</Words>
  <Application>WPS Presentation</Application>
  <PresentationFormat>宽屏</PresentationFormat>
  <Paragraphs>470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Impact</vt:lpstr>
      <vt:lpstr>Consolas</vt:lpstr>
      <vt:lpstr>Banteng Story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</dc:creator>
  <cp:lastModifiedBy>Wilson</cp:lastModifiedBy>
  <cp:revision>19</cp:revision>
  <dcterms:created xsi:type="dcterms:W3CDTF">2024-10-05T02:09:32Z</dcterms:created>
  <dcterms:modified xsi:type="dcterms:W3CDTF">2024-10-05T03:04:34Z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1046-12.2.0.18283</vt:lpwstr>
  </property>
  <property fmtid="{D5CDD505-2E9C-101B-9397-08002B2CF9AE}" pid="3" name="ICV">
    <vt:lpwstr>AB2EE123A6A643838C9CACF642E5B7F7_11</vt:lpwstr>
  </property>
</Properties>
</file>