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77" r:id="rId26"/>
  </p:sldIdLst>
  <p:sldSz cx="9144000" cy="5143500"/>
  <p:notesSz cx="6858000" cy="9144000"/>
  <p:embeddedFontLst>
    <p:embeddedFont>
      <p:font typeface="Merriweather" panose="00000500000000000000"/>
      <p:regular r:id="rId31"/>
    </p:embeddedFont>
    <p:embeddedFont>
      <p:font typeface="Roboto" panose="0200000000000000000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4e542fb7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4e542fb7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4e542fb7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4e542fb7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4e542fb7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4e542fb7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4e542fb7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4e542fb7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4e542fb7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4e542fb7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4e542fb7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4e542fb7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4e542fb7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4e542fb7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4e542fb7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4e542fb7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54e542fb7_0_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54e542fb7_0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4e542fb7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4e542fb7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4e542fb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4e542fb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54e542fb7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54e542fb7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4e542fb7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54e542fb7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54e542fb7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54e542fb7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4e542fb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4e542fb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4e542fb7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4e542fb7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4e542fb7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4e542fb7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4e542fb7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4e542fb7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4e542fb7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4e542fb7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4e542fb7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4e542fb7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4e542fb7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54e542fb7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Curso - Eng. ML</a:t>
            </a:r>
            <a:endParaRPr lang="pt-BR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&lt;WILSON FALCÃO&gt;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&lt;https://github.com/wilsonfalcao/eng-machine-learn-entrega&gt;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Descrição dos dados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&lt;Descreva o dataset, quantidade de linhas, colunas e dados faltantes.  Para as colunas que serão utilizadas na modelagem, quais tipos de codificações de variáveis serão necessárias, quais são os valores das variáveis categóricas.…&gt;</a:t>
            </a:r>
            <a:endParaRPr sz="1400"/>
          </a:p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300"/>
              <a:t>O dataset Kobe Shot contém informações sobre as tentativas de arremesso e acertos de Kobe Bryant ao longo de sua carreira na NBA, com 24.073 linhas e 23 colunas. Existem poucos dados faltantes nas colunas de distância do arremesso e posição na quadra. Para a modelagem, é sugerida a codificação das variáveis categóricas e a normalização das variáveis numéricas. A análise dos dados faltantes pode revelar padrões, e diferentes técnicas de modelagem devem ser exploradas para encontrar a melhor solução. O dataset oferece oportunidades para análises mais complexas, como a performance de Kobe por temporada, equipe e adversário.</a:t>
            </a:r>
            <a:endParaRPr sz="13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25963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Análise Exploratória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loc_x: Posição X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loc_y: Posição Y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lat: Latitude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lon: Longitude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Distância do arremesso até a cesta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Indica se o arremesso foi convertido (1) ou não (0)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Tipo de dados: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loc_x, loc_y: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lat, lon: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Numérica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Categórica (binária)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Tendência Central: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a média, mediana e moda para cada variável numérica. Isso nos dará uma ideia de qual valor é mais frequente e como os dados se distribuem.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Dispersão: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o desvio padrão, variância e amplitude total para cada variável numérica. Isso nos ajudará a entender a variabilidade dos dados e identificar outliers.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Distribuição das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histogramas e gráficos de densidade de probabilidade para visualizar a distribuição das variáveis numéricas. Isso nos mostrará se os dados estão normalmente distribuídos ou se apresentam assimetria.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Relação entre 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gráficos de dispersão e matrices de correlação para analisar a relação entre as variáveis numéricas. Isso nos ajudará a identificar padrões e correlações entre as variáveis, que podem ser úteis para prever a classificação.</a:t>
            </a:r>
            <a:endParaRPr sz="1400"/>
          </a:p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 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2203450"/>
            <a:ext cx="3096895" cy="1917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 base de teste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Ao testar um modelo, é fundamental avaliar diversas métricas de desempenho, como precisão, recall, F1-score e AUC-ROC, para selecionar o melhor modelo. Isso envolve comparar o desempenho em diferentes algoritmos de aprendizado de máquina. Os dados são divididos em conjuntos de treinamento (80%) e teste (20%), e os modelos são treinados no conjunto de treinamento e avaliados no conjunto de teste para evitar overfitting. A validação cruzada é utilizada para garantir robustez nos resultados. Antes de testar, é importante verificar se as distribuições das variáveis relevantes são semelhantes nos conjuntos de treinamento e teste. Em suma, ao testar modelos, é crucial considerar métricas de avaliação, estratégias de treinamento e consistência das distribuições das variáveis</a:t>
            </a:r>
            <a:endParaRPr sz="1400"/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2073275"/>
            <a:ext cx="4401820" cy="2035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48" name="Google Shape;148;p26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</a:t>
            </a:r>
            <a:r>
              <a:rPr lang="pt-BR" sz="1400" b="1"/>
              <a:t>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Imagine um teste para garantir que seu modelo de IA não minta. Divida seus dados em partes, treine o modelo com todas menos uma e use essa parte para testar. Repita até que todas as partes sejam testadas. Essa é a validação cruzada!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Benefícios: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Menos Viés: Resultados mais confiáveis, sem enganar com dados específicos.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Melhor Escolha de Parâmetros: Encontre a configuração ideal para o seu modelo.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Curvas Reveladoras: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Validação: Mostre qual configuração de parâmetro faz o modelo brilhar.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Aprendizado: Evite que seu modelo se perca em dados específicos ou fique muito complexo.</a:t>
            </a:r>
            <a:endParaRPr sz="1400"/>
          </a:p>
        </p:txBody>
      </p:sp>
      <p:sp>
        <p:nvSpPr>
          <p:cNvPr id="149" name="Google Shape;149;p26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045" y="2027555"/>
            <a:ext cx="415417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55,61% das vezes, o que significa que para cada 100 previsões, 55,61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distinguir muito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apenas 6,50% dos casos positivos reais. Ou seja, para cada 100 casos positivos reais, o modelo identificou apenas 6,50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29,65% realmente eram positivos. Ou seja, para cada 100 casos que o modelo disse serem positivos, 29,65%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8,89%.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1,76%, indicando que o modelo teve um desempenho um pouco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2,17%, indicando que o modelo teve um bom desempenho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regressão logística teve um desempenho mediano, com precisão razoável, mas com baixa capacidade de distinguir entre as classes. Mais ajustes podem ser necessários para melhorar o desempenho do modelo</a:t>
            </a:r>
            <a:endParaRPr sz="1400"/>
          </a:p>
        </p:txBody>
      </p:sp>
      <p:sp>
        <p:nvSpPr>
          <p:cNvPr id="156" name="Google Shape;156;p27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894330"/>
            <a:ext cx="2864485" cy="16878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505585"/>
            <a:ext cx="147320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2" name="Google Shape;162;p28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foi colocado à prova e os resultados revelam alguns pontos importantes: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57,97% das vezes, o que significa que para cada 100 previsões, 57,97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diferenciar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corretamente 53,48% dos casos positivos reais. Ou seja, para cada 100 casos positivos reais, o modelo identificou apenas 53,48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52,85% realmente eram positivos. Ou seja, para cada 100 casos que o modelo disse serem positivos, 52,85%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53,15%.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15,05%, indicando que o modelo teve um desempenho bem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15,05%, similar ao Kappa, reforçando a boa performance do modelo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árvore de decisão teve um bom desempenho, com precisão razoável e boa capacidade de distinguir entre as classes. Apesar da baixa capacidade de discriminação indicada pela AUC, os demais indicadores sugerem que o modelo é promissor.</a:t>
            </a:r>
            <a:endParaRPr sz="1400"/>
          </a:p>
        </p:txBody>
      </p:sp>
      <p:sp>
        <p:nvSpPr>
          <p:cNvPr id="163" name="Google Shape;163;p28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629410"/>
            <a:ext cx="201676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9" name="Google Shape;169;p2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tem dificuldade em separar as classes "positivo" e "negativo". Isso significa que ele pode ter problemas para fazer previsões precisas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de desempenho, como precisão e recall, estão em um nível moderado, com uma acurácia média de 57,97%. Isso sugere que o modelo pode não ser confiável o suficiente para as previsões desejadas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desempenho do modelo varia bastante entre os testes, o que significa que ele pode não funcionar da mesma forma em diferentes situações</a:t>
            </a:r>
            <a:endParaRPr sz="1400"/>
          </a:p>
        </p:txBody>
      </p:sp>
      <p:sp>
        <p:nvSpPr>
          <p:cNvPr id="170" name="Google Shape;170;p2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560" y="2755900"/>
            <a:ext cx="2670810" cy="18751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1586230"/>
            <a:ext cx="1485900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76" name="Google Shape;176;p3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Seleção, finalização e registro (comparação com árvore de decisão)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acerta 67,91% das vezes, enquanto o modelo de Árvore de Decisão fica em 57,97%.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Ambos os modelos têm dificuldade em separar as classes. Mas isso não impede a gente de usar outras métricas para decidir.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encontra um pouco mais os exemplos positivos (53,48% contra 46,06% do GBC)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se destaca prevendo corretamente 71,94% dos exemplos positivos, enquanto o modelo de Árvore de Decisão fica em 52,85%. Isso significa que o GBC é mais preciso no geral.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encontra um equilíbrio entre precisão e recall (56,13%) superior ao do modelo de Árvore de Decisão (53,15%)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Kappa e MCC indicam que o GBC tem uma concordância melhor entre suas previsões e os resultados reais, reforçando sua confiabilidade</a:t>
            </a:r>
            <a:endParaRPr sz="1400"/>
          </a:p>
        </p:txBody>
      </p:sp>
      <p:sp>
        <p:nvSpPr>
          <p:cNvPr id="177" name="Google Shape;177;p3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865" y="1576070"/>
            <a:ext cx="261556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r>
              <a:rPr lang="pt-BR"/>
              <a:t> do Modelo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do Trabalho</a:t>
            </a:r>
            <a:endParaRPr lang="pt-BR"/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aluno deve preencher essa apresentação com os resultados da sua implementação do modelo. Os códigos devem ser disponibilizados em repositório próprio, público, para inspeção.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apresentação é padronizada para que os alunos possam incluir os seus resultados, com figuras, tabelas e descrições sobre o projeto de curso. Os resultados aqui descritos serão confrontados com os códigos disponibilizados.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</p:txBody>
      </p:sp>
      <p:sp>
        <p:nvSpPr>
          <p:cNvPr id="188" name="Google Shape;188;p3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Deployment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190" y="1557020"/>
            <a:ext cx="3383280" cy="322770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2254885"/>
            <a:ext cx="399351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/>
          <p:nvPr>
            <p:ph type="title"/>
          </p:nvPr>
        </p:nvSpPr>
        <p:spPr/>
        <p:txBody>
          <a:bodyPr/>
          <a:p>
            <a:r>
              <a:rPr lang="pt-BR">
                <a:sym typeface="+mn-ea"/>
              </a:rPr>
              <a:t>Pipeline de Aplicação do Modelo</a:t>
            </a:r>
            <a:endParaRPr lang="pt-BR" altLang="en-US"/>
          </a:p>
        </p:txBody>
      </p:sp>
      <p:sp>
        <p:nvSpPr>
          <p:cNvPr id="5" name="Espaço Reservado para Texto 4"/>
          <p:cNvSpPr/>
          <p:nvPr>
            <p:ph type="body" idx="1"/>
          </p:nvPr>
        </p:nvSpPr>
        <p:spPr/>
        <p:txBody>
          <a:bodyPr/>
          <a:p>
            <a:pPr marL="146050" indent="0">
              <a:buNone/>
            </a:pPr>
            <a:r>
              <a:rPr lang="pt-BR" altLang="en-US"/>
              <a:t>O aluno descreveu como monitorar a saúde do modelo no cenário com e sem a disponibilidade da variável alvo?</a:t>
            </a:r>
            <a:endParaRPr lang="pt-BR" altLang="en-US"/>
          </a:p>
        </p:txBody>
      </p:sp>
      <p:sp>
        <p:nvSpPr>
          <p:cNvPr id="6" name="Espaço Reservado para Texto 5"/>
          <p:cNvSpPr/>
          <p:nvPr>
            <p:ph type="body" idx="2"/>
          </p:nvPr>
        </p:nvSpPr>
        <p:spPr/>
        <p:txBody>
          <a:bodyPr>
            <a:normAutofit fontScale="50000"/>
          </a:bodyPr>
          <a:p>
            <a:r>
              <a:rPr lang="pt-BR" altLang="en-US"/>
              <a:t>Métricas de Desempenho: Acompanhar acurácia, AUC, recall e precisão orientará como estar indo o nosso modelo.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Matriz de Confusão e a Curva ROC: Entender como a classificação do modelo muda de acordo com os diferentes tipos de instâncias e especificidade.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Observar as Distribuições de Dados: Identificar mudanças de padrões que pode decair o desempenho do modelo.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Monitorar Entradas e Saídas de Dados: Caso variável alvo não for disponível, deverá ter atenção aos dados que o modelo treina. Devo avaliar, normalizar e procurar outliers. Isso inclui verificar se as entradas estão corretos, analisar as saídas do modelo e compará-las com o esperado.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Analisar Correlações: Verificar como as features se correlacionam.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Detectar Outliers: Buscar normalizar dados e grupos de valores dentro da média. Uma boa alternativa é usar o bloxplot para observações valores ou conjuntos fora do padrão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3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Interface Monitoramento </a:t>
            </a:r>
            <a:endParaRPr sz="1400" b="1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Streamlit é uma excelente lib para desenvolver modelos onde o projeto visa a escalabilidade e reuso para diversos tipos de teste.</a:t>
            </a:r>
            <a:endParaRPr lang="pt-BR" sz="1400"/>
          </a:p>
        </p:txBody>
      </p:sp>
      <p:sp>
        <p:nvSpPr>
          <p:cNvPr id="196" name="Google Shape;196;p3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t="2387"/>
          <a:stretch>
            <a:fillRect/>
          </a:stretch>
        </p:blipFill>
        <p:spPr>
          <a:xfrm>
            <a:off x="4696460" y="1505585"/>
            <a:ext cx="4265295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Retreinamento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as estratégias reativa e preditiva de retreinamento para o modelo em operação&gt;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/>
              <a:t>Estratégia reativa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Mudança na Distribuição dos Dados: </a:t>
            </a:r>
            <a:r>
              <a:rPr lang="pt-BR" sz="1400"/>
              <a:t>Caso </a:t>
            </a:r>
            <a:r>
              <a:rPr sz="1400"/>
              <a:t>a distribuição dos dados na base de operação mud</a:t>
            </a:r>
            <a:r>
              <a:rPr lang="pt-BR" sz="1400"/>
              <a:t>e de forma</a:t>
            </a:r>
            <a:r>
              <a:rPr sz="1400"/>
              <a:t> significativamente, o modelo</a:t>
            </a:r>
            <a:r>
              <a:rPr lang="pt-BR" sz="1400"/>
              <a:t> </a:t>
            </a:r>
            <a:r>
              <a:rPr sz="1400"/>
              <a:t>perde sua capacidade de generalização. </a:t>
            </a:r>
            <a:r>
              <a:rPr lang="pt-BR" sz="1400"/>
              <a:t>M</a:t>
            </a:r>
            <a:r>
              <a:rPr sz="1400"/>
              <a:t>onitorar regularmente a distribuição dos dados</a:t>
            </a:r>
            <a:r>
              <a:rPr lang="pt-BR" sz="1400"/>
              <a:t>e </a:t>
            </a:r>
            <a:r>
              <a:rPr sz="1400"/>
              <a:t>retrainando o modelo quando necessário.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/>
              <a:t>Decaimento de Desempenho: </a:t>
            </a:r>
            <a:r>
              <a:rPr lang="pt-BR" sz="1400"/>
              <a:t>Caso</a:t>
            </a:r>
            <a:r>
              <a:rPr sz="1400"/>
              <a:t> as métricas de desempenho do modelo diminuir</a:t>
            </a:r>
            <a:r>
              <a:rPr lang="pt-BR" sz="1400"/>
              <a:t>,</a:t>
            </a:r>
            <a:r>
              <a:rPr sz="1400"/>
              <a:t> isso pode indicar que o modelo está perdendo sua eficácia devido a mudanças nos padrões dos dados ou em outros fatore. O retreinamento </a:t>
            </a:r>
            <a:r>
              <a:rPr lang="pt-BR" sz="1400"/>
              <a:t>é uma boa alternativa</a:t>
            </a:r>
            <a:r>
              <a:rPr sz="1400"/>
              <a:t>.</a:t>
            </a:r>
            <a:endParaRPr sz="1400"/>
          </a:p>
        </p:txBody>
      </p:sp>
      <p:sp>
        <p:nvSpPr>
          <p:cNvPr id="203" name="Google Shape;203;p3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b="1"/>
              <a:t>Estratégia preditiva</a:t>
            </a:r>
            <a:r>
              <a:rPr lang="pt-BR" sz="1400"/>
              <a:t>:</a:t>
            </a:r>
            <a:endParaRPr lang="pt-BR" sz="140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Retreinamento: O modelo </a:t>
            </a:r>
            <a:r>
              <a:rPr lang="pt-BR" sz="1400"/>
              <a:t>pode ser</a:t>
            </a:r>
            <a:r>
              <a:rPr sz="1400"/>
              <a:t> re-treinado em intervalos regulares, independentemente de mudanças. Isso</a:t>
            </a:r>
            <a:r>
              <a:rPr lang="pt-BR" sz="1400"/>
              <a:t> </a:t>
            </a:r>
            <a:r>
              <a:rPr sz="1400"/>
              <a:t>garant</a:t>
            </a:r>
            <a:r>
              <a:rPr lang="pt-BR" sz="1400"/>
              <a:t>e</a:t>
            </a:r>
            <a:r>
              <a:rPr sz="1400"/>
              <a:t> que o modelo esteja sempre atualizado.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Treinamento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Validação Cruzada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Regressão Logística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Árvore de Decisão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Seleção, finalização e registro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Aplicação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 as a Service localmente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Interface para aplicação na base de produção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Monitoramento do modelo</a:t>
            </a:r>
            <a:endParaRPr sz="1300"/>
          </a:p>
        </p:txBody>
      </p:sp>
      <p:sp>
        <p:nvSpPr>
          <p:cNvPr id="78" name="Google Shape;78;p1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 da modelagem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Arquitetura da solução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Bibliotecas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Artefatos e Métricas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processamento dos dados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</a:t>
            </a:r>
            <a:r>
              <a:rPr lang="pt-BR" sz="1300"/>
              <a:t>dos dados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Análise Exploratória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 base de teste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modelagem</a:t>
            </a:r>
            <a:endParaRPr lang="pt-BR"/>
          </a:p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 homenagem ao jogador da NBA Kobe Bryant (falecido em 2020), foram disponibilizados os dados de 20 anos de arremessos, bem sucedidos ou não, e informações correlacionadas.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objetivo desse estudo é aplicar técnicas de inteligência artificial para prever se um arremesso será convertido em pontos ou não. 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16400" y="2111050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311700" y="1505700"/>
            <a:ext cx="3729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Diagrama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 O aluno deve descrever os principais etapas de processamento da informação da solução, desde a carga da base de dados em treinamento até o serviço e consumo do modelo em produção. Descreva a importância de se implementar pipelines no desenvolvimento de modelos de ML&gt;</a:t>
            </a:r>
            <a:endParaRPr sz="1400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4311600" y="1505700"/>
            <a:ext cx="4832400" cy="307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 </a:t>
            </a:r>
            <a:endParaRPr lang="pt-BR" sz="33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1565275"/>
            <a:ext cx="3053715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Bibliotecas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como as ferramentas do curso (PyCaret, MLflow, Streamlit) elas podem ajudar nas atividades típicas de modelagem&gt;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Rastreamento de experimentos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Treinamento e avaliação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Monitoramento da saúde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Atualização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Provisionamento (deployment)</a:t>
            </a:r>
            <a:endParaRPr sz="1400"/>
          </a:p>
        </p:txBody>
      </p:sp>
      <p:sp>
        <p:nvSpPr>
          <p:cNvPr id="104" name="Google Shape;104;p1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As ferramentas Streamlit, MLFlow, PyCaret e Scikit-Learn auxiliam na construção de pipelines de ML de diversas maneiras, abrangendo os aspectos mencionados:a. Rastreamento de Experimentos:+ MLFlow: Permite registrar e comparar parâmetros, métricas e artefatos de diferentes experimentos.+ PyCaret: Oferece um módulo de rastreamento que registra automaticamente métricas e parâmetros do modelo.+ Scikit-Learn: Suporta o módulo Yellowbrick para visualização de métricas e curvas de aprendizado.b. Funções de Treinamento:+ PyCaret: Automatiza a seleção de pré-processamento, modelo e hiperparâmetros, além de fornecer APIs para treinamento manual.+ Scikit-Learn: Oferece uma ampla variedade de algoritmos de ML e ferramentas para pré-processamento e avaliação de modelos.c. Monitoramento da Saúde do Modelo:+ MLFlow: Permite monitorar métricas de desempenho em tempo real e detectar anomalias.+ Streamlit: Integra-se com o MLFlow para visualização de métricas e dashboards interativos.d. Atualização de Modelo:+ MLFlow: Permite registrar diferentes versões do modelo e fazer rollback para versões anteriores.+ PyCaret: Oferece funções para reavaliar e atualizar modelos com novos dados.e. Provisionamento (Deployment):+ Streamlit: Permite a criação de interfaces web interativas para seus modelos.+ MLFlow: Oferece APIs para deploy de modelos em diferentes plataformas.+ PyCaret: Suporta o deploy de modelos em Flask, Heroku e Kubernetes.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10" name="Google Shape;110;p2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&lt;continuação&gt;</a:t>
            </a:r>
            <a:endParaRPr sz="1400"/>
          </a:p>
        </p:txBody>
      </p:sp>
      <p:sp>
        <p:nvSpPr>
          <p:cNvPr id="111" name="Google Shape;111;p2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Artefatos e Métricas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&lt;Enumere e descreva a função dos artefatos (plots, tabelas) e das métricas de desempenho que serão utilizados em desenvolvimento e produção&gt;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</a:t>
            </a:r>
            <a:r>
              <a:rPr lang="pt-BR" sz="1400" b="1">
                <a:sym typeface="+mn-ea"/>
              </a:rPr>
              <a:t>shots_made_and_missed.png</a:t>
            </a:r>
            <a:r>
              <a:rPr lang="pt-BR" sz="1400" b="1"/>
              <a:t>&gt;: gráfico do qual é visto a amplitude da coluna target</a:t>
            </a:r>
            <a:endParaRPr lang="pt-BR"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&lt;Plot 2&gt;: </a:t>
            </a:r>
            <a:r>
              <a:rPr lang="pt-BR" sz="1400"/>
              <a:t>……</a:t>
            </a:r>
            <a:endParaRPr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&lt;dataset_kobe_prod.parquet&gt;: Tabela de dados para tratamento e produção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&lt;metrics.csv&gt;: </a:t>
            </a:r>
            <a:r>
              <a:rPr lang="pt-BR" sz="1400"/>
              <a:t>….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13695</Words>
  <Application>WPS Presentation</Application>
  <PresentationFormat/>
  <Paragraphs>251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Projeto Final de Curso - Eng. ML</vt:lpstr>
      <vt:lpstr>Agenda do Trabalho</vt:lpstr>
      <vt:lpstr>Roteiro</vt:lpstr>
      <vt:lpstr>Objetivo da modelagem</vt:lpstr>
      <vt:lpstr>Arquitetura da Solução</vt:lpstr>
      <vt:lpstr>Arquitetura da Solução</vt:lpstr>
      <vt:lpstr>Arquitetura da Solução</vt:lpstr>
      <vt:lpstr>Arquitetura da Solução</vt:lpstr>
      <vt:lpstr>Processamento de Dados</vt:lpstr>
      <vt:lpstr>Pipeline de processamento dos dados</vt:lpstr>
      <vt:lpstr>Pipeline de processamento dos dados</vt:lpstr>
      <vt:lpstr>Pipeline de processamento dos dados</vt:lpstr>
      <vt:lpstr>Treinamento do Modelo</vt:lpstr>
      <vt:lpstr>Pipeline de Treinamento do Modelo</vt:lpstr>
      <vt:lpstr>Pipeline de processamento dos dados</vt:lpstr>
      <vt:lpstr>Pipeline de Treinamento do Modelo</vt:lpstr>
      <vt:lpstr>Pipeline de Treinamento do Modelo</vt:lpstr>
      <vt:lpstr>Pipeline de Treinamento do Modelo</vt:lpstr>
      <vt:lpstr>Aplicação do Modelo</vt:lpstr>
      <vt:lpstr>Pipeline de Aplicação do Modelo</vt:lpstr>
      <vt:lpstr>PowerPoint 演示文稿</vt:lpstr>
      <vt:lpstr>Pipeline de Aplicação do Modelo</vt:lpstr>
      <vt:lpstr>Pipeline de Aplicação do Modelo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Curso - Eng. ML</dc:title>
  <dc:creator/>
  <cp:lastModifiedBy>wilson falcao</cp:lastModifiedBy>
  <cp:revision>12</cp:revision>
  <dcterms:created xsi:type="dcterms:W3CDTF">2024-04-16T18:35:00Z</dcterms:created>
  <dcterms:modified xsi:type="dcterms:W3CDTF">2024-05-03T21:38:16Z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C78CFF4D58864363BD7EDA94E097996D_12</vt:lpwstr>
  </property>
  <property fmtid="{D5CDD505-2E9C-101B-9397-08002B2CF9AE}" pid="3" name="KSOProductBuildVer">
    <vt:lpwstr>1046-12.2.0.16731</vt:lpwstr>
  </property>
</Properties>
</file>