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6858000" cy="9144000"/>
  <p:embeddedFontLst>
    <p:embeddedFont>
      <p:font typeface="Merriweather" panose="00000500000000000000"/>
      <p:regular r:id="rId29"/>
    </p:embeddedFont>
    <p:embeddedFont>
      <p:font typeface="Roboto" panose="020000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4e542fb7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4e542fb7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54e542fb7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54e542fb7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54e542fb7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54e542fb7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4e542fb7_0_1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4e542fb7_0_1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4e542fb7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4e542fb7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4e542fb7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4e542fb7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4e542fb7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4e542fb7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4e542fb7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4e542fb7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54e542fb7_0_1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54e542fb7_0_1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54e542fb7_0_1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54e542fb7_0_1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54e542fb7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54e542fb7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54e542fb7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54e542fb7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54e542fb7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54e542fb7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54e542fb7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54e542fb7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4e542fb7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4e542fb7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54e542fb7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54e542fb7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54e542fb7_0_1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54e542fb7_0_1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4e542fb7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4e542fb7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4e542fb7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4e542fb7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4e542fb7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4e542fb7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4e542fb7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54e542fb7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de Curso - Eng. ML</a:t>
            </a:r>
            <a:endParaRPr lang="pt-BR"/>
          </a:p>
        </p:txBody>
      </p:sp>
      <p:sp>
        <p:nvSpPr>
          <p:cNvPr id="65" name="Google Shape;65;p13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&lt;WILSON FALCÃO&gt;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&lt;https://github.com/wilsonfalcao/eng-machine-learn-entrega&gt;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2" name="Google Shape;122;p2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Descrição dos dados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&lt;Descreva o dataset, quantidade de linhas, colunas e dados faltantes.  Para as colunas que serão utilizadas na modelagem, quais tipos de codificações de variáveis serão necessárias, quais são os valores das variáveis categóricas.…&gt;</a:t>
            </a:r>
            <a:endParaRPr sz="1400"/>
          </a:p>
        </p:txBody>
      </p:sp>
      <p:sp>
        <p:nvSpPr>
          <p:cNvPr id="123" name="Google Shape;123;p2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sz="1300"/>
              <a:t>O dataset Kobe Shot contém informações sobre as tentativas de arremesso e acertos de Kobe Bryant ao longo de sua carreira na NBA, com 24.073 linhas e 23 colunas. Existem poucos dados faltantes nas colunas de distância do arremesso e posição na quadra. Para a modelagem, é sugerida a codificação das variáveis categóricas e a normalização das variáveis numéricas. A análise dos dados faltantes pode revelar padrões, e diferentes técnicas de modelagem devem ser exploradas para encontrar a melhor solução. O dataset oferece oportunidades para análises mais complexas, como a performance de Kobe por temporada, equipe e adversário.</a:t>
            </a:r>
            <a:endParaRPr sz="13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29" name="Google Shape;129;p23"/>
          <p:cNvSpPr txBox="1"/>
          <p:nvPr>
            <p:ph type="body" idx="1"/>
          </p:nvPr>
        </p:nvSpPr>
        <p:spPr>
          <a:xfrm>
            <a:off x="25963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Análise Exploratória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loc_x: Posição X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loc_y: Posição Y do arremesso na quadra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lat: Latitude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lon: Longitude do local do arremesso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Distância do arremesso até a cesta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Indica se o arremesso foi convertido (1) ou não (0)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Tipo de dados: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loc_x, loc_y: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lat, lon: Numéricas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shot_distance: Numérica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shot_made_flag: Categórica (binária)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Tendência Central: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a média, mediana e moda para cada variável numérica. Isso nos dará uma ideia de qual valor é mais frequente e como os dados se distribuem.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Medidas de Dispersão: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calcular o desvio padrão, variância e amplitude total para cada variável numérica. Isso nos ajudará a entender a variabilidade dos dados e identificar outliers.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Distribuição das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histogramas e gráficos de densidade de probabilidade para visualizar a distribuição das variáveis numéricas. Isso nos mostrará se os dados estão normalmente distribuídos ou se apresentam assimetria.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Relação entre as Variáveis: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Podemos criar gráficos de dispersão e matrices de correlação para analisar a relação entre as variáveis numéricas. Isso nos ajudará a identificar padrões e correlações entre as variáveis, que podem ser úteis para prever a classificação.</a:t>
            </a:r>
            <a:endParaRPr sz="1400"/>
          </a:p>
        </p:txBody>
      </p:sp>
      <p:sp>
        <p:nvSpPr>
          <p:cNvPr id="130" name="Google Shape;130;p2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  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2203450"/>
            <a:ext cx="3096895" cy="1917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 base de teste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Ao testar um modelo, é fundamental avaliar diversas métricas de desempenho, como precisão, recall, F1-score e AUC-ROC, para selecionar o melhor modelo. Isso envolve comparar o desempenho em diferentes algoritmos de aprendizado de máquina. Os dados são divididos em conjuntos de treinamento (80%) e teste (20%), e os modelos são treinados no conjunto de treinamento e avaliados no conjunto de teste para evitar overfitting. A validação cruzada é utilizada para garantir robustez nos resultados. Antes de testar, é importante verificar se as distribuições das variáveis relevantes são semelhantes nos conjuntos de treinamento e teste. Em suma, ao testar modelos, é crucial considerar métricas de avaliação, estratégias de treinamento e consistência das distribuições das variáveis</a:t>
            </a:r>
            <a:endParaRPr sz="1400"/>
          </a:p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2073275"/>
            <a:ext cx="4401820" cy="2035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do Modelo</a:t>
            </a:r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48" name="Google Shape;148;p26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</a:t>
            </a:r>
            <a:r>
              <a:rPr lang="pt-BR" sz="1400" b="1"/>
              <a:t>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Imagine um teste para garantir que seu modelo de IA não minta. Divida seus dados em partes, treine o modelo com todas menos uma e use essa parte para testar. Repita até que todas as partes sejam testadas. Essa é a validação cruzada!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Benefícios: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Menos Viés: Resultados mais confiáveis, sem enganar com dados específicos.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Melhor Escolha de Parâmetros: Encontre a configuração ideal para o seu modelo.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Curvas Reveladoras: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Validação: Mostre qual configuração de parâmetro faz o modelo brilhar.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de Aprendizado: Evite que seu modelo se perca em dados específicos ou fique muito complexo.</a:t>
            </a:r>
            <a:endParaRPr sz="1400"/>
          </a:p>
        </p:txBody>
      </p:sp>
      <p:sp>
        <p:nvSpPr>
          <p:cNvPr id="149" name="Google Shape;149;p26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045" y="2027555"/>
            <a:ext cx="415417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processamento dos dados</a:t>
            </a:r>
            <a:endParaRPr lang="pt-BR"/>
          </a:p>
        </p:txBody>
      </p:sp>
      <p:sp>
        <p:nvSpPr>
          <p:cNvPr id="155" name="Google Shape;155;p27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Regressão Logística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55,61% das vezes, o que significa que para cada 100 previsões, 55,61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distinguir muito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apenas 6,50% dos casos positivos reais. Ou seja, para cada 100 casos positivos reais, o modelo identificou apenas 6,50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29,65% realmente eram positivos. Ou seja, para cada 100 casos que o modelo disse serem positivos, 29,65%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8,89%.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1,76%, indicando que o modelo teve um desempenho um pouco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2,17%, indicando que o modelo teve um bom desempenho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regressão logística teve um desempenho mediano, com precisão razoável, mas com baixa capacidade de distinguir entre as classes. Mais ajustes podem ser necessários para melhorar o desempenho do modelo</a:t>
            </a:r>
            <a:endParaRPr sz="1400"/>
          </a:p>
        </p:txBody>
      </p:sp>
      <p:sp>
        <p:nvSpPr>
          <p:cNvPr id="156" name="Google Shape;156;p27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894330"/>
            <a:ext cx="2864485" cy="168783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1505585"/>
            <a:ext cx="147320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2" name="Google Shape;162;p28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Validação Cruzada 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foi colocado à prova e os resultados revelam alguns pontos importantes: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Acertou em 57,97% das vezes, o que significa que para cada 100 previsões, 57,97 estavam corretas.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Curva ROC: A curva ROC indica que o modelo não consegue diferenciar bem entre as classes (positivo e negativo).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Sensibilidade: O modelo identificou corretamente 53,48% dos casos positivos reais. Ou seja, para cada 100 casos positivos reais, o modelo identificou apenas 53,48 como tal.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Precisão: Dos casos que o modelo classificou como positivos, 52,85% realmente eram positivos. Ou seja, para cada 100 casos que o modelo disse serem positivos, 52,85% realmente eram.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F1-Score: Uma medida que leva em conta a precisão e a sensibilidade, o F1-Score ficou em 53,15%.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Kappa: O coeficiente Kappa, que considera o acaso, ficou em 15,05%, indicando que o modelo teve um desempenho bem melhor que o acaso.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MCC: O coeficiente de correlação de Matthews (MCC), que também leva em conta as quatro células da matriz de confusão, ficou em 15,05%, similar ao Kappa, reforçando a boa performance do modelo na classificação das classes.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Em resumo: O modelo de árvore de decisão teve um bom desempenho, com precisão razoável e boa capacidade de distinguir entre as classes. Apesar da baixa capacidade de discriminação indicada pela AUC, os demais indicadores sugerem que o modelo é promissor.</a:t>
            </a:r>
            <a:endParaRPr sz="1400"/>
          </a:p>
        </p:txBody>
      </p:sp>
      <p:sp>
        <p:nvSpPr>
          <p:cNvPr id="163" name="Google Shape;163;p28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 </a:t>
            </a:r>
            <a:endParaRPr lang="pt-BR"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1629410"/>
            <a:ext cx="201676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69" name="Google Shape;169;p2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Árvore de Decisão</a:t>
            </a:r>
            <a:r>
              <a:rPr lang="pt-BR" sz="1400" b="1"/>
              <a:t> - Classificação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tem dificuldade em separar as classes "positivo" e "negativo". Isso significa que ele pode ter problemas para fazer previsões precisas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de desempenho, como precisão e recall, estão em um nível moderado, com uma acurácia média de 57,97%. Isso sugere que o modelo pode não ser confiável o suficiente para as previsões desejadas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desempenho do modelo varia bastante entre os testes, o que significa que ele pode não funcionar da mesma forma em diferentes situações</a:t>
            </a:r>
            <a:endParaRPr sz="1400"/>
          </a:p>
        </p:txBody>
      </p:sp>
      <p:sp>
        <p:nvSpPr>
          <p:cNvPr id="170" name="Google Shape;170;p2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6560" y="2755900"/>
            <a:ext cx="2670810" cy="18751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75" y="1586230"/>
            <a:ext cx="1485900" cy="11696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Treinamento do Modelo</a:t>
            </a:r>
            <a:endParaRPr lang="pt-BR"/>
          </a:p>
        </p:txBody>
      </p:sp>
      <p:sp>
        <p:nvSpPr>
          <p:cNvPr id="176" name="Google Shape;176;p3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Seleção, finalização e registro (comparação com árvore de decisão)</a:t>
            </a:r>
            <a:endParaRPr lang="pt-BR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acerta 67,91% das vezes, enquanto o modelo de Árvore de Decisão fica em 57,97%.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Ambos os modelos têm dificuldade em separar as classes. Mas isso não impede a gente de usar outras métricas para decidir.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modelo de Árvore de Decisão encontra um pouco mais os exemplos positivos (53,48% contra 46,06% do GBC)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se destaca prevendo corretamente 71,94% dos exemplos positivos, enquanto o modelo de Árvore de Decisão fica em 52,85%. Isso significa que o GBC é mais preciso no geral.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O GBC encontra um equilíbrio entre precisão e recall (56,13%) superior ao do modelo de Árvore de Decisão (53,15%)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/>
              <a:t>As métricas Kappa e MCC indicam que o GBC tem uma concordância melhor entre suas previsões e os resultados reais, reforçando sua confiabilidade</a:t>
            </a:r>
            <a:endParaRPr sz="1400"/>
          </a:p>
        </p:txBody>
      </p:sp>
      <p:sp>
        <p:nvSpPr>
          <p:cNvPr id="177" name="Google Shape;177;p3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 </a:t>
            </a:r>
            <a:endParaRPr lang="pt-BR" sz="1400"/>
          </a:p>
        </p:txBody>
      </p:sp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3865" y="1576070"/>
            <a:ext cx="261556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r>
              <a:rPr lang="pt-BR"/>
              <a:t> do Modelo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 do Trabalho</a:t>
            </a:r>
            <a:endParaRPr lang="pt-BR"/>
          </a:p>
        </p:txBody>
      </p:sp>
      <p:sp>
        <p:nvSpPr>
          <p:cNvPr id="71" name="Google Shape;71;p1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aluno deve preencher essa apresentação com os resultados da sua implementação do modelo. Os códigos devem ser disponibilizados em repositório próprio, público, para inspeção.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apresentação é padronizada para que os alunos possam incluir os seus resultados, com figuras, tabelas e descrições sobre o projeto de curso. Os resultados aqui descritos serão confrontados com os códigos disponibilizados.</a:t>
            </a:r>
            <a:endParaRPr lang="pt-BR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</p:txBody>
      </p:sp>
      <p:sp>
        <p:nvSpPr>
          <p:cNvPr id="188" name="Google Shape;188;p32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Deployment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&lt;Indique o modelo escolhido, seus parâmetros e o desempenho do modelo na base de operação. Sirva o modelo como uma web-api ou carregue o modelo em memória na aplicação em produção. Compare o desempenho do modelo em desenvolvimento e em produção e justifique se o modelo em produção é aderente aos novos dados&gt;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89" name="Google Shape;189;p32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&lt; Figura da matriz de confusão do modelo selecionado com os dados de produção&gt;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33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Interface Monitoramento 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&lt;Desenvolva uma aplicação em Streamlit para monitorar o resultado do modelo em produção.. </a:t>
            </a:r>
            <a:r>
              <a:rPr lang="pt-BR" sz="1400"/>
              <a:t>Descreva como podemos monitorar a saúde do modelo no cenário com e sem a disponibilidade da variável resposta para o modelo em operação.</a:t>
            </a:r>
            <a:r>
              <a:rPr lang="pt-BR" sz="1400"/>
              <a:t>&gt;</a:t>
            </a: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96" name="Google Shape;196;p33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&lt;print-screen da aplicação Streamlit para monitoramento. </a:t>
            </a:r>
            <a:r>
              <a:rPr lang="pt-BR" sz="1400"/>
              <a:t>Faça um plot com a distribuição da saída do modelo em desenvolvimento e em produção - ambas as distribuições precisam estar na mesma figura, com as respectivas legendas</a:t>
            </a:r>
            <a:r>
              <a:rPr lang="pt-BR" sz="1400"/>
              <a:t>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OU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&lt;Tabela com as métricas do modelo em desenvolvimento e em produção&gt;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 de Aplicação do Modelo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34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Retreinamento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as estratégias reativa e preditiva de retreinamento para o modelo em operação&gt;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/>
              <a:t>Estratégia reativa</a:t>
            </a:r>
            <a:r>
              <a:rPr lang="pt-BR" sz="1400"/>
              <a:t>:</a:t>
            </a:r>
            <a:endParaRPr sz="140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203" name="Google Shape;203;p34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 b="1"/>
              <a:t>Estratégia preditiva</a:t>
            </a:r>
            <a:r>
              <a:rPr lang="pt-BR" sz="1400"/>
              <a:t>: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 lang="pt-BR"/>
          </a:p>
        </p:txBody>
      </p:sp>
      <p:sp>
        <p:nvSpPr>
          <p:cNvPr id="77" name="Google Shape;77;p1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Treinamento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Validação Cruzada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Regressão Logística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Árvore de Decisão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Seleção, finalização e registro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Aplicação do Modelo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Model as a Service localmente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Interface para aplicação na base de produção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Monitoramento do modelo</a:t>
            </a:r>
            <a:endParaRPr sz="1300"/>
          </a:p>
        </p:txBody>
      </p:sp>
      <p:sp>
        <p:nvSpPr>
          <p:cNvPr id="78" name="Google Shape;78;p1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Objetivo da modelagem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Arquitetura da solução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Diagrama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Bibliotecas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Artefatos e Métricas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Pipeline de processamento dos dados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Descrição </a:t>
            </a:r>
            <a:r>
              <a:rPr lang="pt-BR" sz="1300"/>
              <a:t>dos dados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Análise Exploratória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Seleção base de teste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da modelagem</a:t>
            </a:r>
            <a:endParaRPr lang="pt-BR"/>
          </a:p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 homenagem ao jogador da NBA Kobe Bryant (falecido em 2020), foram disponibilizados os dados de 20 anos de arremessos, bem sucedidos ou não, e informações correlacionadas.</a:t>
            </a:r>
            <a:endParaRPr sz="14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O objetivo desse estudo é aplicar técnicas de inteligência artificial para prever se um arremesso será convertido em pontos ou não. </a:t>
            </a:r>
            <a:endParaRPr sz="14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16400" y="2111050"/>
            <a:ext cx="4527601" cy="253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96" name="Google Shape;96;p18"/>
          <p:cNvSpPr txBox="1"/>
          <p:nvPr>
            <p:ph type="body" idx="1"/>
          </p:nvPr>
        </p:nvSpPr>
        <p:spPr>
          <a:xfrm>
            <a:off x="311700" y="1505700"/>
            <a:ext cx="37296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Diagrama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/>
              <a:t>&lt; O aluno deve descrever os principais etapas de processamento da informação da solução, desde a carga da base de dados em treinamento até o serviço e consumo do modelo em produção. Descreva a importância de se implementar pipelines no desenvolvimento de modelos de ML&gt;</a:t>
            </a:r>
            <a:endParaRPr sz="1400"/>
          </a:p>
        </p:txBody>
      </p:sp>
      <p:sp>
        <p:nvSpPr>
          <p:cNvPr id="97" name="Google Shape;97;p18"/>
          <p:cNvSpPr txBox="1"/>
          <p:nvPr>
            <p:ph type="body" idx="1"/>
          </p:nvPr>
        </p:nvSpPr>
        <p:spPr>
          <a:xfrm>
            <a:off x="4311600" y="1505700"/>
            <a:ext cx="4832400" cy="307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00"/>
              <a:t> </a:t>
            </a:r>
            <a:endParaRPr lang="pt-BR" sz="33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285" y="1565275"/>
            <a:ext cx="3053715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03" name="Google Shape;103;p19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Bibliotecas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&lt;Descreva como as ferramentas do curso (PyCaret, MLflow, Streamlit) elas podem ajudar nas atividades típicas de modelagem&gt;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Rastreamento de experimentos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Treinamento e avaliação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Monitoramento da saúde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Atualização do modelo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Provisionamento (deployment)</a:t>
            </a:r>
            <a:endParaRPr sz="1400"/>
          </a:p>
        </p:txBody>
      </p:sp>
      <p:sp>
        <p:nvSpPr>
          <p:cNvPr id="104" name="Google Shape;104;p19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sz="1400"/>
              <a:t>As ferramentas Streamlit, MLFlow, PyCaret e Scikit-Learn auxiliam na construção de pipelines de ML de diversas maneiras, abrangendo os aspectos mencionados:a. Rastreamento de Experimentos:+ MLFlow: Permite registrar e comparar parâmetros, métricas e artefatos de diferentes experimentos.+ PyCaret: Oferece um módulo de rastreamento que registra automaticamente métricas e parâmetros do modelo.+ Scikit-Learn: Suporta o módulo Yellowbrick para visualização de métricas e curvas de aprendizado.b. Funções de Treinamento:+ PyCaret: Automatiza a seleção de pré-processamento, modelo e hiperparâmetros, além de fornecer APIs para treinamento manual.+ Scikit-Learn: Oferece uma ampla variedade de algoritmos de ML e ferramentas para pré-processamento e avaliação de modelos.c. Monitoramento da Saúde do Modelo:+ MLFlow: Permite monitorar métricas de desempenho em tempo real e detectar anomalias.+ Streamlit: Integra-se com o MLFlow para visualização de métricas e dashboards interativos.d. Atualização de Modelo:+ MLFlow: Permite registrar diferentes versões do modelo e fazer rollback para versões anteriores.+ PyCaret: Oferece funções para reavaliar e atualizar modelos com novos dados.e. Provisionamento (Deployment):+ Streamlit: Permite a criação de interfaces web interativas para seus modelos.+ MLFlow: Oferece APIs para deploy de modelos em diferentes plataformas.+ PyCaret: Suporta o deploy de modelos em Flask, Heroku e Kubernetes.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 lang="pt-BR"/>
          </a:p>
        </p:txBody>
      </p:sp>
      <p:sp>
        <p:nvSpPr>
          <p:cNvPr id="110" name="Google Shape;110;p20"/>
          <p:cNvSpPr txBox="1"/>
          <p:nvPr>
            <p:ph type="body" idx="1"/>
          </p:nvPr>
        </p:nvSpPr>
        <p:spPr>
          <a:xfrm>
            <a:off x="4701725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&lt;continuação&gt;</a:t>
            </a:r>
            <a:endParaRPr sz="1400"/>
          </a:p>
        </p:txBody>
      </p:sp>
      <p:sp>
        <p:nvSpPr>
          <p:cNvPr id="111" name="Google Shape;111;p20"/>
          <p:cNvSpPr txBox="1"/>
          <p:nvPr>
            <p:ph type="body" idx="1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Artefatos e Métricas</a:t>
            </a:r>
            <a:endParaRPr sz="1400" b="1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&lt;Enumere e descreva a função dos artefatos (plots, tabelas) e das métricas de desempenho que serão utilizados em desenvolvimento e produção&gt;</a:t>
            </a:r>
            <a:endParaRPr sz="1400"/>
          </a:p>
          <a:p>
            <a:pPr marL="457200" lvl="0" indent="-317500" algn="just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</a:t>
            </a:r>
            <a:r>
              <a:rPr lang="pt-BR" sz="1400" b="1">
                <a:sym typeface="+mn-ea"/>
              </a:rPr>
              <a:t>shots_made_and_missed.png</a:t>
            </a:r>
            <a:r>
              <a:rPr lang="pt-BR" sz="1400" b="1"/>
              <a:t>&gt;: gráfico do qual é visto a amplitude da coluna target</a:t>
            </a:r>
            <a:endParaRPr lang="pt-BR"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&lt;Plot 2&gt;: </a:t>
            </a:r>
            <a:r>
              <a:rPr lang="pt-BR" sz="1400"/>
              <a:t>……</a:t>
            </a:r>
            <a:endParaRPr sz="1400" b="1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&lt;dataset_kobe_prod.parquet&gt;: Tabela de dados para tratamento e produção</a:t>
            </a:r>
            <a:endParaRPr sz="140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 b="1"/>
              <a:t>&lt;metrics.csv&gt;: </a:t>
            </a:r>
            <a:r>
              <a:rPr lang="pt-BR" sz="1400"/>
              <a:t>….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12812</Words>
  <Application>WPS Presentation</Application>
  <PresentationFormat/>
  <Paragraphs>240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</vt:lpstr>
      <vt:lpstr>Merriweather</vt:lpstr>
      <vt:lpstr>Roboto</vt:lpstr>
      <vt:lpstr>Microsoft YaHei</vt:lpstr>
      <vt:lpstr>Arial Unicode MS</vt:lpstr>
      <vt:lpstr>Paradigm</vt:lpstr>
      <vt:lpstr>Projeto Final de Curso - Eng. ML</vt:lpstr>
      <vt:lpstr>Agenda do Trabalho</vt:lpstr>
      <vt:lpstr>Roteiro</vt:lpstr>
      <vt:lpstr>Objetivo da modelagem</vt:lpstr>
      <vt:lpstr>Arquitetura da Solução</vt:lpstr>
      <vt:lpstr>Arquitetura da Solução</vt:lpstr>
      <vt:lpstr>Arquitetura da Solução</vt:lpstr>
      <vt:lpstr>Arquitetura da Solução</vt:lpstr>
      <vt:lpstr>Processamento de Dados</vt:lpstr>
      <vt:lpstr>Pipeline de processamento dos dados</vt:lpstr>
      <vt:lpstr>Pipeline de processamento dos dados</vt:lpstr>
      <vt:lpstr>Pipeline de processamento dos dados</vt:lpstr>
      <vt:lpstr>Treinamento do Modelo</vt:lpstr>
      <vt:lpstr>Pipeline de Treinamento do Modelo</vt:lpstr>
      <vt:lpstr>Pipeline de processamento dos dados</vt:lpstr>
      <vt:lpstr>Pipeline de Treinamento do Modelo</vt:lpstr>
      <vt:lpstr>Pipeline de Treinamento do Modelo</vt:lpstr>
      <vt:lpstr>Pipeline de Treinamento do Modelo</vt:lpstr>
      <vt:lpstr>Aplicação do Modelo</vt:lpstr>
      <vt:lpstr>Pipeline de Aplicação do Modelo</vt:lpstr>
      <vt:lpstr>Pipeline de Aplicação do Modelo</vt:lpstr>
      <vt:lpstr>Pipeline de Aplicação do Modelo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Curso - Eng. ML</dc:title>
  <dc:creator/>
  <cp:lastModifiedBy>wilson falcao</cp:lastModifiedBy>
  <cp:revision>7</cp:revision>
  <dcterms:created xsi:type="dcterms:W3CDTF">2024-04-16T18:35:00Z</dcterms:created>
  <dcterms:modified xsi:type="dcterms:W3CDTF">2024-04-18T18:57:47Z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C78CFF4D58864363BD7EDA94E097996D_12</vt:lpwstr>
  </property>
  <property fmtid="{D5CDD505-2E9C-101B-9397-08002B2CF9AE}" pid="3" name="KSOProductBuildVer">
    <vt:lpwstr>1046-12.2.0.16731</vt:lpwstr>
  </property>
</Properties>
</file>