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72" r:id="rId4"/>
    <p:sldId id="271" r:id="rId5"/>
    <p:sldId id="269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21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9E63-D8D3-F34C-97BD-73DE3963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D8B3-6620-9C4D-AB0E-BCD886FA9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B40E-6D17-2C49-9AEE-D0D1353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F319-01D2-7747-9375-B599215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28E5-F5F8-8649-A94C-76F4F2A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5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E54-450E-794B-963F-2DD8181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8167-9D4E-CC4D-BBBC-B5B32C26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3524-1829-7C41-9CD8-8A199C53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7692-C279-8E4C-9970-66F53ECA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7E9A-8678-844C-86CF-14F641A0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97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CE135-82E4-1E47-99A1-5528BE4E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254B-056A-084C-B64A-CE47F403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AC34-DAC3-C84C-8492-39451F28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B5C7-624A-2C47-9B63-62BE6791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811-99B0-6C41-ABF5-78C50A74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09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AC5F-4E12-444B-92B7-4410993B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096-3AD7-E148-AF58-0B524623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C7F9-F991-3946-82DA-923260E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215D-AEB6-044C-966E-8E5A6912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D6D3-9161-524F-B486-9C599D8D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2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FDAB-F66E-0E49-A749-0E1560D0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73AB0-CEFD-9B4E-9F95-346907A2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24C2-2706-0F41-B4D8-3E031C9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652A-B543-6747-85B5-CA21FB2D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D3DB-5FFA-2547-98ED-7919278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9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E77-FF27-504A-9DAE-A147E94C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2D14-5A4C-6344-B96D-5E95F437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7354-B62D-D047-AB3F-919471DE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393E-9A6C-5645-932D-8023E0EC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184E-FB6F-D34E-B590-A02055B8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3351-87DD-3749-B685-EA784F6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8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A8EE-457B-184F-8594-B409FE61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746D-4591-D646-8727-919FF47F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19F37-FF60-AE4B-A5FD-52377244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7F40-7F41-B148-9829-58EE30CF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5D0B3-A5FC-D248-9490-F79E37BC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736D-F8EA-414F-B843-7E8C06C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BC7C-0A2B-6049-B06C-1A2BF720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24480-FDF5-F341-A978-DEB4C25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8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9939-1199-2149-AF95-4A441F7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E3935-3039-F742-8C27-97B21DC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F51BB-2710-F64D-BEA5-4256040E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C159-9812-FD4D-8C2C-EACCE7CA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6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A3C7-0EE2-2B40-8C03-4898BF4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9F36B-07FA-7D43-981F-F667F4D5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F30D-1FCC-604E-815B-EC204D3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492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7492-59FD-BD44-8879-72F15BE8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1DC9-E312-2146-A5E3-2D4D16AD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6AEA-F1C8-764E-9C35-A6C823BD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4E41-05DE-FC4E-BEEF-8536208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12C7-117B-6548-821B-574449A9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E534F-60AD-0745-ADA4-50081A51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4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0113-DB13-3A48-BC8F-06001AB0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198AC-05AC-6A4E-A332-83EB9EB93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FB2F-6929-DB4C-8919-0B54A929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C94B-D1E3-874E-9974-3BF0026E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958C-CAA6-9841-A1BD-4A46A52E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4FCF-C3FE-6E45-B8E9-B2161FDB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5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9C2C-B716-D14B-9D4A-425348A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92E3-0633-8C46-9E4E-0D643C34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8BC6-E596-C649-8B63-48EB102B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0489-92BA-F449-BA2D-A4AAACDFCBF3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9233-7B57-8B4F-B3B6-35CB2FB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C399-A3E3-4146-AE7A-2AD3FB747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78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2832598D-21FD-4672-8CFF-8C4CCA8F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272"/>
          <a:stretch/>
        </p:blipFill>
        <p:spPr>
          <a:xfrm>
            <a:off x="685800" y="0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C082E37-C0B1-4643-AB0D-28E3C3AA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04" y="1879035"/>
            <a:ext cx="4440373" cy="2729551"/>
          </a:xfrm>
        </p:spPr>
        <p:txBody>
          <a:bodyPr>
            <a:noAutofit/>
          </a:bodyPr>
          <a:lstStyle/>
          <a:p>
            <a:pPr algn="l"/>
            <a:r>
              <a:rPr lang="es-ES_tradnl" sz="3600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Masivos, Minimizar la 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latform Logo">
            <a:extLst>
              <a:ext uri="{FF2B5EF4-FFF2-40B4-BE49-F238E27FC236}">
                <a16:creationId xmlns:a16="http://schemas.microsoft.com/office/drawing/2014/main" id="{5CA37A0F-282F-8940-921D-02EE861C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69" y="290951"/>
            <a:ext cx="1563321" cy="4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BBAF89-10E5-684B-A73C-6296DC18047B}"/>
              </a:ext>
            </a:extLst>
          </p:cNvPr>
          <p:cNvSpPr txBox="1">
            <a:spLocks/>
          </p:cNvSpPr>
          <p:nvPr/>
        </p:nvSpPr>
        <p:spPr>
          <a:xfrm>
            <a:off x="574861" y="5733995"/>
            <a:ext cx="4943069" cy="96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Wilson Freire</a:t>
            </a:r>
          </a:p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Marzo 2022 </a:t>
            </a:r>
          </a:p>
          <a:p>
            <a:endParaRPr lang="es-ES_tradn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C6A05D1-DFC9-4544-ADE1-FA78F5DC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61" y="3605348"/>
            <a:ext cx="4803578" cy="29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 descr="Frase de servicio al cliente de Scott Cook">
            <a:extLst>
              <a:ext uri="{FF2B5EF4-FFF2-40B4-BE49-F238E27FC236}">
                <a16:creationId xmlns:a16="http://schemas.microsoft.com/office/drawing/2014/main" id="{CCBCDAE9-9F0F-A849-9527-A76C9814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397000"/>
            <a:ext cx="660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C7AE2BE-B943-4709-A438-F5D43D399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" t="1670"/>
          <a:stretch/>
        </p:blipFill>
        <p:spPr>
          <a:xfrm>
            <a:off x="6600157" y="2898023"/>
            <a:ext cx="5443351" cy="309195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06FDA5-CDB4-4A47-A74C-A6AEC5B0F075}"/>
              </a:ext>
            </a:extLst>
          </p:cNvPr>
          <p:cNvSpPr txBox="1"/>
          <p:nvPr/>
        </p:nvSpPr>
        <p:spPr>
          <a:xfrm>
            <a:off x="631209" y="1893987"/>
            <a:ext cx="5141794" cy="2956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effectLst/>
                <a:latin typeface="Arial" panose="020B0604020202020204" pitchFamily="34" charset="0"/>
              </a:rPr>
              <a:t>Contar con un mecanismo integral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fehaciente que asegure diferenciar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positivamente nuestro servicio de la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competencia, esto aumenta las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probabilidades de tener clientes leales y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comprometidos con nuestra marca por más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54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06FDA5-CDB4-4A47-A74C-A6AEC5B0F075}"/>
              </a:ext>
            </a:extLst>
          </p:cNvPr>
          <p:cNvSpPr txBox="1"/>
          <p:nvPr/>
        </p:nvSpPr>
        <p:spPr>
          <a:xfrm>
            <a:off x="631209" y="1893987"/>
            <a:ext cx="51417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latin typeface="Arial" panose="020B0604020202020204" pitchFamily="34" charset="0"/>
              </a:rPr>
              <a:t>Análisis de Clientes y segmentación</a:t>
            </a:r>
          </a:p>
          <a:p>
            <a:pPr>
              <a:lnSpc>
                <a:spcPct val="150000"/>
              </a:lnSpc>
            </a:pPr>
            <a:endParaRPr lang="es-MX" b="1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Comportamiento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Edad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Generación </a:t>
            </a:r>
            <a:endParaRPr lang="es-MX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FFD14A-45C4-4CA9-B3B4-9B061401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112"/>
            <a:ext cx="4753970" cy="35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06FDA5-CDB4-4A47-A74C-A6AEC5B0F075}"/>
              </a:ext>
            </a:extLst>
          </p:cNvPr>
          <p:cNvSpPr txBox="1"/>
          <p:nvPr/>
        </p:nvSpPr>
        <p:spPr>
          <a:xfrm>
            <a:off x="803585" y="1694415"/>
            <a:ext cx="4259735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</a:rPr>
              <a:t>Análisis de Clientes y segmentación</a:t>
            </a:r>
          </a:p>
          <a:p>
            <a:pPr>
              <a:lnSpc>
                <a:spcPct val="150000"/>
              </a:lnSpc>
            </a:pPr>
            <a:endParaRPr lang="es-MX" sz="1400" b="1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Comportamiento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Estable con 		valor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Poco Estable 	valor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No definido 		valor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292F9-4BB3-4751-AEF3-7B6B45FE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36" y="3723008"/>
            <a:ext cx="9014294" cy="3134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2471B-632E-4841-BD6E-27BE72B0BD0E}"/>
              </a:ext>
            </a:extLst>
          </p:cNvPr>
          <p:cNvSpPr txBox="1"/>
          <p:nvPr/>
        </p:nvSpPr>
        <p:spPr>
          <a:xfrm>
            <a:off x="5558884" y="2369057"/>
            <a:ext cx="6099716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</a:rPr>
              <a:t>Predicion de Comportamiento de un 70% con regresión logística </a:t>
            </a:r>
          </a:p>
        </p:txBody>
      </p:sp>
    </p:spTree>
    <p:extLst>
      <p:ext uri="{BB962C8B-B14F-4D97-AF65-F5344CB8AC3E}">
        <p14:creationId xmlns:p14="http://schemas.microsoft.com/office/powerpoint/2010/main" val="351030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06FDA5-CDB4-4A47-A74C-A6AEC5B0F075}"/>
              </a:ext>
            </a:extLst>
          </p:cNvPr>
          <p:cNvSpPr txBox="1"/>
          <p:nvPr/>
        </p:nvSpPr>
        <p:spPr>
          <a:xfrm>
            <a:off x="803585" y="1694415"/>
            <a:ext cx="4259735" cy="48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</a:rPr>
              <a:t>Análisis de Clientes y segmentación</a:t>
            </a:r>
          </a:p>
          <a:p>
            <a:pPr>
              <a:lnSpc>
                <a:spcPct val="150000"/>
              </a:lnSpc>
            </a:pPr>
            <a:endParaRPr lang="es-MX" sz="1400" b="1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Comportamiento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Estable con 		valor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Poco Estable 	valor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No definido 		valor 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Generación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No Definido		Valor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 err="1">
                <a:latin typeface="Arial" panose="020B0604020202020204" pitchFamily="34" charset="0"/>
              </a:rPr>
              <a:t>Silent</a:t>
            </a:r>
            <a:r>
              <a:rPr lang="es-MX" sz="1400" dirty="0">
                <a:latin typeface="Arial" panose="020B0604020202020204" pitchFamily="34" charset="0"/>
              </a:rPr>
              <a:t> </a:t>
            </a:r>
            <a:r>
              <a:rPr lang="es-MX" sz="1400" dirty="0" err="1">
                <a:latin typeface="Arial" panose="020B0604020202020204" pitchFamily="34" charset="0"/>
              </a:rPr>
              <a:t>Generation</a:t>
            </a:r>
            <a:r>
              <a:rPr lang="es-MX" sz="1400" dirty="0">
                <a:latin typeface="Arial" panose="020B0604020202020204" pitchFamily="34" charset="0"/>
              </a:rPr>
              <a:t>	Valor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Baby Boom		Valor 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 err="1">
                <a:latin typeface="Arial" panose="020B0604020202020204" pitchFamily="34" charset="0"/>
              </a:rPr>
              <a:t>Generacion</a:t>
            </a:r>
            <a:r>
              <a:rPr lang="es-MX" sz="1400" dirty="0">
                <a:latin typeface="Arial" panose="020B0604020202020204" pitchFamily="34" charset="0"/>
              </a:rPr>
              <a:t> X		Valor 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 err="1">
                <a:latin typeface="Arial" panose="020B0604020202020204" pitchFamily="34" charset="0"/>
              </a:rPr>
              <a:t>Millennials</a:t>
            </a:r>
            <a:r>
              <a:rPr lang="es-MX" sz="1400" dirty="0">
                <a:latin typeface="Arial" panose="020B0604020202020204" pitchFamily="34" charset="0"/>
              </a:rPr>
              <a:t>		Valor 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 err="1">
                <a:latin typeface="Arial" panose="020B0604020202020204" pitchFamily="34" charset="0"/>
              </a:rPr>
              <a:t>Centenials</a:t>
            </a:r>
            <a:r>
              <a:rPr lang="es-MX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s-MX" sz="1400" dirty="0">
                <a:latin typeface="Arial" panose="020B0604020202020204" pitchFamily="34" charset="0"/>
              </a:rPr>
              <a:t>Valor 6</a:t>
            </a:r>
            <a:endParaRPr lang="es-MX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s-MX" sz="1400" dirty="0"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8CA7F-EB20-46B3-BEEF-0AEE7E42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03" y="1893987"/>
            <a:ext cx="4678666" cy="36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06FDA5-CDB4-4A47-A74C-A6AEC5B0F075}"/>
              </a:ext>
            </a:extLst>
          </p:cNvPr>
          <p:cNvSpPr txBox="1"/>
          <p:nvPr/>
        </p:nvSpPr>
        <p:spPr>
          <a:xfrm>
            <a:off x="1054604" y="2349507"/>
            <a:ext cx="4259735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</a:rPr>
              <a:t>Análisis de Clientes y segmentación</a:t>
            </a:r>
          </a:p>
          <a:p>
            <a:pPr>
              <a:lnSpc>
                <a:spcPct val="150000"/>
              </a:lnSpc>
            </a:pPr>
            <a:endParaRPr lang="es-MX" sz="1400" b="1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Comportamiento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Estable con 		valor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Poco Estable 	valor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</a:rPr>
              <a:t>Edad</a:t>
            </a:r>
          </a:p>
          <a:p>
            <a:pPr lvl="1">
              <a:lnSpc>
                <a:spcPct val="150000"/>
              </a:lnSpc>
            </a:pPr>
            <a:endParaRPr lang="es-MX" sz="1400" dirty="0"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23B83-7E15-4165-8160-84363AF7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65" y="1924845"/>
            <a:ext cx="4510395" cy="42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43" y="357809"/>
            <a:ext cx="9731193" cy="133660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Clientes de Internet Masivos minimizar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tasa de cancelación de usuarios “CHURN”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FD2878-9BD6-4DE9-BC11-F1C784852F04}"/>
              </a:ext>
            </a:extLst>
          </p:cNvPr>
          <p:cNvSpPr txBox="1"/>
          <p:nvPr/>
        </p:nvSpPr>
        <p:spPr>
          <a:xfrm>
            <a:off x="1067937" y="2200025"/>
            <a:ext cx="6093724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b="1" dirty="0">
                <a:latin typeface="Arial" panose="020B0604020202020204" pitchFamily="34" charset="0"/>
              </a:rPr>
              <a:t>Planes de Acción </a:t>
            </a:r>
          </a:p>
          <a:p>
            <a:pPr>
              <a:lnSpc>
                <a:spcPct val="150000"/>
              </a:lnSpc>
            </a:pPr>
            <a:endParaRPr lang="es-MX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</a:rPr>
              <a:t>Campañas de Calidad de Servicio</a:t>
            </a:r>
          </a:p>
          <a:p>
            <a:pPr>
              <a:lnSpc>
                <a:spcPct val="150000"/>
              </a:lnSpc>
            </a:pPr>
            <a:endParaRPr lang="es-MX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</a:rPr>
              <a:t>Buscar Fidelización con el 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A través de la segmentación drindar beneficios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Publicidad dirigida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</a:rPr>
              <a:t>Atención al Cliente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</a:rPr>
              <a:t>	 </a:t>
            </a:r>
            <a:endParaRPr lang="es-MX" sz="1800" dirty="0">
              <a:latin typeface="Arial" panose="020B0604020202020204" pitchFamily="34" charset="0"/>
            </a:endParaRPr>
          </a:p>
        </p:txBody>
      </p:sp>
      <p:pic>
        <p:nvPicPr>
          <p:cNvPr id="8" name="Imagen 7" descr="Imagen que contiene competencia de atletismo, sostener, mujer, deporte&#10;&#10;Descripción generada automáticamente">
            <a:extLst>
              <a:ext uri="{FF2B5EF4-FFF2-40B4-BE49-F238E27FC236}">
                <a16:creationId xmlns:a16="http://schemas.microsoft.com/office/drawing/2014/main" id="{70898E5E-6CAE-46E8-901F-EDDF44C0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661" y="2033119"/>
            <a:ext cx="4500261" cy="31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Análisis de Clientes de Internet Masivos minimizar tasa de cancelación de usuarios “CHURN”  </vt:lpstr>
      <vt:lpstr>Análisis de Clientes de Internet Masivos minimizar tasa de cancelación de usuarios “CHURN”  </vt:lpstr>
      <vt:lpstr>Análisis de Clientes de Internet Masivos minimizar tasa de cancelación de usuarios “CHURN”  </vt:lpstr>
      <vt:lpstr>Análisis de Clientes de Internet Masivos minimizar tasa de cancelación de usuarios “CHURN”  </vt:lpstr>
      <vt:lpstr>Análisis de Clientes de Internet Masivos minimizar tasa de cancelación de usuarios “CHURN”  </vt:lpstr>
      <vt:lpstr>Análisis de Clientes de Internet Masivos minimizar tasa de cancelación de usuarios “CHURN”  </vt:lpstr>
      <vt:lpstr>Análisis de Clientes de Internet Masivos minimizar tasa de cancelación de usuarios “CHURN”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Belt Exam</dc:title>
  <dc:creator>Wilson Fernando Freire Sandoval</dc:creator>
  <cp:lastModifiedBy>Wilson Fernando Freire Sandoval</cp:lastModifiedBy>
  <cp:revision>14</cp:revision>
  <dcterms:created xsi:type="dcterms:W3CDTF">2022-02-07T07:44:39Z</dcterms:created>
  <dcterms:modified xsi:type="dcterms:W3CDTF">2022-03-24T00:39:56Z</dcterms:modified>
</cp:coreProperties>
</file>