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1"/>
  </p:notesMasterIdLst>
  <p:sldIdLst>
    <p:sldId id="256" r:id="rId2"/>
    <p:sldId id="266" r:id="rId3"/>
    <p:sldId id="267" r:id="rId4"/>
    <p:sldId id="268" r:id="rId5"/>
    <p:sldId id="279" r:id="rId6"/>
    <p:sldId id="269" r:id="rId7"/>
    <p:sldId id="271" r:id="rId8"/>
    <p:sldId id="273" r:id="rId9"/>
    <p:sldId id="274" r:id="rId10"/>
    <p:sldId id="275" r:id="rId11"/>
    <p:sldId id="276" r:id="rId12"/>
    <p:sldId id="277" r:id="rId13"/>
    <p:sldId id="278" r:id="rId14"/>
    <p:sldId id="280" r:id="rId15"/>
    <p:sldId id="282" r:id="rId16"/>
    <p:sldId id="281" r:id="rId17"/>
    <p:sldId id="270" r:id="rId18"/>
    <p:sldId id="283" r:id="rId19"/>
    <p:sldId id="26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huasheng" initials="s" lastIdx="1" clrIdx="0">
    <p:extLst>
      <p:ext uri="{19B8F6BF-5375-455C-9EA6-DF929625EA0E}">
        <p15:presenceInfo xmlns:p15="http://schemas.microsoft.com/office/powerpoint/2012/main" userId="sunhuashe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6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9ACAA-F529-4B7D-912E-37B2F16A46FD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3BF22-4899-41FD-BFB7-041D1F36F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2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BF22-4899-41FD-BFB7-041D1F36F18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285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FB7C-F69C-478B-8AA9-01B3812F0FC3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DEA1-5B2D-4F01-B517-D3D2753D7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70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FB7C-F69C-478B-8AA9-01B3812F0FC3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DEA1-5B2D-4F01-B517-D3D2753D7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08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FB7C-F69C-478B-8AA9-01B3812F0FC3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DEA1-5B2D-4F01-B517-D3D2753D7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7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FB7C-F69C-478B-8AA9-01B3812F0FC3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DEA1-5B2D-4F01-B517-D3D2753D7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26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FB7C-F69C-478B-8AA9-01B3812F0FC3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DEA1-5B2D-4F01-B517-D3D2753D7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880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FB7C-F69C-478B-8AA9-01B3812F0FC3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DEA1-5B2D-4F01-B517-D3D2753D7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10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FB7C-F69C-478B-8AA9-01B3812F0FC3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DEA1-5B2D-4F01-B517-D3D2753D7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11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FB7C-F69C-478B-8AA9-01B3812F0FC3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DEA1-5B2D-4F01-B517-D3D2753D7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71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FB7C-F69C-478B-8AA9-01B3812F0FC3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DEA1-5B2D-4F01-B517-D3D2753D7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65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FB7C-F69C-478B-8AA9-01B3812F0FC3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DEA1-5B2D-4F01-B517-D3D2753D7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410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FB7C-F69C-478B-8AA9-01B3812F0FC3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DEA1-5B2D-4F01-B517-D3D2753D7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2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9FB7C-F69C-478B-8AA9-01B3812F0FC3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DEA1-5B2D-4F01-B517-D3D2753D7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39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athena.devops.letv.com/#/c/120353/" TargetMode="External"/><Relationship Id="rId2" Type="http://schemas.openxmlformats.org/officeDocument/2006/relationships/hyperlink" Target="http://athena.devops.letv.com/#/c/120347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thena.devops.letv.com/#/c/126394/" TargetMode="External"/><Relationship Id="rId4" Type="http://schemas.openxmlformats.org/officeDocument/2006/relationships/hyperlink" Target="http://athena.devops.letv.com/#/c/120401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064327"/>
            <a:ext cx="5500255" cy="1445636"/>
          </a:xfrm>
        </p:spPr>
        <p:txBody>
          <a:bodyPr/>
          <a:lstStyle/>
          <a:p>
            <a:r>
              <a:rPr lang="en-US" altLang="zh-CN" dirty="0" smtClean="0"/>
              <a:t>Camera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141808"/>
            <a:ext cx="7370618" cy="124513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solidFill>
                  <a:srgbClr val="5C6767"/>
                </a:solidFill>
                <a:latin typeface="微软雅黑" pitchFamily="34" charset="-122"/>
                <a:ea typeface="微软雅黑" pitchFamily="34" charset="-122"/>
              </a:rPr>
              <a:t>EUI</a:t>
            </a:r>
            <a:r>
              <a:rPr kumimoji="1" lang="zh-CN" altLang="en-US" dirty="0">
                <a:solidFill>
                  <a:srgbClr val="5C6767"/>
                </a:solidFill>
                <a:latin typeface="微软雅黑" pitchFamily="34" charset="-122"/>
                <a:ea typeface="微软雅黑" pitchFamily="34" charset="-122"/>
              </a:rPr>
              <a:t>研发中心</a:t>
            </a:r>
            <a:r>
              <a:rPr kumimoji="1" lang="en-US" altLang="zh-CN" dirty="0">
                <a:solidFill>
                  <a:srgbClr val="5C6767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kumimoji="1" lang="zh-CN" altLang="en-US" dirty="0">
                <a:solidFill>
                  <a:srgbClr val="5C6767"/>
                </a:solidFill>
                <a:latin typeface="微软雅黑" pitchFamily="34" charset="-122"/>
                <a:ea typeface="微软雅黑" pitchFamily="34" charset="-122"/>
              </a:rPr>
              <a:t>安卓基础平台</a:t>
            </a:r>
            <a:r>
              <a:rPr kumimoji="1" lang="zh-CN" altLang="en-US" dirty="0" smtClean="0">
                <a:solidFill>
                  <a:srgbClr val="5C6767"/>
                </a:solidFill>
                <a:latin typeface="微软雅黑" pitchFamily="34" charset="-122"/>
                <a:ea typeface="微软雅黑" pitchFamily="34" charset="-122"/>
              </a:rPr>
              <a:t>部</a:t>
            </a:r>
            <a:r>
              <a:rPr kumimoji="1" lang="en-US" altLang="zh-CN" dirty="0" smtClean="0">
                <a:solidFill>
                  <a:srgbClr val="5C6767"/>
                </a:solidFill>
                <a:latin typeface="微软雅黑" pitchFamily="34" charset="-122"/>
                <a:ea typeface="微软雅黑" pitchFamily="34" charset="-122"/>
              </a:rPr>
              <a:t>-TV</a:t>
            </a:r>
            <a:r>
              <a:rPr kumimoji="1" lang="zh-CN" altLang="en-US" dirty="0" smtClean="0">
                <a:solidFill>
                  <a:srgbClr val="5C6767"/>
                </a:solidFill>
                <a:latin typeface="微软雅黑" pitchFamily="34" charset="-122"/>
                <a:ea typeface="微软雅黑" pitchFamily="34" charset="-122"/>
              </a:rPr>
              <a:t>系统开发组</a:t>
            </a:r>
            <a:r>
              <a:rPr kumimoji="1" lang="en-US" altLang="zh-CN" dirty="0" smtClean="0">
                <a:solidFill>
                  <a:srgbClr val="5C6767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endParaRPr kumimoji="1" lang="en-US" altLang="zh-CN" dirty="0">
              <a:solidFill>
                <a:srgbClr val="5C6767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5C6767"/>
                </a:solidFill>
                <a:latin typeface="微软雅黑" pitchFamily="34" charset="-122"/>
                <a:ea typeface="微软雅黑" pitchFamily="34" charset="-122"/>
              </a:rPr>
              <a:t>孙华胜</a:t>
            </a:r>
            <a:endParaRPr kumimoji="1" lang="en-US" altLang="zh-CN" dirty="0">
              <a:solidFill>
                <a:srgbClr val="5C6767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pic>
        <p:nvPicPr>
          <p:cNvPr id="4" name="图片 3" descr="KV2ss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33"/>
          <a:stretch/>
        </p:blipFill>
        <p:spPr>
          <a:xfrm>
            <a:off x="7232073" y="264163"/>
            <a:ext cx="4465297" cy="4104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264" y="621966"/>
            <a:ext cx="2471033" cy="66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4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8299" y="407624"/>
            <a:ext cx="6725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Eyesight</a:t>
            </a:r>
            <a:r>
              <a:rPr lang="zh-CN" altLang="en-US" dirty="0" smtClean="0"/>
              <a:t>摄像头在</a:t>
            </a:r>
            <a:r>
              <a:rPr lang="zh-CN" altLang="zh-CN" dirty="0"/>
              <a:t>手势识别工作中</a:t>
            </a:r>
            <a:r>
              <a:rPr lang="en-US" altLang="zh-CN" dirty="0" err="1"/>
              <a:t>demuxThread</a:t>
            </a:r>
            <a:r>
              <a:rPr lang="zh-CN" altLang="zh-CN" dirty="0"/>
              <a:t>及</a:t>
            </a:r>
            <a:r>
              <a:rPr lang="en-US" altLang="zh-CN" dirty="0" err="1"/>
              <a:t>previewThread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60993" y="212625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48299" y="1189995"/>
            <a:ext cx="9723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Eyesight</a:t>
            </a:r>
            <a:r>
              <a:rPr lang="zh-CN" altLang="zh-CN" sz="1400" dirty="0" smtClean="0"/>
              <a:t>摄像头</a:t>
            </a:r>
            <a:r>
              <a:rPr lang="zh-CN" altLang="en-US" sz="1400" dirty="0" smtClean="0"/>
              <a:t>手势识别用的是彩色图的数据</a:t>
            </a:r>
            <a:r>
              <a:rPr lang="zh-CN" altLang="zh-CN" sz="1400" dirty="0" smtClean="0"/>
              <a:t>，</a:t>
            </a:r>
            <a:r>
              <a:rPr lang="zh-CN" altLang="zh-CN" sz="1400" dirty="0"/>
              <a:t>开启手势识别状态下</a:t>
            </a:r>
            <a:r>
              <a:rPr lang="en-US" altLang="zh-CN" sz="1400" dirty="0" err="1"/>
              <a:t>demuxThread</a:t>
            </a:r>
            <a:r>
              <a:rPr lang="zh-CN" altLang="zh-CN" sz="1400" dirty="0"/>
              <a:t>和</a:t>
            </a:r>
            <a:r>
              <a:rPr lang="en-US" altLang="zh-CN" sz="1400" dirty="0" err="1"/>
              <a:t>previewThread</a:t>
            </a:r>
            <a:r>
              <a:rPr lang="zh-CN" altLang="zh-CN" sz="1400" dirty="0"/>
              <a:t>的流程图及数据流如下：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338111" y="19555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48299" y="272116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621138" y="258896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48299" y="24134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561947"/>
              </p:ext>
            </p:extLst>
          </p:nvPr>
        </p:nvGraphicFramePr>
        <p:xfrm>
          <a:off x="848299" y="2413401"/>
          <a:ext cx="4933950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Visio" r:id="rId3" imgW="4930940" imgH="2933402" progId="Visio.Drawing.11">
                  <p:embed/>
                </p:oleObj>
              </mc:Choice>
              <mc:Fallback>
                <p:oleObj name="Visio" r:id="rId3" imgW="4930940" imgH="293340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299" y="2413401"/>
                        <a:ext cx="4933950" cy="293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621138" y="24134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034611"/>
              </p:ext>
            </p:extLst>
          </p:nvPr>
        </p:nvGraphicFramePr>
        <p:xfrm>
          <a:off x="6621138" y="2413401"/>
          <a:ext cx="4210050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Visio" r:id="rId5" imgW="4211060" imgH="2771305" progId="Visio.Drawing.11">
                  <p:embed/>
                </p:oleObj>
              </mc:Choice>
              <mc:Fallback>
                <p:oleObj name="Visio" r:id="rId5" imgW="4211060" imgH="27713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1138" y="2413401"/>
                        <a:ext cx="4210050" cy="277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730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8299" y="407624"/>
            <a:ext cx="577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奥比摄像头</a:t>
            </a:r>
            <a:r>
              <a:rPr lang="zh-CN" altLang="zh-CN" dirty="0" smtClean="0"/>
              <a:t>乐</a:t>
            </a:r>
            <a:r>
              <a:rPr lang="zh-CN" altLang="zh-CN" dirty="0"/>
              <a:t>拍工作中</a:t>
            </a:r>
            <a:r>
              <a:rPr lang="en-US" altLang="zh-CN" dirty="0" err="1"/>
              <a:t>decodeThread</a:t>
            </a:r>
            <a:r>
              <a:rPr lang="zh-CN" altLang="zh-CN" dirty="0"/>
              <a:t>及</a:t>
            </a:r>
            <a:r>
              <a:rPr lang="en-US" altLang="zh-CN" dirty="0" err="1"/>
              <a:t>previewThread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60993" y="212625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338111" y="19555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96598" y="530523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621138" y="258896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48299" y="24134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621138" y="24134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48299" y="258407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87139"/>
              </p:ext>
            </p:extLst>
          </p:nvPr>
        </p:nvGraphicFramePr>
        <p:xfrm>
          <a:off x="848299" y="2126255"/>
          <a:ext cx="4610100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Visio" r:id="rId3" imgW="4606709" imgH="2393222" progId="Visio.Drawing.11">
                  <p:embed/>
                </p:oleObj>
              </mc:Choice>
              <mc:Fallback>
                <p:oleObj name="Visio" r:id="rId3" imgW="4606709" imgH="239322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299" y="2126255"/>
                        <a:ext cx="4610100" cy="2390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313799" y="258896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092033"/>
              </p:ext>
            </p:extLst>
          </p:nvPr>
        </p:nvGraphicFramePr>
        <p:xfrm>
          <a:off x="6468036" y="1955586"/>
          <a:ext cx="4257675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Visio" r:id="rId5" imgW="4253122" imgH="2771305" progId="Visio.Drawing.11">
                  <p:embed/>
                </p:oleObj>
              </mc:Choice>
              <mc:Fallback>
                <p:oleObj name="Visio" r:id="rId5" imgW="4253122" imgH="27713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8036" y="1955586"/>
                        <a:ext cx="4257675" cy="277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271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8299" y="407624"/>
            <a:ext cx="6464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奥比摄像头在</a:t>
            </a:r>
            <a:r>
              <a:rPr lang="zh-CN" altLang="zh-CN" dirty="0" smtClean="0"/>
              <a:t>手势</a:t>
            </a:r>
            <a:r>
              <a:rPr lang="zh-CN" altLang="zh-CN" dirty="0"/>
              <a:t>识别工作中</a:t>
            </a:r>
            <a:r>
              <a:rPr lang="en-US" altLang="zh-CN" dirty="0" err="1" smtClean="0"/>
              <a:t>decodeThread</a:t>
            </a:r>
            <a:r>
              <a:rPr lang="zh-CN" altLang="zh-CN" dirty="0"/>
              <a:t>及</a:t>
            </a:r>
            <a:r>
              <a:rPr lang="en-US" altLang="zh-CN" dirty="0" err="1"/>
              <a:t>previewThread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60993" y="212625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338111" y="19555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96598" y="530523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621138" y="258896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48299" y="24134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621138" y="24134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48299" y="258407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313799" y="258896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48299" y="19555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360041"/>
              </p:ext>
            </p:extLst>
          </p:nvPr>
        </p:nvGraphicFramePr>
        <p:xfrm>
          <a:off x="848299" y="1955586"/>
          <a:ext cx="5019675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Visio" r:id="rId3" imgW="5020761" imgH="2933402" progId="Visio.Drawing.11">
                  <p:embed/>
                </p:oleObj>
              </mc:Choice>
              <mc:Fallback>
                <p:oleObj name="Visio" r:id="rId3" imgW="5020761" imgH="293340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299" y="1955586"/>
                        <a:ext cx="5019675" cy="293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6649368" y="19555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292952"/>
              </p:ext>
            </p:extLst>
          </p:nvPr>
        </p:nvGraphicFramePr>
        <p:xfrm>
          <a:off x="6649368" y="1955586"/>
          <a:ext cx="4210050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Visio" r:id="rId5" imgW="4211060" imgH="2771305" progId="Visio.Drawing.11">
                  <p:embed/>
                </p:oleObj>
              </mc:Choice>
              <mc:Fallback>
                <p:oleObj name="Visio" r:id="rId5" imgW="4211060" imgH="27713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9368" y="1955586"/>
                        <a:ext cx="4210050" cy="277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220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11900" y="594911"/>
            <a:ext cx="197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游戏</a:t>
            </a:r>
            <a:r>
              <a:rPr lang="zh-CN" altLang="en-US" dirty="0" smtClean="0"/>
              <a:t>枪摄像头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66092" y="1586429"/>
            <a:ext cx="986009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</a:t>
            </a:r>
            <a:r>
              <a:rPr lang="zh-CN" altLang="zh-CN" sz="1600" dirty="0" smtClean="0"/>
              <a:t>游戏</a:t>
            </a:r>
            <a:r>
              <a:rPr lang="zh-CN" altLang="zh-CN" sz="1600" dirty="0"/>
              <a:t>枪目前有两种，一种是步枪配合专用的摄像头来使用，一种是手枪配合专用的接收器来使用</a:t>
            </a:r>
            <a:r>
              <a:rPr lang="zh-CN" altLang="zh-CN" sz="1600" dirty="0" smtClean="0"/>
              <a:t>。枪</a:t>
            </a:r>
            <a:r>
              <a:rPr lang="zh-CN" altLang="zh-CN" sz="1600" dirty="0"/>
              <a:t>上</a:t>
            </a:r>
            <a:r>
              <a:rPr lang="zh-CN" altLang="zh-CN" sz="1600" dirty="0" smtClean="0"/>
              <a:t>有红外</a:t>
            </a:r>
            <a:r>
              <a:rPr lang="zh-CN" altLang="zh-CN" sz="1600" dirty="0"/>
              <a:t>信号发射点，摄像头中有红外信号接收器，枪的位置及射击等动作都是通过红外信号来传递的。摄像头的驱动负责完成</a:t>
            </a:r>
            <a:r>
              <a:rPr lang="zh-CN" altLang="zh-CN" sz="1600" dirty="0" smtClean="0"/>
              <a:t>上述</a:t>
            </a:r>
            <a:r>
              <a:rPr lang="zh-CN" altLang="en-US" sz="1600" dirty="0" smtClean="0"/>
              <a:t>识别操作</a:t>
            </a:r>
            <a:r>
              <a:rPr lang="zh-CN" altLang="zh-CN" sz="1600" dirty="0" smtClean="0"/>
              <a:t>，</a:t>
            </a:r>
            <a:r>
              <a:rPr lang="zh-CN" altLang="zh-CN" sz="1600" dirty="0"/>
              <a:t>游戏</a:t>
            </a:r>
            <a:r>
              <a:rPr lang="en-US" altLang="zh-CN" sz="1600" dirty="0" err="1"/>
              <a:t>sdk</a:t>
            </a:r>
            <a:r>
              <a:rPr lang="zh-CN" altLang="zh-CN" sz="1600" dirty="0"/>
              <a:t>通过</a:t>
            </a:r>
            <a:r>
              <a:rPr lang="en-US" altLang="zh-CN" sz="1600" dirty="0" err="1"/>
              <a:t>jni</a:t>
            </a:r>
            <a:r>
              <a:rPr lang="zh-CN" altLang="zh-CN" sz="1600" dirty="0"/>
              <a:t>直接跟驱动进行</a:t>
            </a:r>
            <a:r>
              <a:rPr lang="zh-CN" altLang="zh-CN" sz="1600" dirty="0" smtClean="0"/>
              <a:t>交互</a:t>
            </a:r>
            <a:r>
              <a:rPr lang="zh-CN" altLang="en-US" sz="1600" dirty="0" smtClean="0"/>
              <a:t>获取到数据</a:t>
            </a:r>
            <a:r>
              <a:rPr lang="zh-CN" altLang="zh-CN" sz="1600" dirty="0" smtClean="0"/>
              <a:t>，</a:t>
            </a:r>
            <a:r>
              <a:rPr lang="zh-CN" altLang="en-US" sz="1600" dirty="0" smtClean="0"/>
              <a:t>然后</a:t>
            </a:r>
            <a:r>
              <a:rPr lang="zh-CN" altLang="zh-CN" sz="1600" dirty="0" smtClean="0"/>
              <a:t>游戏</a:t>
            </a:r>
            <a:r>
              <a:rPr lang="en-US" altLang="zh-CN" sz="1600" dirty="0" smtClean="0"/>
              <a:t>app</a:t>
            </a:r>
            <a:r>
              <a:rPr lang="zh-CN" altLang="en-US" sz="1600" dirty="0" smtClean="0"/>
              <a:t>做出</a:t>
            </a:r>
            <a:r>
              <a:rPr lang="zh-CN" altLang="zh-CN" sz="1600" dirty="0" smtClean="0"/>
              <a:t>响应</a:t>
            </a:r>
            <a:r>
              <a:rPr lang="zh-CN" altLang="zh-CN" sz="1600" dirty="0"/>
              <a:t>。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</a:t>
            </a:r>
            <a:r>
              <a:rPr lang="zh-CN" altLang="en-US" sz="1600" dirty="0" smtClean="0"/>
              <a:t>此外还涉及游戏光标的绘制，</a:t>
            </a:r>
            <a:r>
              <a:rPr lang="en-US" altLang="zh-CN" sz="1600" dirty="0" err="1" smtClean="0"/>
              <a:t>mstar</a:t>
            </a:r>
            <a:r>
              <a:rPr lang="zh-CN" altLang="en-US" sz="1600" dirty="0" smtClean="0"/>
              <a:t>上提供了一套</a:t>
            </a:r>
            <a:r>
              <a:rPr lang="en-US" altLang="zh-CN" sz="1600" dirty="0" err="1" smtClean="0"/>
              <a:t>GameCursor</a:t>
            </a:r>
            <a:r>
              <a:rPr lang="zh-CN" altLang="en-US" sz="1600" dirty="0" smtClean="0"/>
              <a:t>的接口，游戏</a:t>
            </a:r>
            <a:r>
              <a:rPr lang="en-US" altLang="zh-CN" sz="1600" dirty="0" smtClean="0"/>
              <a:t>app</a:t>
            </a:r>
            <a:r>
              <a:rPr lang="zh-CN" altLang="en-US" sz="1600" dirty="0" smtClean="0"/>
              <a:t>的</a:t>
            </a:r>
            <a:r>
              <a:rPr lang="en-US" altLang="zh-CN" sz="1600" dirty="0" err="1" smtClean="0"/>
              <a:t>sdk</a:t>
            </a:r>
            <a:r>
              <a:rPr lang="zh-CN" altLang="en-US" sz="1600" dirty="0" smtClean="0"/>
              <a:t>可以通过这套接口实现光标的显示、隐藏、移动和更换。在</a:t>
            </a:r>
            <a:r>
              <a:rPr lang="en-US" altLang="zh-CN" sz="1600" dirty="0" err="1" smtClean="0"/>
              <a:t>qcom</a:t>
            </a:r>
            <a:r>
              <a:rPr lang="zh-CN" altLang="en-US" sz="1600" dirty="0" smtClean="0"/>
              <a:t>平台，</a:t>
            </a:r>
            <a:r>
              <a:rPr lang="zh-CN" altLang="en-US" sz="1600" dirty="0"/>
              <a:t>用</a:t>
            </a:r>
            <a:r>
              <a:rPr lang="en-US" altLang="zh-CN" sz="1600" dirty="0"/>
              <a:t>framework</a:t>
            </a:r>
            <a:r>
              <a:rPr lang="zh-CN" altLang="en-US" sz="1600" dirty="0"/>
              <a:t>中的鼠标光标的接口来控制光标的显示、隐藏和</a:t>
            </a:r>
            <a:r>
              <a:rPr lang="zh-CN" altLang="en-US" sz="1600" dirty="0" smtClean="0"/>
              <a:t>更换，另外实现了个</a:t>
            </a:r>
            <a:r>
              <a:rPr lang="en-US" altLang="zh-CN" sz="1600" dirty="0" smtClean="0"/>
              <a:t>service</a:t>
            </a:r>
            <a:r>
              <a:rPr lang="zh-CN" altLang="en-US" sz="1600" dirty="0" smtClean="0"/>
              <a:t>，注册</a:t>
            </a:r>
            <a:r>
              <a:rPr lang="en-US" altLang="zh-CN" sz="1600" dirty="0" err="1" smtClean="0"/>
              <a:t>uinput</a:t>
            </a:r>
            <a:r>
              <a:rPr lang="zh-CN" altLang="en-US" sz="1600" dirty="0" smtClean="0"/>
              <a:t>节点向</a:t>
            </a:r>
            <a:r>
              <a:rPr lang="en-US" altLang="zh-CN" sz="1600" dirty="0" smtClean="0"/>
              <a:t>kernel</a:t>
            </a:r>
            <a:r>
              <a:rPr lang="zh-CN" altLang="en-US" sz="1600" dirty="0" smtClean="0"/>
              <a:t>注入鼠标事件用来更新光标的位置。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67578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11900" y="594911"/>
            <a:ext cx="197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典型的</a:t>
            </a:r>
            <a:r>
              <a:rPr lang="en-US" altLang="zh-CN" dirty="0" smtClean="0"/>
              <a:t>case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99989" y="1299990"/>
            <a:ext cx="8538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不能识别摄像头</a:t>
            </a:r>
            <a:endParaRPr lang="en-US" altLang="zh-CN" dirty="0" smtClean="0"/>
          </a:p>
          <a:p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   1</a:t>
            </a: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.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用</a:t>
            </a: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u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盘试试，看看是不是</a:t>
            </a:r>
            <a:r>
              <a:rPr lang="en-US" altLang="zh-CN" sz="1600" dirty="0" err="1">
                <a:solidFill>
                  <a:srgbClr val="333333"/>
                </a:solidFill>
                <a:latin typeface="Arial" panose="020B0604020202020204" pitchFamily="34" charset="0"/>
              </a:rPr>
              <a:t>usb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口有问题？</a:t>
            </a:r>
          </a:p>
          <a:p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   2</a:t>
            </a: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.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换个</a:t>
            </a:r>
            <a:r>
              <a:rPr lang="en-US" altLang="zh-CN" sz="1600" dirty="0" err="1">
                <a:solidFill>
                  <a:srgbClr val="333333"/>
                </a:solidFill>
                <a:latin typeface="Arial" panose="020B0604020202020204" pitchFamily="34" charset="0"/>
              </a:rPr>
              <a:t>usb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口试试，看看是不是</a:t>
            </a:r>
            <a:r>
              <a:rPr lang="en-US" altLang="zh-CN" sz="1600" dirty="0" err="1">
                <a:solidFill>
                  <a:srgbClr val="333333"/>
                </a:solidFill>
                <a:latin typeface="Arial" panose="020B0604020202020204" pitchFamily="34" charset="0"/>
              </a:rPr>
              <a:t>usb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口的问题？</a:t>
            </a:r>
          </a:p>
          <a:p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   3</a:t>
            </a: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.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去掉延长线</a:t>
            </a: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/hub,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或者换个延长线</a:t>
            </a: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/hub,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看看是不是延长线</a:t>
            </a: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/hub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问题？</a:t>
            </a:r>
            <a:endParaRPr lang="en-US" altLang="zh-CN" sz="16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   4</a:t>
            </a: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.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自供电</a:t>
            </a: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USB HUB,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看看是不是</a:t>
            </a:r>
            <a:r>
              <a:rPr lang="en-US" altLang="zh-CN" sz="1600" dirty="0" err="1">
                <a:solidFill>
                  <a:srgbClr val="333333"/>
                </a:solidFill>
                <a:latin typeface="Arial" panose="020B0604020202020204" pitchFamily="34" charset="0"/>
              </a:rPr>
              <a:t>usb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供电不足、不稳定的</a:t>
            </a:r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问题？</a:t>
            </a:r>
            <a:endParaRPr lang="en-US" altLang="zh-CN" sz="1600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  5.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如果是</a:t>
            </a:r>
            <a:r>
              <a:rPr lang="en-US" altLang="zh-CN" sz="1600" dirty="0" err="1">
                <a:solidFill>
                  <a:srgbClr val="333333"/>
                </a:solidFill>
                <a:latin typeface="Arial" panose="020B0604020202020204" pitchFamily="34" charset="0"/>
              </a:rPr>
              <a:t>usb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口不识别任何设备，可以试试按遥控</a:t>
            </a: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3698(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可能</a:t>
            </a:r>
            <a:r>
              <a:rPr lang="en-US" altLang="zh-CN" sz="1600" dirty="0" err="1">
                <a:solidFill>
                  <a:srgbClr val="333333"/>
                </a:solidFill>
                <a:latin typeface="Arial" panose="020B0604020202020204" pitchFamily="34" charset="0"/>
              </a:rPr>
              <a:t>uart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被关</a:t>
            </a: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)</a:t>
            </a:r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？</a:t>
            </a:r>
            <a:endParaRPr lang="zh-CN" altLang="en-US" sz="16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   6.</a:t>
            </a:r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确认摄像头是否插到底</a:t>
            </a:r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(</a:t>
            </a:r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个别摄像头</a:t>
            </a:r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/</a:t>
            </a:r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电视结构尺寸误差较大</a:t>
            </a:r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)</a:t>
            </a:r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？</a:t>
            </a:r>
            <a:endParaRPr lang="en-US" altLang="zh-CN" sz="1600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   </a:t>
            </a:r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7.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重启电视</a:t>
            </a:r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试试</a:t>
            </a:r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(</a:t>
            </a:r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个别摄像头在插入电视瞬间电流过大</a:t>
            </a:r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)</a:t>
            </a:r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？</a:t>
            </a:r>
            <a:endParaRPr lang="en-US" altLang="zh-CN" sz="1600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   </a:t>
            </a:r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8.</a:t>
            </a:r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换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个摄像头</a:t>
            </a: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,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看是不是摄像头问题？</a:t>
            </a:r>
          </a:p>
          <a:p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   9.</a:t>
            </a:r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其他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电视</a:t>
            </a:r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是否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有一样的问题</a:t>
            </a:r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？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299988" y="4221060"/>
            <a:ext cx="853807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体</a:t>
            </a:r>
            <a:r>
              <a:rPr lang="zh-CN" altLang="en-US" dirty="0" smtClean="0"/>
              <a:t>感相关异常</a:t>
            </a:r>
            <a:endParaRPr lang="en-US" altLang="zh-CN" dirty="0" smtClean="0"/>
          </a:p>
          <a:p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   1.</a:t>
            </a:r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开关位置</a:t>
            </a:r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(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有</a:t>
            </a:r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的版本在设置</a:t>
            </a:r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-</a:t>
            </a:r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系统中，有的版本在设置</a:t>
            </a:r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-</a:t>
            </a:r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配件中</a:t>
            </a:r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)</a:t>
            </a:r>
            <a:endParaRPr lang="zh-CN" altLang="en-US" sz="16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   2.</a:t>
            </a:r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识别手势</a:t>
            </a:r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(</a:t>
            </a:r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食指识别</a:t>
            </a:r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/</a:t>
            </a:r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手掌识别</a:t>
            </a:r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)</a:t>
            </a:r>
            <a:endParaRPr lang="zh-CN" altLang="en-US" sz="1600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   3.</a:t>
            </a:r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摄像头角度偏高</a:t>
            </a:r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/</a:t>
            </a:r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偏低</a:t>
            </a:r>
            <a:endParaRPr lang="en-US" altLang="zh-CN" sz="1600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  4.</a:t>
            </a:r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离摄像头距离太近</a:t>
            </a:r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/</a:t>
            </a:r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太远</a:t>
            </a:r>
            <a:endParaRPr lang="en-US" altLang="zh-CN" sz="1600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  5.</a:t>
            </a:r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设置中开关自动被关</a:t>
            </a:r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(</a:t>
            </a:r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三合一摄像头打开乐拍会自动关闭体感，下次使用体感需要手动打开</a:t>
            </a:r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)</a:t>
            </a:r>
          </a:p>
          <a:p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  6.</a:t>
            </a:r>
            <a:r>
              <a:rPr lang="en-US" altLang="zh-CN" sz="1600" dirty="0" smtClean="0">
                <a:latin typeface="+mj-ea"/>
              </a:rPr>
              <a:t>Eyesight</a:t>
            </a:r>
            <a:r>
              <a:rPr lang="zh-CN" altLang="en-US" sz="1600" dirty="0">
                <a:latin typeface="+mj-ea"/>
              </a:rPr>
              <a:t>摄像头，在</a:t>
            </a:r>
            <a:r>
              <a:rPr lang="en-US" altLang="zh-CN" sz="1600" dirty="0">
                <a:latin typeface="+mj-ea"/>
              </a:rPr>
              <a:t>usb2.0</a:t>
            </a:r>
            <a:r>
              <a:rPr lang="zh-CN" altLang="en-US" sz="1600" dirty="0">
                <a:latin typeface="+mj-ea"/>
              </a:rPr>
              <a:t>口，乐拍和体感也是互斥的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330337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11900" y="594911"/>
            <a:ext cx="197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典型的</a:t>
            </a:r>
            <a:r>
              <a:rPr lang="en-US" altLang="zh-CN" dirty="0" smtClean="0"/>
              <a:t>case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99989" y="1299990"/>
            <a:ext cx="85380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乐拍中闪绿屏</a:t>
            </a:r>
            <a:r>
              <a:rPr lang="en-US" altLang="zh-CN" dirty="0" smtClean="0"/>
              <a:t>/</a:t>
            </a:r>
            <a:r>
              <a:rPr lang="zh-CN" altLang="en-US" dirty="0" smtClean="0"/>
              <a:t>发黄</a:t>
            </a:r>
            <a:endParaRPr lang="en-US" altLang="zh-CN" dirty="0" smtClean="0"/>
          </a:p>
          <a:p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   1.</a:t>
            </a:r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开始的几帧数据异常，需要丢掉更多帧</a:t>
            </a:r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(</a:t>
            </a:r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见</a:t>
            </a: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DEMETER-30606/ DEMETER-23447/ HERACLES-12709)</a:t>
            </a:r>
            <a:endParaRPr lang="zh-CN" altLang="en-US" sz="16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   2.Eyesight</a:t>
            </a:r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摄像头对</a:t>
            </a:r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1080p</a:t>
            </a:r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支持不好，限制在</a:t>
            </a:r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720p(</a:t>
            </a:r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见</a:t>
            </a:r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DEMETER-22620)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211853" y="3240559"/>
            <a:ext cx="853807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Cts</a:t>
            </a:r>
            <a:r>
              <a:rPr lang="zh-CN" altLang="en-US" dirty="0" smtClean="0"/>
              <a:t>相关</a:t>
            </a:r>
            <a:endParaRPr lang="en-US" altLang="zh-CN" dirty="0" smtClean="0"/>
          </a:p>
          <a:p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   1.</a:t>
            </a:r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关闭</a:t>
            </a:r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flash/torch(</a:t>
            </a:r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见</a:t>
            </a:r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DEMETER-8279)</a:t>
            </a:r>
            <a:endParaRPr lang="zh-CN" altLang="en-US" sz="16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   2.</a:t>
            </a:r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不能识别摄像头</a:t>
            </a:r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/</a:t>
            </a:r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黑屏</a:t>
            </a:r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(</a:t>
            </a:r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锁异常，见</a:t>
            </a: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DEMETER-11190/EOS-16926/DEMETER-19100/ DEMETER-16507</a:t>
            </a:r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)</a:t>
            </a:r>
          </a:p>
          <a:p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  3.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执行</a:t>
            </a: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CTS Verifier--Camera Video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测试</a:t>
            </a: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LOW/CIF/QCIF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时，回放显示黑白</a:t>
            </a:r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条</a:t>
            </a:r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(</a:t>
            </a:r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去掉支持不好的小分辨率，见</a:t>
            </a: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DEMETER-22819</a:t>
            </a:r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)</a:t>
            </a:r>
          </a:p>
          <a:p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  4.featurelist</a:t>
            </a:r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相关</a:t>
            </a:r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(</a:t>
            </a:r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见</a:t>
            </a: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HERACLES-10268</a:t>
            </a:r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)</a:t>
            </a:r>
          </a:p>
          <a:p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  5.fps</a:t>
            </a:r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相关</a:t>
            </a:r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(</a:t>
            </a:r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见</a:t>
            </a: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DEMETER-30835/ DEMETER-52798)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973531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11900" y="594911"/>
            <a:ext cx="197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典型的</a:t>
            </a:r>
            <a:r>
              <a:rPr lang="en-US" altLang="zh-CN" dirty="0" smtClean="0"/>
              <a:t>case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88122" y="4172816"/>
            <a:ext cx="8538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Selinux</a:t>
            </a:r>
            <a:r>
              <a:rPr lang="zh-CN" altLang="en-US" dirty="0" smtClean="0"/>
              <a:t>相关</a:t>
            </a:r>
            <a:endParaRPr lang="en-US" altLang="zh-CN" dirty="0" smtClean="0"/>
          </a:p>
          <a:p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   1.</a:t>
            </a:r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添加相应</a:t>
            </a:r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policy</a:t>
            </a:r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到</a:t>
            </a:r>
            <a:r>
              <a:rPr lang="en-US" altLang="zh-CN" sz="1600" dirty="0" err="1" smtClean="0">
                <a:solidFill>
                  <a:srgbClr val="333333"/>
                </a:solidFill>
                <a:latin typeface="Arial" panose="020B0604020202020204" pitchFamily="34" charset="0"/>
              </a:rPr>
              <a:t>te</a:t>
            </a:r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文件</a:t>
            </a:r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(</a:t>
            </a:r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见</a:t>
            </a: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DEMETER-17104)</a:t>
            </a:r>
            <a:endParaRPr lang="zh-CN" altLang="en-US" sz="16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   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388122" y="1431334"/>
            <a:ext cx="8538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 smtClean="0"/>
              <a:t>Crash/tombstone</a:t>
            </a:r>
          </a:p>
          <a:p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   1.fd</a:t>
            </a:r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泄露</a:t>
            </a:r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/</a:t>
            </a:r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内存泄露</a:t>
            </a:r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(</a:t>
            </a:r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见</a:t>
            </a: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HERACLES-12881/ DEMETER-27041)</a:t>
            </a:r>
            <a:endParaRPr lang="zh-CN" altLang="en-US" sz="1600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   2.</a:t>
            </a:r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指针异常</a:t>
            </a:r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(</a:t>
            </a:r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见</a:t>
            </a: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DEMETER-41836)</a:t>
            </a:r>
            <a:endParaRPr lang="en-US" altLang="zh-CN" sz="1600" dirty="0"/>
          </a:p>
        </p:txBody>
      </p:sp>
      <p:sp>
        <p:nvSpPr>
          <p:cNvPr id="7" name="文本框 6"/>
          <p:cNvSpPr txBox="1"/>
          <p:nvPr/>
        </p:nvSpPr>
        <p:spPr>
          <a:xfrm>
            <a:off x="1388121" y="2802075"/>
            <a:ext cx="8538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卡顿</a:t>
            </a:r>
            <a:endParaRPr lang="en-US" altLang="zh-CN" dirty="0" smtClean="0"/>
          </a:p>
          <a:p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   1.</a:t>
            </a:r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录制视频卡顿</a:t>
            </a:r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(</a:t>
            </a:r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需要跑在</a:t>
            </a:r>
            <a:r>
              <a:rPr lang="en-US" altLang="zh-CN" sz="1600" dirty="0" err="1" smtClean="0">
                <a:solidFill>
                  <a:srgbClr val="333333"/>
                </a:solidFill>
                <a:latin typeface="Arial" panose="020B0604020202020204" pitchFamily="34" charset="0"/>
              </a:rPr>
              <a:t>cpu</a:t>
            </a:r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的大核上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，</a:t>
            </a:r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见</a:t>
            </a:r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DEMETER-59328)</a:t>
            </a:r>
            <a:endParaRPr lang="zh-CN" altLang="en-US" sz="16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   2.</a:t>
            </a:r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声音卡顿</a:t>
            </a:r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(</a:t>
            </a:r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见</a:t>
            </a: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EOS-27857)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1293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21176" y="1036120"/>
            <a:ext cx="813044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zh-CN" sz="1600" dirty="0"/>
              <a:t>）</a:t>
            </a:r>
            <a:r>
              <a:rPr lang="en-US" altLang="zh-CN" sz="1600" dirty="0"/>
              <a:t>vendor/</a:t>
            </a:r>
            <a:r>
              <a:rPr lang="en-US" altLang="zh-CN" sz="1600" dirty="0" err="1"/>
              <a:t>mstar</a:t>
            </a:r>
            <a:r>
              <a:rPr lang="en-US" altLang="zh-CN" sz="1600" dirty="0"/>
              <a:t>/kernel/drivers/media/v4l2-core/</a:t>
            </a:r>
            <a:endParaRPr lang="zh-CN" altLang="zh-CN" sz="1600" dirty="0"/>
          </a:p>
          <a:p>
            <a:r>
              <a:rPr lang="en-US" altLang="zh-CN" sz="1600" dirty="0"/>
              <a:t>vendor/</a:t>
            </a:r>
            <a:r>
              <a:rPr lang="en-US" altLang="zh-CN" sz="1600" dirty="0" err="1"/>
              <a:t>mstar</a:t>
            </a:r>
            <a:r>
              <a:rPr lang="en-US" altLang="zh-CN" sz="1600" dirty="0"/>
              <a:t>/kernel/drivers/media/</a:t>
            </a:r>
            <a:r>
              <a:rPr lang="en-US" altLang="zh-CN" sz="1600" dirty="0" err="1"/>
              <a:t>usb</a:t>
            </a:r>
            <a:r>
              <a:rPr lang="en-US" altLang="zh-CN" sz="1600" dirty="0"/>
              <a:t>/</a:t>
            </a:r>
            <a:r>
              <a:rPr lang="en-US" altLang="zh-CN" sz="1600" dirty="0" err="1"/>
              <a:t>uvc</a:t>
            </a:r>
            <a:r>
              <a:rPr lang="en-US" altLang="zh-CN" sz="1600" dirty="0"/>
              <a:t>/</a:t>
            </a:r>
            <a:endParaRPr lang="zh-CN" altLang="zh-CN" sz="1600" dirty="0"/>
          </a:p>
          <a:p>
            <a:r>
              <a:rPr lang="zh-CN" altLang="zh-CN" sz="1600" dirty="0"/>
              <a:t>摄像头</a:t>
            </a:r>
            <a:r>
              <a:rPr lang="en-US" altLang="zh-CN" sz="1600" dirty="0"/>
              <a:t>driver</a:t>
            </a:r>
            <a:r>
              <a:rPr lang="zh-CN" altLang="zh-CN" sz="1600" dirty="0"/>
              <a:t>的相关代码</a:t>
            </a:r>
          </a:p>
          <a:p>
            <a:r>
              <a:rPr lang="en-US" altLang="zh-CN" sz="1600" dirty="0" smtClean="0"/>
              <a:t>2</a:t>
            </a:r>
            <a:r>
              <a:rPr lang="zh-CN" altLang="zh-CN" sz="1600" dirty="0"/>
              <a:t>）</a:t>
            </a:r>
            <a:r>
              <a:rPr lang="en-US" altLang="zh-CN" sz="1600" dirty="0"/>
              <a:t>hardware/</a:t>
            </a:r>
            <a:r>
              <a:rPr lang="en-US" altLang="zh-CN" sz="1600" dirty="0" err="1"/>
              <a:t>mstar</a:t>
            </a:r>
            <a:r>
              <a:rPr lang="en-US" altLang="zh-CN" sz="1600" dirty="0"/>
              <a:t>/camera/</a:t>
            </a:r>
            <a:endParaRPr lang="zh-CN" altLang="zh-CN" sz="1600" dirty="0"/>
          </a:p>
          <a:p>
            <a:r>
              <a:rPr lang="en-US" altLang="zh-CN" sz="1600" dirty="0" err="1"/>
              <a:t>Mstar</a:t>
            </a:r>
            <a:r>
              <a:rPr lang="zh-CN" altLang="zh-CN" sz="1600" dirty="0"/>
              <a:t>根据其平台硬件及编解码特性提供的摄像头</a:t>
            </a:r>
            <a:r>
              <a:rPr lang="en-US" altLang="zh-CN" sz="1600" dirty="0"/>
              <a:t>HAL</a:t>
            </a:r>
            <a:r>
              <a:rPr lang="zh-CN" altLang="zh-CN" sz="1600" dirty="0"/>
              <a:t>层的代码。</a:t>
            </a:r>
          </a:p>
          <a:p>
            <a:r>
              <a:rPr lang="en-US" altLang="zh-CN" sz="1600" dirty="0" smtClean="0"/>
              <a:t>3</a:t>
            </a:r>
            <a:r>
              <a:rPr lang="zh-CN" altLang="zh-CN" sz="1600" dirty="0"/>
              <a:t>）</a:t>
            </a:r>
            <a:r>
              <a:rPr lang="en-US" altLang="zh-CN" sz="1600" dirty="0"/>
              <a:t>frameworks/</a:t>
            </a:r>
            <a:r>
              <a:rPr lang="en-US" altLang="zh-CN" sz="1600" dirty="0" err="1"/>
              <a:t>av</a:t>
            </a:r>
            <a:r>
              <a:rPr lang="en-US" altLang="zh-CN" sz="1600" dirty="0"/>
              <a:t>/services/camera/</a:t>
            </a:r>
            <a:r>
              <a:rPr lang="en-US" altLang="zh-CN" sz="1600" dirty="0" err="1"/>
              <a:t>libcameraservice</a:t>
            </a:r>
            <a:r>
              <a:rPr lang="en-US" altLang="zh-CN" sz="1600" dirty="0"/>
              <a:t>/</a:t>
            </a:r>
            <a:endParaRPr lang="zh-CN" altLang="zh-CN" sz="1600" dirty="0"/>
          </a:p>
          <a:p>
            <a:r>
              <a:rPr lang="en-US" altLang="zh-CN" sz="1600" dirty="0" err="1"/>
              <a:t>CameraService</a:t>
            </a:r>
            <a:r>
              <a:rPr lang="zh-CN" altLang="zh-CN" sz="1600" dirty="0"/>
              <a:t>的代码，作为</a:t>
            </a:r>
            <a:r>
              <a:rPr lang="en-US" altLang="zh-CN" sz="1600" dirty="0"/>
              <a:t>native</a:t>
            </a:r>
            <a:r>
              <a:rPr lang="zh-CN" altLang="zh-CN" sz="1600" dirty="0"/>
              <a:t>端向</a:t>
            </a:r>
            <a:r>
              <a:rPr lang="en-US" altLang="zh-CN" sz="1600" dirty="0"/>
              <a:t>binder</a:t>
            </a:r>
            <a:r>
              <a:rPr lang="zh-CN" altLang="zh-CN" sz="1600" dirty="0"/>
              <a:t>的</a:t>
            </a:r>
            <a:r>
              <a:rPr lang="en-US" altLang="zh-CN" sz="1600" dirty="0"/>
              <a:t>client</a:t>
            </a:r>
            <a:r>
              <a:rPr lang="zh-CN" altLang="zh-CN" sz="1600" dirty="0"/>
              <a:t>端提供</a:t>
            </a:r>
            <a:r>
              <a:rPr lang="en-US" altLang="zh-CN" sz="1600" dirty="0"/>
              <a:t>camera</a:t>
            </a:r>
            <a:r>
              <a:rPr lang="zh-CN" altLang="zh-CN" sz="1600" dirty="0"/>
              <a:t>控制的接口和能力。</a:t>
            </a:r>
          </a:p>
          <a:p>
            <a:r>
              <a:rPr lang="en-US" altLang="zh-CN" sz="1600" dirty="0" smtClean="0"/>
              <a:t>4</a:t>
            </a:r>
            <a:r>
              <a:rPr lang="zh-CN" altLang="zh-CN" sz="1600" dirty="0"/>
              <a:t>）</a:t>
            </a:r>
            <a:r>
              <a:rPr lang="en-US" altLang="zh-CN" sz="1600" dirty="0"/>
              <a:t>frameworks/</a:t>
            </a:r>
            <a:r>
              <a:rPr lang="en-US" altLang="zh-CN" sz="1600" dirty="0" err="1"/>
              <a:t>av</a:t>
            </a:r>
            <a:r>
              <a:rPr lang="en-US" altLang="zh-CN" sz="1600" dirty="0"/>
              <a:t>/camera/</a:t>
            </a:r>
            <a:endParaRPr lang="zh-CN" altLang="zh-CN" sz="1600" dirty="0"/>
          </a:p>
          <a:p>
            <a:r>
              <a:rPr lang="en-US" altLang="zh-CN" sz="1600" dirty="0" err="1"/>
              <a:t>CameraService</a:t>
            </a:r>
            <a:r>
              <a:rPr lang="zh-CN" altLang="zh-CN" sz="1600" dirty="0"/>
              <a:t>的</a:t>
            </a:r>
            <a:r>
              <a:rPr lang="en-US" altLang="zh-CN" sz="1600" dirty="0"/>
              <a:t>proxy</a:t>
            </a:r>
            <a:r>
              <a:rPr lang="zh-CN" altLang="zh-CN" sz="1600" dirty="0"/>
              <a:t>端代码，向用户端提供接口。</a:t>
            </a:r>
          </a:p>
          <a:p>
            <a:r>
              <a:rPr lang="en-US" altLang="zh-CN" sz="1600" dirty="0" smtClean="0"/>
              <a:t>5</a:t>
            </a:r>
            <a:r>
              <a:rPr lang="zh-CN" altLang="zh-CN" sz="1600" dirty="0"/>
              <a:t>）</a:t>
            </a:r>
            <a:r>
              <a:rPr lang="en-US" altLang="zh-CN" sz="1600" dirty="0"/>
              <a:t>frameworks/base/core/</a:t>
            </a:r>
            <a:r>
              <a:rPr lang="en-US" altLang="zh-CN" sz="1600" dirty="0" err="1"/>
              <a:t>jni</a:t>
            </a:r>
            <a:r>
              <a:rPr lang="en-US" altLang="zh-CN" sz="1600" dirty="0"/>
              <a:t>/android_hardware_Camera.cpp</a:t>
            </a:r>
            <a:endParaRPr lang="zh-CN" altLang="zh-CN" sz="1600" dirty="0"/>
          </a:p>
          <a:p>
            <a:r>
              <a:rPr lang="en-US" altLang="zh-CN" sz="1600" dirty="0" err="1"/>
              <a:t>Jni</a:t>
            </a:r>
            <a:r>
              <a:rPr lang="zh-CN" altLang="zh-CN" sz="1600" dirty="0"/>
              <a:t>部分的代码</a:t>
            </a:r>
          </a:p>
          <a:p>
            <a:r>
              <a:rPr lang="en-US" altLang="zh-CN" sz="1600" dirty="0" smtClean="0"/>
              <a:t>6</a:t>
            </a:r>
            <a:r>
              <a:rPr lang="zh-CN" altLang="zh-CN" sz="1600" dirty="0"/>
              <a:t>）</a:t>
            </a:r>
            <a:r>
              <a:rPr lang="en-US" altLang="zh-CN" sz="1600" dirty="0"/>
              <a:t>frameworks/base/core/java/android/hardware/</a:t>
            </a:r>
            <a:endParaRPr lang="zh-CN" altLang="zh-CN" sz="1600" dirty="0"/>
          </a:p>
          <a:p>
            <a:r>
              <a:rPr lang="en-US" altLang="zh-CN" sz="1600" dirty="0"/>
              <a:t>Framework</a:t>
            </a:r>
            <a:r>
              <a:rPr lang="zh-CN" altLang="zh-CN" sz="1600" dirty="0"/>
              <a:t>层</a:t>
            </a:r>
            <a:r>
              <a:rPr lang="en-US" altLang="zh-CN" sz="1600" dirty="0"/>
              <a:t>java</a:t>
            </a:r>
            <a:r>
              <a:rPr lang="zh-CN" altLang="zh-CN" sz="1600" dirty="0"/>
              <a:t>部分代码，向</a:t>
            </a:r>
            <a:r>
              <a:rPr lang="en-US" altLang="zh-CN" sz="1600" dirty="0"/>
              <a:t>app</a:t>
            </a:r>
            <a:r>
              <a:rPr lang="zh-CN" altLang="zh-CN" sz="1600" dirty="0"/>
              <a:t>提供接口</a:t>
            </a:r>
          </a:p>
          <a:p>
            <a:r>
              <a:rPr lang="en-US" altLang="zh-CN" sz="1600" dirty="0" smtClean="0"/>
              <a:t>7</a:t>
            </a:r>
            <a:r>
              <a:rPr lang="zh-CN" altLang="zh-CN" sz="1600" dirty="0"/>
              <a:t>）</a:t>
            </a:r>
            <a:r>
              <a:rPr lang="en-US" altLang="zh-CN" sz="1600" dirty="0"/>
              <a:t>vendor/</a:t>
            </a:r>
            <a:r>
              <a:rPr lang="en-US" altLang="zh-CN" sz="1600" dirty="0" err="1"/>
              <a:t>letv</a:t>
            </a:r>
            <a:r>
              <a:rPr lang="en-US" altLang="zh-CN" sz="1600" dirty="0"/>
              <a:t>/apps/Camera</a:t>
            </a:r>
            <a:endParaRPr lang="zh-CN" altLang="zh-CN" sz="1600" dirty="0"/>
          </a:p>
          <a:p>
            <a:r>
              <a:rPr lang="en-US" altLang="zh-CN" sz="1600" dirty="0"/>
              <a:t>vendor/</a:t>
            </a:r>
            <a:r>
              <a:rPr lang="en-US" altLang="zh-CN" sz="1600" dirty="0" err="1"/>
              <a:t>letv</a:t>
            </a:r>
            <a:r>
              <a:rPr lang="en-US" altLang="zh-CN" sz="1600" dirty="0"/>
              <a:t>/apps/</a:t>
            </a:r>
            <a:r>
              <a:rPr lang="en-US" altLang="zh-CN" sz="1600" dirty="0" err="1"/>
              <a:t>HomeTime</a:t>
            </a:r>
            <a:r>
              <a:rPr lang="en-US" altLang="zh-CN" sz="1600" dirty="0"/>
              <a:t>/</a:t>
            </a:r>
            <a:endParaRPr lang="zh-CN" altLang="zh-CN" sz="1600" dirty="0"/>
          </a:p>
          <a:p>
            <a:r>
              <a:rPr lang="en-US" altLang="zh-CN" sz="1600" dirty="0"/>
              <a:t>vendor/</a:t>
            </a:r>
            <a:r>
              <a:rPr lang="en-US" altLang="zh-CN" sz="1600" dirty="0" err="1"/>
              <a:t>letv</a:t>
            </a:r>
            <a:r>
              <a:rPr lang="en-US" altLang="zh-CN" sz="1600" dirty="0"/>
              <a:t>/frameworks/</a:t>
            </a:r>
            <a:r>
              <a:rPr lang="en-US" altLang="zh-CN" sz="1600" dirty="0" err="1"/>
              <a:t>EsManager</a:t>
            </a:r>
            <a:r>
              <a:rPr lang="en-US" altLang="zh-CN" sz="1600" dirty="0"/>
              <a:t>/</a:t>
            </a:r>
            <a:endParaRPr lang="zh-CN" altLang="zh-CN" sz="1600" dirty="0"/>
          </a:p>
          <a:p>
            <a:r>
              <a:rPr lang="en-US" altLang="zh-CN" sz="1600" dirty="0"/>
              <a:t>vendor/</a:t>
            </a:r>
            <a:r>
              <a:rPr lang="en-US" altLang="zh-CN" sz="1600" dirty="0" err="1"/>
              <a:t>letv</a:t>
            </a:r>
            <a:r>
              <a:rPr lang="en-US" altLang="zh-CN" sz="1600" dirty="0"/>
              <a:t>/apps/</a:t>
            </a:r>
            <a:r>
              <a:rPr lang="en-US" altLang="zh-CN" sz="1600" dirty="0" err="1"/>
              <a:t>GlobalSettings</a:t>
            </a:r>
            <a:r>
              <a:rPr lang="en-US" altLang="zh-CN" sz="1600" dirty="0"/>
              <a:t>/</a:t>
            </a:r>
            <a:endParaRPr lang="zh-CN" altLang="zh-CN" sz="1600" dirty="0"/>
          </a:p>
          <a:p>
            <a:r>
              <a:rPr lang="en-US" altLang="zh-CN" sz="1600" dirty="0"/>
              <a:t>vendor/</a:t>
            </a:r>
            <a:r>
              <a:rPr lang="en-US" altLang="zh-CN" sz="1600" dirty="0" err="1"/>
              <a:t>letv</a:t>
            </a:r>
            <a:r>
              <a:rPr lang="en-US" altLang="zh-CN" sz="1600" dirty="0"/>
              <a:t>/apps/</a:t>
            </a:r>
            <a:r>
              <a:rPr lang="en-US" altLang="zh-CN" sz="1600" dirty="0" err="1"/>
              <a:t>RemoterUpdate</a:t>
            </a:r>
            <a:r>
              <a:rPr lang="en-US" altLang="zh-CN" sz="1600" dirty="0"/>
              <a:t>/</a:t>
            </a:r>
            <a:endParaRPr lang="zh-CN" altLang="zh-CN" sz="1600" dirty="0"/>
          </a:p>
          <a:p>
            <a:r>
              <a:rPr lang="zh-CN" altLang="zh-CN" sz="1600" dirty="0"/>
              <a:t>乐拍、</a:t>
            </a:r>
            <a:r>
              <a:rPr lang="en-US" altLang="zh-CN" sz="1600" dirty="0" err="1"/>
              <a:t>HomeTime</a:t>
            </a:r>
            <a:r>
              <a:rPr lang="zh-CN" altLang="zh-CN" sz="1600" dirty="0"/>
              <a:t>、</a:t>
            </a:r>
            <a:r>
              <a:rPr lang="en-US" altLang="zh-CN" sz="1600" dirty="0"/>
              <a:t>Eyesight</a:t>
            </a:r>
            <a:r>
              <a:rPr lang="zh-CN" altLang="zh-CN" sz="1600" dirty="0"/>
              <a:t>摄像头体感服务、设置、</a:t>
            </a:r>
            <a:r>
              <a:rPr lang="en-US" altLang="zh-CN" sz="1600" dirty="0" err="1"/>
              <a:t>fw</a:t>
            </a:r>
            <a:r>
              <a:rPr lang="zh-CN" altLang="zh-CN" sz="1600" dirty="0"/>
              <a:t>升级模块的相关</a:t>
            </a:r>
            <a:r>
              <a:rPr lang="zh-CN" altLang="zh-CN" sz="1600" dirty="0" smtClean="0"/>
              <a:t>代码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56771" y="672029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相关代码的位置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0508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21176" y="1036120"/>
            <a:ext cx="81304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主要需要移植和维护的是上述提到的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）和</a:t>
            </a:r>
            <a:r>
              <a:rPr lang="en-US" altLang="zh-CN" sz="1600" dirty="0" smtClean="0"/>
              <a:t>6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在之前的一次代码重构中有过一次集中的移植，参加下面几次提交</a:t>
            </a:r>
            <a:endParaRPr lang="en-US" altLang="zh-CN" sz="1600" dirty="0" smtClean="0"/>
          </a:p>
          <a:p>
            <a:r>
              <a:rPr lang="en-US" altLang="zh-CN" sz="1600" dirty="0" smtClean="0">
                <a:hlinkClick r:id="rId2"/>
              </a:rPr>
              <a:t>http</a:t>
            </a:r>
            <a:r>
              <a:rPr lang="en-US" altLang="zh-CN" sz="1600" dirty="0">
                <a:hlinkClick r:id="rId2"/>
              </a:rPr>
              <a:t>://athena.devops.letv.com/#/c/120347</a:t>
            </a:r>
            <a:r>
              <a:rPr lang="en-US" altLang="zh-CN" sz="1600" dirty="0" smtClean="0">
                <a:hlinkClick r:id="rId2"/>
              </a:rPr>
              <a:t>/</a:t>
            </a:r>
            <a:endParaRPr lang="en-US" altLang="zh-CN" sz="1600" dirty="0" smtClean="0"/>
          </a:p>
          <a:p>
            <a:r>
              <a:rPr lang="en-US" altLang="zh-CN" sz="1600" dirty="0">
                <a:hlinkClick r:id="rId3"/>
              </a:rPr>
              <a:t>http://athena.devops.letv.com/#/c/120353</a:t>
            </a:r>
            <a:r>
              <a:rPr lang="en-US" altLang="zh-CN" sz="1600" dirty="0" smtClean="0">
                <a:hlinkClick r:id="rId3"/>
              </a:rPr>
              <a:t>/</a:t>
            </a:r>
            <a:endParaRPr lang="en-US" altLang="zh-CN" sz="1600" dirty="0" smtClean="0"/>
          </a:p>
          <a:p>
            <a:r>
              <a:rPr lang="en-US" altLang="zh-CN" sz="1600" dirty="0">
                <a:hlinkClick r:id="rId4"/>
              </a:rPr>
              <a:t>http://athena.devops.letv.com/#/c/120401</a:t>
            </a:r>
            <a:r>
              <a:rPr lang="en-US" altLang="zh-CN" sz="1600" dirty="0" smtClean="0">
                <a:hlinkClick r:id="rId4"/>
              </a:rPr>
              <a:t>/</a:t>
            </a:r>
            <a:endParaRPr lang="en-US" altLang="zh-CN" sz="1600" dirty="0" smtClean="0"/>
          </a:p>
          <a:p>
            <a:r>
              <a:rPr lang="en-US" altLang="zh-CN" sz="1600" dirty="0">
                <a:hlinkClick r:id="rId5"/>
              </a:rPr>
              <a:t>http://athena.devops.letv.com/#/c/126394</a:t>
            </a:r>
            <a:r>
              <a:rPr lang="en-US" altLang="zh-CN" sz="1600" dirty="0" smtClean="0">
                <a:hlinkClick r:id="rId5"/>
              </a:rPr>
              <a:t>/</a:t>
            </a:r>
            <a:endParaRPr lang="en-US" altLang="zh-CN" sz="1600" dirty="0" smtClean="0"/>
          </a:p>
          <a:p>
            <a:endParaRPr lang="en-US" altLang="zh-CN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56771" y="672029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新</a:t>
            </a:r>
            <a:r>
              <a:rPr lang="zh-CN" altLang="en-US" dirty="0" smtClean="0"/>
              <a:t>平台移植主要相关内容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7056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13018" y="3244333"/>
            <a:ext cx="3352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dirty="0"/>
              <a:t>谢谢大家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64" y="829784"/>
            <a:ext cx="2471033" cy="668716"/>
          </a:xfrm>
          <a:prstGeom prst="rect">
            <a:avLst/>
          </a:prstGeom>
        </p:spPr>
      </p:pic>
      <p:pic>
        <p:nvPicPr>
          <p:cNvPr id="5" name="图片 4" descr="KV2ss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33"/>
          <a:stretch/>
        </p:blipFill>
        <p:spPr>
          <a:xfrm>
            <a:off x="7265766" y="1498500"/>
            <a:ext cx="4465297" cy="41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7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356" y="1155968"/>
            <a:ext cx="3475021" cy="161558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976" y="1115468"/>
            <a:ext cx="3476625" cy="1656080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1611246" y="3581461"/>
            <a:ext cx="3571240" cy="1656080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5"/>
          <a:stretch>
            <a:fillRect/>
          </a:stretch>
        </p:blipFill>
        <p:spPr>
          <a:xfrm>
            <a:off x="6310783" y="3581461"/>
            <a:ext cx="4017010" cy="17621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70608" y="629290"/>
            <a:ext cx="245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常见的几款摄像头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07044" y="2897436"/>
            <a:ext cx="237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奥比摄像头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207044" y="5784167"/>
            <a:ext cx="237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Eyesight</a:t>
            </a:r>
            <a:r>
              <a:rPr lang="zh-CN" altLang="en-US" dirty="0" smtClean="0"/>
              <a:t>摄像头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129465" y="5784167"/>
            <a:ext cx="237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游戏枪</a:t>
            </a:r>
            <a:r>
              <a:rPr lang="zh-CN" altLang="en-US" dirty="0" smtClean="0"/>
              <a:t>摄像头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129465" y="2897436"/>
            <a:ext cx="237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三合一新奥比摄像头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102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966234"/>
              </p:ext>
            </p:extLst>
          </p:nvPr>
        </p:nvGraphicFramePr>
        <p:xfrm>
          <a:off x="1299988" y="1501873"/>
          <a:ext cx="9805014" cy="418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2507"/>
                <a:gridCol w="49025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摄像头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特性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奥比摄像头</a:t>
                      </a:r>
                    </a:p>
                    <a:p>
                      <a:pPr algn="ctr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(LeTMC-302)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3D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体感游戏，手势控制（握拳实现点击），拍照，录像，视频通话，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手势和乐拍及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HomeTime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不能同时使用，互斥的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zh-CN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最大支持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720P, 801,918, 928, 8064,8094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跑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CTS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需要用这款摄像头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三合一奥比摄像头</a:t>
                      </a:r>
                    </a:p>
                    <a:p>
                      <a:pPr algn="ctr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(LeTMC-520)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3D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体感游戏，手势控制（握拳实现点击），拍照，录像，视频通话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手势和乐拍及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HomeTime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不能同时使用，互斥的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zh-CN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最大支持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1080P, 938/8096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跑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CTS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需要用这款摄像头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Eyesight</a:t>
                      </a:r>
                      <a:endParaRPr lang="zh-CN" altLang="zh-CN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Letv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3.5M)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手势控制（弯曲食指实现点击），拍照，录像，视频通话</a:t>
                      </a:r>
                    </a:p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最大支持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1080P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，但是有显示问题， 还是限制到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720P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游戏枪摄像头</a:t>
                      </a:r>
                    </a:p>
                    <a:p>
                      <a:pPr algn="ctr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TOLtech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xeyez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支持现代战争等枪感游戏，不支持手势</a:t>
                      </a:r>
                    </a:p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最大支持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720P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体感摄像头套件</a:t>
                      </a:r>
                    </a:p>
                    <a:p>
                      <a:pPr algn="ctr"/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PRIMESENSE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不支持拍照录像</a:t>
                      </a:r>
                    </a:p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只支持体感游戏和手势识别（点击动作是手掌前推，不是食指弯曲）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水星摄像头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拍照，录像，视频通话，不支持手势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80502" y="583892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常见摄像头的特性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073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97446" y="661012"/>
            <a:ext cx="1741661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150872"/>
              </p:ext>
            </p:extLst>
          </p:nvPr>
        </p:nvGraphicFramePr>
        <p:xfrm>
          <a:off x="1597446" y="661012"/>
          <a:ext cx="7524520" cy="6123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Visio" r:id="rId4" imgW="7064292" imgH="5749034" progId="Visio.Drawing.11">
                  <p:embed/>
                </p:oleObj>
              </mc:Choice>
              <mc:Fallback>
                <p:oleObj name="Visio" r:id="rId4" imgW="7064292" imgH="574903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446" y="661012"/>
                        <a:ext cx="7524520" cy="61230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95759" y="319489"/>
            <a:ext cx="181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Camera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401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146" y="513493"/>
            <a:ext cx="4997708" cy="583101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9826" y="198302"/>
            <a:ext cx="319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CameraService</a:t>
            </a:r>
            <a:r>
              <a:rPr lang="zh-CN" altLang="en-US" dirty="0" smtClean="0"/>
              <a:t>启动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9944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382197" y="3745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9826" y="198302"/>
            <a:ext cx="319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乐拍中</a:t>
            </a:r>
            <a:r>
              <a:rPr lang="en-US" altLang="zh-CN" dirty="0"/>
              <a:t>preview</a:t>
            </a:r>
            <a:r>
              <a:rPr lang="zh-CN" altLang="zh-CN" dirty="0"/>
              <a:t>及</a:t>
            </a:r>
            <a:r>
              <a:rPr lang="en-US" altLang="zh-CN" dirty="0" err="1"/>
              <a:t>takePicture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464" y="1"/>
            <a:ext cx="5251565" cy="688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0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8299" y="407624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奥比摄像头体感数据流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60993" y="212625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233833"/>
              </p:ext>
            </p:extLst>
          </p:nvPr>
        </p:nvGraphicFramePr>
        <p:xfrm>
          <a:off x="3260993" y="2126255"/>
          <a:ext cx="4133850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Visio" r:id="rId3" imgW="4137450" imgH="2935141" progId="Visio.Drawing.11">
                  <p:embed/>
                </p:oleObj>
              </mc:Choice>
              <mc:Fallback>
                <p:oleObj name="Visio" r:id="rId3" imgW="4137450" imgH="293514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0993" y="2126255"/>
                        <a:ext cx="4133850" cy="293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848299" y="1189995"/>
            <a:ext cx="7870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400" dirty="0"/>
              <a:t>奥比摄像头的体感功能只用到了深度图，奥比的</a:t>
            </a:r>
            <a:r>
              <a:rPr lang="en-US" altLang="zh-CN" sz="1400" dirty="0" err="1"/>
              <a:t>sdk</a:t>
            </a:r>
            <a:r>
              <a:rPr lang="zh-CN" altLang="zh-CN" sz="1400" dirty="0"/>
              <a:t>通过</a:t>
            </a:r>
            <a:r>
              <a:rPr lang="en-US" altLang="zh-CN" sz="1400" dirty="0" err="1"/>
              <a:t>libusb</a:t>
            </a:r>
            <a:r>
              <a:rPr lang="zh-CN" altLang="zh-CN" sz="1400" dirty="0"/>
              <a:t>接口读取奥比</a:t>
            </a:r>
            <a:r>
              <a:rPr lang="en-US" altLang="zh-CN" sz="1400" dirty="0"/>
              <a:t>camera</a:t>
            </a:r>
            <a:r>
              <a:rPr lang="zh-CN" altLang="zh-CN" sz="1400" dirty="0"/>
              <a:t>的深度图数据</a:t>
            </a:r>
            <a:r>
              <a:rPr lang="zh-CN" altLang="zh-CN" sz="1400" dirty="0" smtClean="0"/>
              <a:t>，</a:t>
            </a:r>
            <a:endParaRPr lang="en-US" altLang="zh-CN" sz="1400" dirty="0" smtClean="0"/>
          </a:p>
          <a:p>
            <a:r>
              <a:rPr lang="zh-CN" altLang="zh-CN" sz="1400" dirty="0" smtClean="0"/>
              <a:t>然后</a:t>
            </a:r>
            <a:r>
              <a:rPr lang="zh-CN" altLang="zh-CN" sz="1400" dirty="0"/>
              <a:t>在</a:t>
            </a:r>
            <a:r>
              <a:rPr lang="en-US" altLang="zh-CN" sz="1400" dirty="0" err="1"/>
              <a:t>sdk</a:t>
            </a:r>
            <a:r>
              <a:rPr lang="zh-CN" altLang="zh-CN" sz="1400" dirty="0"/>
              <a:t>中进行体感的识别并向游戏</a:t>
            </a:r>
            <a:r>
              <a:rPr lang="en-US" altLang="zh-CN" sz="1400" dirty="0"/>
              <a:t>app</a:t>
            </a:r>
            <a:r>
              <a:rPr lang="zh-CN" altLang="zh-CN" sz="1400" dirty="0"/>
              <a:t>提供接口</a:t>
            </a:r>
            <a:r>
              <a:rPr lang="zh-CN" altLang="zh-CN" sz="1400" dirty="0" smtClean="0"/>
              <a:t>。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40147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8299" y="407624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奥比摄像头手势识别数据流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60993" y="212625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48299" y="1189995"/>
            <a:ext cx="8366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400" dirty="0"/>
              <a:t>奥比摄像头的手势识别用到了深度图和彩色图，彩色图还是跟拍照类似的流程通过</a:t>
            </a:r>
            <a:r>
              <a:rPr lang="en-US" altLang="zh-CN" sz="1400" dirty="0"/>
              <a:t>camera API</a:t>
            </a:r>
            <a:r>
              <a:rPr lang="zh-CN" altLang="zh-CN" sz="1400" dirty="0"/>
              <a:t>拿到数据</a:t>
            </a:r>
            <a:r>
              <a:rPr lang="zh-CN" altLang="zh-CN" sz="1400" dirty="0" smtClean="0"/>
              <a:t>，</a:t>
            </a:r>
            <a:endParaRPr lang="en-US" altLang="zh-CN" sz="1400" dirty="0" smtClean="0"/>
          </a:p>
          <a:p>
            <a:r>
              <a:rPr lang="zh-CN" altLang="zh-CN" sz="1400" dirty="0" smtClean="0"/>
              <a:t>深度</a:t>
            </a:r>
            <a:r>
              <a:rPr lang="zh-CN" altLang="zh-CN" sz="1400" dirty="0"/>
              <a:t>图则是通过</a:t>
            </a:r>
            <a:r>
              <a:rPr lang="en-US" altLang="zh-CN" sz="1400" dirty="0" err="1"/>
              <a:t>sdk</a:t>
            </a:r>
            <a:r>
              <a:rPr lang="zh-CN" altLang="zh-CN" sz="1400" dirty="0"/>
              <a:t>读取，然后进行手势的识别并向系统注入事件。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338111" y="19555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547889"/>
              </p:ext>
            </p:extLst>
          </p:nvPr>
        </p:nvGraphicFramePr>
        <p:xfrm>
          <a:off x="3338111" y="1955586"/>
          <a:ext cx="4133850" cy="401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Visio" r:id="rId3" imgW="4137450" imgH="4009418" progId="Visio.Drawing.11">
                  <p:embed/>
                </p:oleObj>
              </mc:Choice>
              <mc:Fallback>
                <p:oleObj name="Visio" r:id="rId3" imgW="4137450" imgH="4009418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111" y="1955586"/>
                        <a:ext cx="4133850" cy="401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600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8299" y="407624"/>
            <a:ext cx="6494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Eyesight</a:t>
            </a:r>
            <a:r>
              <a:rPr lang="zh-CN" altLang="en-US" dirty="0" smtClean="0"/>
              <a:t>摄像头在</a:t>
            </a:r>
            <a:r>
              <a:rPr lang="zh-CN" altLang="zh-CN" dirty="0" smtClean="0"/>
              <a:t>乐</a:t>
            </a:r>
            <a:r>
              <a:rPr lang="zh-CN" altLang="zh-CN" dirty="0"/>
              <a:t>拍工作</a:t>
            </a:r>
            <a:r>
              <a:rPr lang="zh-CN" altLang="zh-CN" dirty="0" smtClean="0"/>
              <a:t>中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demuxThread</a:t>
            </a:r>
            <a:r>
              <a:rPr lang="zh-CN" altLang="zh-CN" dirty="0"/>
              <a:t>及</a:t>
            </a:r>
            <a:r>
              <a:rPr lang="en-US" altLang="zh-CN" dirty="0" err="1"/>
              <a:t>previewThread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60993" y="212625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48299" y="1189995"/>
            <a:ext cx="10127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demuxThread</a:t>
            </a:r>
            <a:r>
              <a:rPr lang="zh-CN" altLang="zh-CN" sz="1400" dirty="0"/>
              <a:t>只在</a:t>
            </a:r>
            <a:r>
              <a:rPr lang="en-US" altLang="zh-CN" sz="1400" dirty="0"/>
              <a:t>Eyesight</a:t>
            </a:r>
            <a:r>
              <a:rPr lang="zh-CN" altLang="zh-CN" sz="1400" dirty="0"/>
              <a:t>摄像头使用时候才会用到，</a:t>
            </a:r>
            <a:r>
              <a:rPr lang="zh-CN" altLang="zh-CN" sz="1400" dirty="0" smtClean="0"/>
              <a:t>因为</a:t>
            </a:r>
            <a:r>
              <a:rPr lang="en-US" altLang="zh-CN" sz="1400" dirty="0" smtClean="0"/>
              <a:t>Eyesight</a:t>
            </a:r>
            <a:r>
              <a:rPr lang="zh-CN" altLang="zh-CN" sz="1400" dirty="0"/>
              <a:t>摄像头获取到的视频数据是包含了不只一种格式的数据</a:t>
            </a:r>
            <a:r>
              <a:rPr lang="zh-CN" altLang="zh-CN" sz="1400" dirty="0" smtClean="0"/>
              <a:t>。</a:t>
            </a:r>
            <a:endParaRPr lang="en-US" altLang="zh-CN" sz="1400" dirty="0" smtClean="0"/>
          </a:p>
          <a:p>
            <a:r>
              <a:rPr lang="zh-CN" altLang="zh-CN" sz="1400" dirty="0" smtClean="0"/>
              <a:t>打开</a:t>
            </a:r>
            <a:r>
              <a:rPr lang="zh-CN" altLang="zh-CN" sz="1400" dirty="0"/>
              <a:t>乐拍</a:t>
            </a:r>
            <a:r>
              <a:rPr lang="en-US" altLang="zh-CN" sz="1400" dirty="0"/>
              <a:t>preview</a:t>
            </a:r>
            <a:r>
              <a:rPr lang="zh-CN" altLang="zh-CN" sz="1400" dirty="0"/>
              <a:t>状态下</a:t>
            </a:r>
            <a:r>
              <a:rPr lang="en-US" altLang="zh-CN" sz="1400" dirty="0" err="1"/>
              <a:t>demuxThread</a:t>
            </a:r>
            <a:r>
              <a:rPr lang="zh-CN" altLang="zh-CN" sz="1400" dirty="0"/>
              <a:t>和</a:t>
            </a:r>
            <a:r>
              <a:rPr lang="en-US" altLang="zh-CN" sz="1400" dirty="0" err="1"/>
              <a:t>previewThread</a:t>
            </a:r>
            <a:r>
              <a:rPr lang="zh-CN" altLang="zh-CN" sz="1400" dirty="0"/>
              <a:t>的流程图及数据流如下：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338111" y="19555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48299" y="272116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214672"/>
              </p:ext>
            </p:extLst>
          </p:nvPr>
        </p:nvGraphicFramePr>
        <p:xfrm>
          <a:off x="848299" y="2588967"/>
          <a:ext cx="4610100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Visio" r:id="rId3" imgW="4607124" imgH="2393222" progId="Visio.Drawing.11">
                  <p:embed/>
                </p:oleObj>
              </mc:Choice>
              <mc:Fallback>
                <p:oleObj name="Visio" r:id="rId3" imgW="4607124" imgH="239322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299" y="2588967"/>
                        <a:ext cx="4610100" cy="2390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621138" y="258896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852950"/>
              </p:ext>
            </p:extLst>
          </p:nvPr>
        </p:nvGraphicFramePr>
        <p:xfrm>
          <a:off x="6621138" y="2588967"/>
          <a:ext cx="4238625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Visio" r:id="rId5" imgW="4237787" imgH="2771305" progId="Visio.Drawing.11">
                  <p:embed/>
                </p:oleObj>
              </mc:Choice>
              <mc:Fallback>
                <p:oleObj name="Visio" r:id="rId5" imgW="4237787" imgH="27713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1138" y="2588967"/>
                        <a:ext cx="4238625" cy="277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776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14737</TotalTime>
  <Words>1318</Words>
  <Application>Microsoft Office PowerPoint</Application>
  <PresentationFormat>宽屏</PresentationFormat>
  <Paragraphs>119</Paragraphs>
  <Slides>19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等线</vt:lpstr>
      <vt:lpstr>等线 Light</vt:lpstr>
      <vt:lpstr>宋体</vt:lpstr>
      <vt:lpstr>微软雅黑</vt:lpstr>
      <vt:lpstr>Arial</vt:lpstr>
      <vt:lpstr>Calibri</vt:lpstr>
      <vt:lpstr>Times New Roman</vt:lpstr>
      <vt:lpstr>Wingdings</vt:lpstr>
      <vt:lpstr>Office 主题​​</vt:lpstr>
      <vt:lpstr>Microsoft Visio 绘图</vt:lpstr>
      <vt:lpstr>Camera简介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Ota升级</dc:title>
  <dc:creator>Jinpeng Yin (尹金鹏)</dc:creator>
  <cp:lastModifiedBy>sunhuasheng</cp:lastModifiedBy>
  <cp:revision>335</cp:revision>
  <dcterms:created xsi:type="dcterms:W3CDTF">2018-03-20T05:34:06Z</dcterms:created>
  <dcterms:modified xsi:type="dcterms:W3CDTF">2018-04-26T08:12:45Z</dcterms:modified>
</cp:coreProperties>
</file>